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9" r:id="rId5"/>
    <p:sldId id="312" r:id="rId6"/>
    <p:sldId id="313" r:id="rId7"/>
    <p:sldId id="315" r:id="rId8"/>
    <p:sldId id="320" r:id="rId9"/>
    <p:sldId id="324" r:id="rId10"/>
    <p:sldId id="325" r:id="rId11"/>
    <p:sldId id="326" r:id="rId12"/>
    <p:sldId id="327" r:id="rId13"/>
    <p:sldId id="330" r:id="rId14"/>
    <p:sldId id="331" r:id="rId15"/>
    <p:sldId id="25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328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02" name="yt_shape_11102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1101" name="yt_image_11101" title="H_41.85">
            <a:extLst>
              <a:ext uri="">
                <a16:creationId xmlns:p14="http://schemas.microsoft.com/office/powerpoint/2010/main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104" name="yt_shape_11104"/>
          <p:cNvSpPr txBox="1"/>
          <p:nvPr/>
        </p:nvSpPr>
        <p:spPr>
          <a:xfrm>
            <a:off x="540000" y="1482165"/>
            <a:ext cx="3967433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平方差公式的特征</a:t>
            </a:r>
          </a:p>
        </p:txBody>
      </p:sp>
      <p:sp>
        <p:nvSpPr>
          <p:cNvPr id="11105" name="yt_shape_11105"/>
          <p:cNvSpPr txBox="1"/>
          <p:nvPr/>
        </p:nvSpPr>
        <p:spPr>
          <a:xfrm>
            <a:off x="540000" y="1977370"/>
            <a:ext cx="879567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平方差公式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中的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106" name="yt_table_11106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384884"/>
              </p:ext>
            </p:extLst>
          </p:nvPr>
        </p:nvGraphicFramePr>
        <p:xfrm>
          <a:off x="540047" y="2456673"/>
          <a:ext cx="4005263" cy="1901952"/>
        </p:xfrm>
        <a:graphic>
          <a:graphicData uri="http://schemas.openxmlformats.org/drawingml/2006/table">
            <a:tbl>
              <a:tblPr/>
              <a:tblGrid>
                <a:gridCol w="4005263">
                  <a:extLst>
                    <a:ext uri="{9D8B030D-6E8A-4147-A177-3AD203B41FA5}">
                      <a16:colId xmlns:a16="http://schemas.microsoft.com/office/drawing/2014/main" val="102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只能是数或单个字母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只能是单项式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只能是多项式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可以是单项式或多项式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1"/>
                  </a:ext>
                </a:extLst>
              </a:tr>
            </a:tbl>
          </a:graphicData>
        </a:graphic>
      </p:graphicFrame>
      <p:sp>
        <p:nvSpPr>
          <p:cNvPr id="11108" name="yt_shape_11108"/>
          <p:cNvSpPr txBox="1"/>
          <p:nvPr/>
        </p:nvSpPr>
        <p:spPr>
          <a:xfrm>
            <a:off x="540120" y="440899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11555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其中能用平方差公式计算的有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109" name="yt_table_11109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9880660"/>
              </p:ext>
            </p:extLst>
          </p:nvPr>
        </p:nvGraphicFramePr>
        <p:xfrm>
          <a:off x="540047" y="5368428"/>
          <a:ext cx="8419466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279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280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281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28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2"/>
                  </a:ext>
                </a:extLst>
              </a:tr>
            </a:tbl>
          </a:graphicData>
        </a:graphic>
      </p:graphicFrame>
      <p:pic>
        <p:nvPicPr>
          <p:cNvPr id="3" name="yt_shape_1715239338151" title="H_26.259764">
            <a:extLst>
              <a:ext uri="{FF2B5EF4-FFF2-40B4-BE49-F238E27FC236}">
                <a16:creationId xmlns:a16="http://schemas.microsoft.com/office/drawing/2014/main" id="{770AAC52-D9CE-C2A0-FA3C-73AF2BC4CB9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77BB168-E439-91C6-D2D4-3575355620F7}"/>
              </a:ext>
            </a:extLst>
          </p:cNvPr>
          <p:cNvSpPr txBox="1"/>
          <p:nvPr/>
        </p:nvSpPr>
        <p:spPr>
          <a:xfrm>
            <a:off x="8330339" y="193056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BF739E2-5A74-72CC-0419-D64C943B04DC}"/>
              </a:ext>
            </a:extLst>
          </p:cNvPr>
          <p:cNvSpPr txBox="1"/>
          <p:nvPr/>
        </p:nvSpPr>
        <p:spPr>
          <a:xfrm>
            <a:off x="10241808" y="483767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70" name="yt_shape_11170"/>
          <p:cNvSpPr txBox="1"/>
          <p:nvPr/>
        </p:nvSpPr>
        <p:spPr>
          <a:xfrm>
            <a:off x="540119" y="900000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试说明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对于任意正整数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整式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f1db5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一定能被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整除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1_ef216"/>
              </a:rPr>
              <a:t>－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是正整数，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是非负整数，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则整式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能被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整除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222FB92-E46F-6659-752F-88B41F60F873}"/>
              </a:ext>
            </a:extLst>
          </p:cNvPr>
          <p:cNvSpPr txBox="1"/>
          <p:nvPr/>
        </p:nvSpPr>
        <p:spPr>
          <a:xfrm>
            <a:off x="450108" y="1804170"/>
            <a:ext cx="1121949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ef216"/>
              </a:rPr>
              <a:t>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9EF7892-2BC4-34A6-2804-FC414CC2EAA3}"/>
              </a:ext>
            </a:extLst>
          </p:cNvPr>
          <p:cNvSpPr txBox="1"/>
          <p:nvPr/>
        </p:nvSpPr>
        <p:spPr>
          <a:xfrm>
            <a:off x="450108" y="2279658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AABAA97-5AF5-4F84-FE14-D401B2B7EBE9}"/>
              </a:ext>
            </a:extLst>
          </p:cNvPr>
          <p:cNvSpPr txBox="1"/>
          <p:nvPr/>
        </p:nvSpPr>
        <p:spPr>
          <a:xfrm>
            <a:off x="450108" y="2755146"/>
            <a:ext cx="2256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是正整数，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AB249D6-72D6-0C27-F04F-F53D82A6E20E}"/>
              </a:ext>
            </a:extLst>
          </p:cNvPr>
          <p:cNvSpPr txBox="1"/>
          <p:nvPr/>
        </p:nvSpPr>
        <p:spPr>
          <a:xfrm>
            <a:off x="450108" y="3230634"/>
            <a:ext cx="30725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是非负整数，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38BB73C-7F0C-E5C5-BD84-D81F733DE4B6}"/>
              </a:ext>
            </a:extLst>
          </p:cNvPr>
          <p:cNvSpPr txBox="1"/>
          <p:nvPr/>
        </p:nvSpPr>
        <p:spPr>
          <a:xfrm>
            <a:off x="450108" y="3706122"/>
            <a:ext cx="85620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则整式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能被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整除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73" name="yt_shape_11173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1172" name="yt_image_11172" title="H_41.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175" name="yt_shape_11175"/>
          <p:cNvSpPr txBox="1"/>
          <p:nvPr/>
        </p:nvSpPr>
        <p:spPr>
          <a:xfrm>
            <a:off x="540119" y="1482165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如果一个正整数表示为两个连续偶数的平方差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2b6e6"/>
              </a:rPr>
              <a:t>那么称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这个正整数为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神秘数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因此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d6e80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这三个数都是神秘数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这两个数是神秘数吗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为什么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504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502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2012.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这两个数是神秘数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06A2EFC-B4B9-31B0-693E-81FB4FA2815B}"/>
              </a:ext>
            </a:extLst>
          </p:cNvPr>
          <p:cNvSpPr txBox="1"/>
          <p:nvPr/>
        </p:nvSpPr>
        <p:spPr>
          <a:xfrm>
            <a:off x="450108" y="3337311"/>
            <a:ext cx="5234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504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2012.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8F2A50F-C2D4-6FC2-6E5A-D0B2F8F88470}"/>
              </a:ext>
            </a:extLst>
          </p:cNvPr>
          <p:cNvSpPr txBox="1"/>
          <p:nvPr/>
        </p:nvSpPr>
        <p:spPr>
          <a:xfrm>
            <a:off x="450108" y="3812799"/>
            <a:ext cx="4218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这两个数是神秘数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78" name="yt_shape_11178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设两个连续偶数为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取非负整数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abd45"/>
              </a:rPr>
              <a:t>由这两个连续偶数构造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的神秘数是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的倍数吗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为什么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sp>
        <p:nvSpPr>
          <p:cNvPr id="11179" name="yt_shape_11179"/>
          <p:cNvSpPr txBox="1"/>
          <p:nvPr/>
        </p:nvSpPr>
        <p:spPr>
          <a:xfrm>
            <a:off x="540000" y="1859435"/>
            <a:ext cx="3387146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的倍数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理由：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为非负整数，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的倍数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701A00C-BE1A-7D5E-3382-9EDA48644D4F}"/>
              </a:ext>
            </a:extLst>
          </p:cNvPr>
          <p:cNvSpPr txBox="1"/>
          <p:nvPr/>
        </p:nvSpPr>
        <p:spPr>
          <a:xfrm>
            <a:off x="449989" y="1812629"/>
            <a:ext cx="3151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的倍数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理由：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6FA4E34-CEF5-20FF-59D8-EE36DDC1E950}"/>
              </a:ext>
            </a:extLst>
          </p:cNvPr>
          <p:cNvSpPr txBox="1"/>
          <p:nvPr/>
        </p:nvSpPr>
        <p:spPr>
          <a:xfrm>
            <a:off x="449989" y="2288117"/>
            <a:ext cx="3434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F01A1A7-9BB4-2145-5599-071B79FAD76E}"/>
              </a:ext>
            </a:extLst>
          </p:cNvPr>
          <p:cNvSpPr txBox="1"/>
          <p:nvPr/>
        </p:nvSpPr>
        <p:spPr>
          <a:xfrm>
            <a:off x="449989" y="2763605"/>
            <a:ext cx="1324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823878D-9E39-5529-D8EF-017396A04999}"/>
              </a:ext>
            </a:extLst>
          </p:cNvPr>
          <p:cNvSpPr txBox="1"/>
          <p:nvPr/>
        </p:nvSpPr>
        <p:spPr>
          <a:xfrm>
            <a:off x="449989" y="3239093"/>
            <a:ext cx="2391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D56A291-0CB8-8F6B-13DF-9A5B75E131E9}"/>
              </a:ext>
            </a:extLst>
          </p:cNvPr>
          <p:cNvSpPr txBox="1"/>
          <p:nvPr/>
        </p:nvSpPr>
        <p:spPr>
          <a:xfrm>
            <a:off x="449989" y="3714581"/>
            <a:ext cx="2848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为非负整数，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8C1D7BA-E6FE-FC23-1A1B-072D9E206503}"/>
              </a:ext>
            </a:extLst>
          </p:cNvPr>
          <p:cNvSpPr txBox="1"/>
          <p:nvPr/>
        </p:nvSpPr>
        <p:spPr>
          <a:xfrm>
            <a:off x="449989" y="4190069"/>
            <a:ext cx="35344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的倍数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t_shape_11180"/>
          <p:cNvSpPr txBox="1"/>
          <p:nvPr/>
        </p:nvSpPr>
        <p:spPr>
          <a:xfrm>
            <a:off x="479257" y="926612"/>
            <a:ext cx="1231106" cy="43537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名师点睛</a:t>
            </a:r>
          </a:p>
        </p:txBody>
      </p:sp>
      <p:sp>
        <p:nvSpPr>
          <p:cNvPr id="3" name="yt_shape_11181"/>
          <p:cNvSpPr txBox="1"/>
          <p:nvPr/>
        </p:nvSpPr>
        <p:spPr>
          <a:xfrm>
            <a:off x="479257" y="1484784"/>
            <a:ext cx="11233248" cy="98135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在运用平方差公式时，一定要认清哪一项是相同的项，即公式中的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4_dff53"/>
              </a:rPr>
              <a:t>，哪一项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是互为相反数的项，即公式中的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；然后转化成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减去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的形式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04545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11" name="yt_shape_11111"/>
          <p:cNvSpPr txBox="1"/>
          <p:nvPr/>
        </p:nvSpPr>
        <p:spPr>
          <a:xfrm>
            <a:off x="540000" y="900000"/>
            <a:ext cx="4890762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利用平方差公式进行计算</a:t>
            </a:r>
          </a:p>
        </p:txBody>
      </p:sp>
      <p:sp>
        <p:nvSpPr>
          <p:cNvPr id="11112" name="yt_shape_11112"/>
          <p:cNvSpPr txBox="1"/>
          <p:nvPr/>
        </p:nvSpPr>
        <p:spPr>
          <a:xfrm>
            <a:off x="540000" y="1395205"/>
            <a:ext cx="647292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下列各式运算结果是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113" name="yt_table_11113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4345239"/>
              </p:ext>
            </p:extLst>
          </p:nvPr>
        </p:nvGraphicFramePr>
        <p:xfrm>
          <a:off x="540047" y="1874508"/>
          <a:ext cx="4984750" cy="1901952"/>
        </p:xfrm>
        <a:graphic>
          <a:graphicData uri="http://schemas.openxmlformats.org/drawingml/2006/table">
            <a:tbl>
              <a:tblPr/>
              <a:tblGrid>
                <a:gridCol w="4984750">
                  <a:extLst>
                    <a:ext uri="{9D8B030D-6E8A-4147-A177-3AD203B41FA5}">
                      <a16:colId xmlns:a16="http://schemas.microsoft.com/office/drawing/2014/main" val="1028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6"/>
                  </a:ext>
                </a:extLst>
              </a:tr>
            </a:tbl>
          </a:graphicData>
        </a:graphic>
      </p:graphicFrame>
      <p:sp>
        <p:nvSpPr>
          <p:cNvPr id="11115" name="yt_shape_11115"/>
          <p:cNvSpPr txBox="1"/>
          <p:nvPr/>
        </p:nvSpPr>
        <p:spPr>
          <a:xfrm>
            <a:off x="540000" y="3826828"/>
            <a:ext cx="545501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下列各式的计算中正确的是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116" name="yt_table_11116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029731"/>
              </p:ext>
            </p:extLst>
          </p:nvPr>
        </p:nvGraphicFramePr>
        <p:xfrm>
          <a:off x="540047" y="4306131"/>
          <a:ext cx="5608638" cy="1901952"/>
        </p:xfrm>
        <a:graphic>
          <a:graphicData uri="http://schemas.openxmlformats.org/drawingml/2006/table">
            <a:tbl>
              <a:tblPr/>
              <a:tblGrid>
                <a:gridCol w="5608638">
                  <a:extLst>
                    <a:ext uri="{9D8B030D-6E8A-4147-A177-3AD203B41FA5}">
                      <a16:colId xmlns:a16="http://schemas.microsoft.com/office/drawing/2014/main" val="1028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0"/>
                  </a:ext>
                </a:extLst>
              </a:tr>
            </a:tbl>
          </a:graphicData>
        </a:graphic>
      </p:graphicFrame>
      <p:pic>
        <p:nvPicPr>
          <p:cNvPr id="3" name="yt_shape_1715239338245" title="H_26.259764">
            <a:extLst>
              <a:ext uri="{FF2B5EF4-FFF2-40B4-BE49-F238E27FC236}">
                <a16:creationId xmlns:a16="http://schemas.microsoft.com/office/drawing/2014/main" id="{0A782306-039A-864B-14C8-AFCB18C464A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22DF7FD-27E4-096C-34E6-FBA051CB1E32}"/>
              </a:ext>
            </a:extLst>
          </p:cNvPr>
          <p:cNvSpPr txBox="1"/>
          <p:nvPr/>
        </p:nvSpPr>
        <p:spPr>
          <a:xfrm>
            <a:off x="6047514" y="134839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064FAA2-44AA-9B93-9FDC-901E24A1DB68}"/>
              </a:ext>
            </a:extLst>
          </p:cNvPr>
          <p:cNvSpPr txBox="1"/>
          <p:nvPr/>
        </p:nvSpPr>
        <p:spPr>
          <a:xfrm>
            <a:off x="5021989" y="378002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18" name="yt_shape_11118"/>
          <p:cNvSpPr txBox="1"/>
          <p:nvPr/>
        </p:nvSpPr>
        <p:spPr>
          <a:xfrm>
            <a:off x="540000" y="900000"/>
            <a:ext cx="762548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119" name="yt_table_1111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6440526"/>
              </p:ext>
            </p:extLst>
          </p:nvPr>
        </p:nvGraphicFramePr>
        <p:xfrm>
          <a:off x="540047" y="1379303"/>
          <a:ext cx="7139306" cy="950976"/>
        </p:xfrm>
        <a:graphic>
          <a:graphicData uri="http://schemas.openxmlformats.org/drawingml/2006/table">
            <a:tbl>
              <a:tblPr/>
              <a:tblGrid>
                <a:gridCol w="3883343">
                  <a:extLst>
                    <a:ext uri="{9D8B030D-6E8A-4147-A177-3AD203B41FA5}">
                      <a16:colId xmlns:a16="http://schemas.microsoft.com/office/drawing/2014/main" val="10285"/>
                    </a:ext>
                  </a:extLst>
                </a:gridCol>
                <a:gridCol w="3255963">
                  <a:extLst>
                    <a:ext uri="{9D8B030D-6E8A-4147-A177-3AD203B41FA5}">
                      <a16:colId xmlns:a16="http://schemas.microsoft.com/office/drawing/2014/main" val="1028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2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1128" name="yt_shape_11128"/>
              <p:cNvSpPr txBox="1"/>
              <p:nvPr/>
            </p:nvSpPr>
            <p:spPr>
              <a:xfrm>
                <a:off x="540000" y="2380857"/>
                <a:ext cx="9284593" cy="400955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页例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变式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</a:t>
                </a:r>
                <a:r>
                  <a:rPr sz="1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</a:t>
                </a:r>
                <a:r>
                  <a:rPr sz="1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</a:t>
                </a:r>
                <a:r>
                  <a:rPr sz="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</a:t>
                </a:r>
                <a:r>
                  <a:rPr sz="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用简便方法计算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403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397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40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39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sz="3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</a:t>
                </a:r>
                <a:r>
                  <a:rPr sz="1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IsAddLine"/>
                  </a:rPr>
                  <a:t>1599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1128" name="yt_shape_111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80857"/>
                <a:ext cx="9284593" cy="4009559"/>
              </a:xfrm>
              <a:prstGeom prst="rect">
                <a:avLst/>
              </a:prstGeom>
              <a:blipFill>
                <a:blip r:embed="rId2"/>
                <a:stretch>
                  <a:fillRect l="-2035" t="-1370" r="-985" b="-16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E655E5D8-14E8-F433-750D-B71EEB886245}"/>
              </a:ext>
            </a:extLst>
          </p:cNvPr>
          <p:cNvSpPr txBox="1"/>
          <p:nvPr/>
        </p:nvSpPr>
        <p:spPr>
          <a:xfrm>
            <a:off x="7188926" y="853194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93F9FD4-D04E-40DE-1288-B0B57B3080F9}"/>
              </a:ext>
            </a:extLst>
          </p:cNvPr>
          <p:cNvSpPr txBox="1"/>
          <p:nvPr/>
        </p:nvSpPr>
        <p:spPr>
          <a:xfrm>
            <a:off x="4755289" y="2809539"/>
            <a:ext cx="13961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0C137FE-E452-BB72-0548-42290CE6B163}"/>
              </a:ext>
            </a:extLst>
          </p:cNvPr>
          <p:cNvSpPr txBox="1"/>
          <p:nvPr/>
        </p:nvSpPr>
        <p:spPr>
          <a:xfrm>
            <a:off x="3898039" y="3285027"/>
            <a:ext cx="1646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E864D9F-2C3E-0934-90BC-616DB7C7A359}"/>
              </a:ext>
            </a:extLst>
          </p:cNvPr>
          <p:cNvSpPr txBox="1"/>
          <p:nvPr/>
        </p:nvSpPr>
        <p:spPr>
          <a:xfrm>
            <a:off x="4923564" y="3732768"/>
            <a:ext cx="13103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C8B87C7-91DF-A156-0650-96A98A7E868D}"/>
              </a:ext>
            </a:extLst>
          </p:cNvPr>
          <p:cNvSpPr txBox="1"/>
          <p:nvPr/>
        </p:nvSpPr>
        <p:spPr>
          <a:xfrm>
            <a:off x="4767989" y="4236003"/>
            <a:ext cx="11786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DE4F4CF-113D-EE15-CECD-1970233DD57E}"/>
              </a:ext>
            </a:extLst>
          </p:cNvPr>
          <p:cNvSpPr txBox="1"/>
          <p:nvPr/>
        </p:nvSpPr>
        <p:spPr>
          <a:xfrm>
            <a:off x="3650389" y="5186980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FC95A31-C63C-4F5A-4A33-6F8D664CCE7D}"/>
              </a:ext>
            </a:extLst>
          </p:cNvPr>
          <p:cNvSpPr txBox="1"/>
          <p:nvPr/>
        </p:nvSpPr>
        <p:spPr>
          <a:xfrm>
            <a:off x="6342789" y="5186980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ED1C909-FD14-97C8-BBF5-048B16A70192}"/>
              </a:ext>
            </a:extLst>
          </p:cNvPr>
          <p:cNvSpPr txBox="1"/>
          <p:nvPr/>
        </p:nvSpPr>
        <p:spPr>
          <a:xfrm>
            <a:off x="8120789" y="5186980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159991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FFD9E81-CC75-4CCB-9E1F-8BB2A4CA793B}"/>
              </a:ext>
            </a:extLst>
          </p:cNvPr>
          <p:cNvSpPr txBox="1"/>
          <p:nvPr/>
        </p:nvSpPr>
        <p:spPr>
          <a:xfrm>
            <a:off x="3793264" y="5662467"/>
            <a:ext cx="789686" cy="735978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4578A9EC-5365-3993-E413-AF137E8A1F82}"/>
                  </a:ext>
                </a:extLst>
              </p:cNvPr>
              <p:cNvSpPr txBox="1"/>
              <p:nvPr/>
            </p:nvSpPr>
            <p:spPr>
              <a:xfrm>
                <a:off x="6963501" y="5662467"/>
                <a:ext cx="1318324" cy="73597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1599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1" name="文本框 10" descr="{'rangeId': 9, 'mathAnswerShape': 1}">
                <a:extLst>
                  <a:ext uri="{FF2B5EF4-FFF2-40B4-BE49-F238E27FC236}">
                    <a16:creationId xmlns:a16="http://schemas.microsoft.com/office/drawing/2014/main" id="{4578A9EC-5365-3993-E413-AF137E8A1F8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63501" y="5662467"/>
                <a:ext cx="1318324" cy="735978"/>
              </a:xfrm>
              <a:prstGeom prst="rect">
                <a:avLst/>
              </a:prstGeom>
              <a:blipFill>
                <a:blip r:embed="rId3"/>
                <a:stretch>
                  <a:fillRect l="-6912" b="-74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F0324B60-9D2F-ECD3-B614-21D1A1474793}"/>
              </a:ext>
            </a:extLst>
          </p:cNvPr>
          <p:cNvCxnSpPr/>
          <p:nvPr/>
        </p:nvCxnSpPr>
        <p:spPr>
          <a:xfrm>
            <a:off x="6748713" y="6370689"/>
            <a:ext cx="14431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30" name="yt_shape_11130"/>
          <p:cNvSpPr txBox="1"/>
          <p:nvPr/>
        </p:nvSpPr>
        <p:spPr>
          <a:xfrm>
            <a:off x="540000" y="900000"/>
            <a:ext cx="4308872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9EBC577-1580-A284-4C59-6510A5EA3C59}"/>
              </a:ext>
            </a:extLst>
          </p:cNvPr>
          <p:cNvSpPr txBox="1"/>
          <p:nvPr/>
        </p:nvSpPr>
        <p:spPr>
          <a:xfrm>
            <a:off x="449989" y="1804170"/>
            <a:ext cx="29724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281782D-2AF3-816C-D265-92D0162F7156}"/>
              </a:ext>
            </a:extLst>
          </p:cNvPr>
          <p:cNvSpPr txBox="1"/>
          <p:nvPr/>
        </p:nvSpPr>
        <p:spPr>
          <a:xfrm>
            <a:off x="449989" y="2755146"/>
            <a:ext cx="28407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35" name="yt_shape_11135"/>
          <p:cNvSpPr txBox="1"/>
          <p:nvPr/>
        </p:nvSpPr>
        <p:spPr>
          <a:xfrm>
            <a:off x="540000" y="900000"/>
            <a:ext cx="6771084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【易错点】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对平方差公式的特征理解不透而出错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下列计算正确的是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137" name="yt_table_11137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3753162"/>
              </p:ext>
            </p:extLst>
          </p:nvPr>
        </p:nvGraphicFramePr>
        <p:xfrm>
          <a:off x="540047" y="1865467"/>
          <a:ext cx="6013450" cy="1901952"/>
        </p:xfrm>
        <a:graphic>
          <a:graphicData uri="http://schemas.openxmlformats.org/drawingml/2006/table">
            <a:tbl>
              <a:tblPr/>
              <a:tblGrid>
                <a:gridCol w="6013450">
                  <a:extLst>
                    <a:ext uri="{9D8B030D-6E8A-4147-A177-3AD203B41FA5}">
                      <a16:colId xmlns:a16="http://schemas.microsoft.com/office/drawing/2014/main" val="1028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6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15954667-2C1F-016C-3333-17715143ECDA}"/>
              </a:ext>
            </a:extLst>
          </p:cNvPr>
          <p:cNvSpPr txBox="1"/>
          <p:nvPr/>
        </p:nvSpPr>
        <p:spPr>
          <a:xfrm>
            <a:off x="3802789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40" name="yt_shape_11140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1139" name="yt_image_11139" title="H_41.85">
            <a:extLst>
              <a:ext uri="">
                <a16:creationId xmlns:p14="http://schemas.microsoft.com/office/powerpoint/2010/main" xmlns:mc="http://schemas.openxmlformats.org/markup-compatibility/2006" xmlns:m="http://schemas.openxmlformats.org/officeDocument/2006/math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142" name="yt_shape_11142"/>
          <p:cNvSpPr txBox="1"/>
          <p:nvPr/>
        </p:nvSpPr>
        <p:spPr>
          <a:xfrm>
            <a:off x="540119" y="14821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赤峰市中考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f8c5d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143" name="yt_table_11143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220377"/>
              </p:ext>
            </p:extLst>
          </p:nvPr>
        </p:nvGraphicFramePr>
        <p:xfrm>
          <a:off x="540047" y="2441600"/>
          <a:ext cx="7657466" cy="475488"/>
        </p:xfrm>
        <a:graphic>
          <a:graphicData uri="http://schemas.openxmlformats.org/drawingml/2006/table">
            <a:tbl>
              <a:tblPr/>
              <a:tblGrid>
                <a:gridCol w="2194243">
                  <a:extLst>
                    <a:ext uri="{9D8B030D-6E8A-4147-A177-3AD203B41FA5}">
                      <a16:colId xmlns:a16="http://schemas.microsoft.com/office/drawing/2014/main" val="10288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289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290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29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7"/>
                  </a:ext>
                </a:extLst>
              </a:tr>
            </a:tbl>
          </a:graphicData>
        </a:graphic>
      </p:graphicFrame>
      <p:sp>
        <p:nvSpPr>
          <p:cNvPr id="11145" name="yt_shape_11145"/>
          <p:cNvSpPr txBox="1"/>
          <p:nvPr/>
        </p:nvSpPr>
        <p:spPr>
          <a:xfrm>
            <a:off x="540119" y="2967771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若三角形的底边长为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底边上的高为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91c42"/>
              </a:rPr>
              <a:t>则此三角形的面积为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146" name="yt_table_11146" title="H_83.2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1877278"/>
                  </p:ext>
                </p:extLst>
              </p:nvPr>
            </p:nvGraphicFramePr>
            <p:xfrm>
              <a:off x="540047" y="3927206"/>
              <a:ext cx="6774498" cy="1146937"/>
            </p:xfrm>
            <a:graphic>
              <a:graphicData uri="http://schemas.openxmlformats.org/drawingml/2006/table">
                <a:tbl>
                  <a:tblPr/>
                  <a:tblGrid>
                    <a:gridCol w="4218623">
                      <a:extLst>
                        <a:ext uri="{9D8B030D-6E8A-4147-A177-3AD203B41FA5}">
                          <a16:colId xmlns:a16="http://schemas.microsoft.com/office/drawing/2014/main" val="10292"/>
                        </a:ext>
                      </a:extLst>
                    </a:gridCol>
                    <a:gridCol w="2555875">
                      <a:extLst>
                        <a:ext uri="{9D8B030D-6E8A-4147-A177-3AD203B41FA5}">
                          <a16:colId xmlns:a16="http://schemas.microsoft.com/office/drawing/2014/main" val="1029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4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4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1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4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19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m="http://schemas.openxmlformats.org/officeDocument/2006/math" xmlns:a16="http://schemas.microsoft.com/office/drawing/2014/main" xmlns="">
          <p:graphicFrame>
            <p:nvGraphicFramePr>
              <p:cNvPr id="11146" name="yt_table_11146" descr="{&quot;rangeId&quot;:15,&quot;type&quot;:&quot;Option&quot;}" title="H_83.2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1877278"/>
                  </p:ext>
                </p:extLst>
              </p:nvPr>
            </p:nvGraphicFramePr>
            <p:xfrm>
              <a:off x="540047" y="3927206"/>
              <a:ext cx="6774498" cy="1057085"/>
            </p:xfrm>
            <a:graphic>
              <a:graphicData uri="http://schemas.openxmlformats.org/drawingml/2006/table">
                <a:tbl>
                  <a:tblPr/>
                  <a:tblGrid>
                    <a:gridCol w="4218623">
                      <a:extLst>
                        <a:ext uri="{9D8B030D-6E8A-4147-A177-3AD203B41FA5}">
                          <a16:colId xmlns:a16="http://schemas.microsoft.com/office/drawing/2014/main" val="10292"/>
                        </a:ext>
                      </a:extLst>
                    </a:gridCol>
                    <a:gridCol w="2555875">
                      <a:extLst>
                        <a:ext uri="{9D8B030D-6E8A-4147-A177-3AD203B41FA5}">
                          <a16:colId xmlns:a16="http://schemas.microsoft.com/office/drawing/2014/main" val="10293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4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4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18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4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64762" t="-75000" b="-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19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147" name="yt_shape_11147"/>
              <p:cNvSpPr txBox="1"/>
              <p:nvPr/>
            </p:nvSpPr>
            <p:spPr>
              <a:xfrm>
                <a:off x="540000" y="5034846"/>
                <a:ext cx="9014006" cy="149944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已知实数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满足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则代数式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sz="5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</a:t>
                </a:r>
                <a:r>
                  <a:rPr sz="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16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</a:t>
                </a:r>
                <a:r>
                  <a:rPr sz="1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p14="http://schemas.microsoft.com/office/powerpoint/2010/main" xmlns:m="http://schemas.openxmlformats.org/officeDocument/2006/math" xmlns:a16="http://schemas.microsoft.com/office/drawing/2014/main" xmlns="">
          <p:sp>
            <p:nvSpPr>
              <p:cNvPr id="11147" name="yt_shape_1114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034846"/>
                <a:ext cx="9014006" cy="1499449"/>
              </a:xfrm>
              <a:prstGeom prst="rect">
                <a:avLst/>
              </a:prstGeom>
              <a:blipFill>
                <a:blip r:embed="rId4"/>
                <a:stretch>
                  <a:fillRect l="-2097" r="-1150" b="-113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98D77AC1-D678-0B81-7CBD-7944E6A651EA}"/>
              </a:ext>
            </a:extLst>
          </p:cNvPr>
          <p:cNvSpPr txBox="1"/>
          <p:nvPr/>
        </p:nvSpPr>
        <p:spPr>
          <a:xfrm>
            <a:off x="1059708" y="19108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50DD94F-41D4-7323-18B0-87183C194606}"/>
              </a:ext>
            </a:extLst>
          </p:cNvPr>
          <p:cNvSpPr txBox="1"/>
          <p:nvPr/>
        </p:nvSpPr>
        <p:spPr>
          <a:xfrm>
            <a:off x="1059708" y="339645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CD66D72-96CF-C672-E7A6-E198D888482D}"/>
              </a:ext>
            </a:extLst>
          </p:cNvPr>
          <p:cNvSpPr txBox="1"/>
          <p:nvPr/>
        </p:nvSpPr>
        <p:spPr>
          <a:xfrm>
            <a:off x="8843418" y="4988040"/>
            <a:ext cx="637286" cy="115418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53661E8-5E90-9364-A1F7-112CD7CFC7A5}"/>
              </a:ext>
            </a:extLst>
          </p:cNvPr>
          <p:cNvSpPr txBox="1"/>
          <p:nvPr/>
        </p:nvSpPr>
        <p:spPr>
          <a:xfrm>
            <a:off x="6565039" y="6020870"/>
            <a:ext cx="14627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50" name="yt_shape_11150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商丘市兴华中学期中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定义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※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例如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2_c30c7,isEnd"/>
              </a:rPr>
              <a:t>）＝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※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的结果为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59FD2CA-F73D-824C-482A-1B4454B80A4B}"/>
              </a:ext>
            </a:extLst>
          </p:cNvPr>
          <p:cNvSpPr txBox="1"/>
          <p:nvPr/>
        </p:nvSpPr>
        <p:spPr>
          <a:xfrm>
            <a:off x="5530108" y="1328682"/>
            <a:ext cx="11786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54DE384-473A-A6F1-4399-BA56B87C495A}"/>
              </a:ext>
            </a:extLst>
          </p:cNvPr>
          <p:cNvSpPr txBox="1"/>
          <p:nvPr/>
        </p:nvSpPr>
        <p:spPr>
          <a:xfrm>
            <a:off x="5580908" y="1804170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809999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A7D79A8-B740-0686-DA20-62A48B73BFAB}"/>
              </a:ext>
            </a:extLst>
          </p:cNvPr>
          <p:cNvSpPr txBox="1"/>
          <p:nvPr/>
        </p:nvSpPr>
        <p:spPr>
          <a:xfrm>
            <a:off x="8098682" y="2279658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154" name="yt_shape_11154"/>
              <p:cNvSpPr txBox="1"/>
              <p:nvPr/>
            </p:nvSpPr>
            <p:spPr>
              <a:xfrm>
                <a:off x="540000" y="900000"/>
                <a:ext cx="5982856" cy="550920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154" name="yt_shape_11154" descr="{&quot;rangeId&quot;:17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982856" cy="5509200"/>
              </a:xfrm>
              <a:prstGeom prst="rect">
                <a:avLst/>
              </a:prstGeom>
              <a:blipFill>
                <a:blip r:embed="rId2"/>
                <a:stretch>
                  <a:fillRect l="-3160" t="-997" r="-2141" b="-8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B9D84D3-B93D-45BB-C386-1AF64D4C12E9}"/>
                  </a:ext>
                </a:extLst>
              </p:cNvPr>
              <p:cNvSpPr txBox="1"/>
              <p:nvPr/>
            </p:nvSpPr>
            <p:spPr>
              <a:xfrm>
                <a:off x="449989" y="2000131"/>
                <a:ext cx="520452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7}">
                <a:extLst>
                  <a:ext uri="{FF2B5EF4-FFF2-40B4-BE49-F238E27FC236}">
                    <a16:creationId xmlns:a16="http://schemas.microsoft.com/office/drawing/2014/main" id="{1B9D84D3-B93D-45BB-C386-1AF64D4C12E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00131"/>
                <a:ext cx="5204523" cy="765061"/>
              </a:xfrm>
              <a:prstGeom prst="rect">
                <a:avLst/>
              </a:prstGeom>
              <a:blipFill>
                <a:blip r:embed="rId3"/>
                <a:stretch>
                  <a:fillRect l="-1874" r="-1756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85D6E9B5-072E-5340-04DD-B4A6A6E49C8C}"/>
              </a:ext>
            </a:extLst>
          </p:cNvPr>
          <p:cNvSpPr txBox="1"/>
          <p:nvPr/>
        </p:nvSpPr>
        <p:spPr>
          <a:xfrm>
            <a:off x="1638635" y="2671580"/>
            <a:ext cx="2154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21060D5-4A9B-8E9A-91C1-C8D92ABCE2F2}"/>
              </a:ext>
            </a:extLst>
          </p:cNvPr>
          <p:cNvSpPr txBox="1"/>
          <p:nvPr/>
        </p:nvSpPr>
        <p:spPr>
          <a:xfrm>
            <a:off x="1638635" y="3147068"/>
            <a:ext cx="1773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41F6A2B-D5CA-55D7-20DD-74E8C4F295D4}"/>
                  </a:ext>
                </a:extLst>
              </p:cNvPr>
              <p:cNvSpPr txBox="1"/>
              <p:nvPr/>
            </p:nvSpPr>
            <p:spPr>
              <a:xfrm>
                <a:off x="449989" y="4294005"/>
                <a:ext cx="6105080" cy="80170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7}">
                <a:extLst>
                  <a:ext uri="{FF2B5EF4-FFF2-40B4-BE49-F238E27FC236}">
                    <a16:creationId xmlns:a16="http://schemas.microsoft.com/office/drawing/2014/main" id="{E41F6A2B-D5CA-55D7-20DD-74E8C4F295D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294005"/>
                <a:ext cx="6105080" cy="801701"/>
              </a:xfrm>
              <a:prstGeom prst="rect">
                <a:avLst/>
              </a:prstGeom>
              <a:blipFill>
                <a:blip r:embed="rId4"/>
                <a:stretch>
                  <a:fillRect l="-1598" r="-1598" b="-37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C47A19C0-BE45-81C5-87F6-0E335726AE1E}"/>
                  </a:ext>
                </a:extLst>
              </p:cNvPr>
              <p:cNvSpPr txBox="1"/>
              <p:nvPr/>
            </p:nvSpPr>
            <p:spPr>
              <a:xfrm>
                <a:off x="1657192" y="5030636"/>
                <a:ext cx="336461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）（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C47A19C0-BE45-81C5-87F6-0E335726AE1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57192" y="5030636"/>
                <a:ext cx="3364611" cy="765061"/>
              </a:xfrm>
              <a:prstGeom prst="rect">
                <a:avLst/>
              </a:prstGeom>
              <a:blipFill>
                <a:blip r:embed="rId5"/>
                <a:stretch>
                  <a:fillRect l="-2899" r="-2717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E79690B-2CC5-1103-0FC6-0B91E8818DC2}"/>
                  </a:ext>
                </a:extLst>
              </p:cNvPr>
              <p:cNvSpPr txBox="1"/>
              <p:nvPr/>
            </p:nvSpPr>
            <p:spPr>
              <a:xfrm>
                <a:off x="1657192" y="5702085"/>
                <a:ext cx="1519937" cy="72918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E79690B-2CC5-1103-0FC6-0B91E8818DC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57192" y="5702085"/>
                <a:ext cx="1519937" cy="729183"/>
              </a:xfrm>
              <a:prstGeom prst="rect">
                <a:avLst/>
              </a:prstGeom>
              <a:blipFill>
                <a:blip r:embed="rId6"/>
                <a:stretch>
                  <a:fillRect l="-6426" r="-6426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2" name="yt_shape_11162"/>
          <p:cNvSpPr txBox="1"/>
          <p:nvPr/>
        </p:nvSpPr>
        <p:spPr>
          <a:xfrm>
            <a:off x="540119" y="900198"/>
            <a:ext cx="11111999" cy="128721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新考法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页综合与实践变式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从边长为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d3928"/>
              </a:rPr>
              <a:t>的正方形纸片中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剪去一个边长为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的小正方形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再沿着线段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剪开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把剪成的两张纸片拼成如图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ce0fa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的等腰梯形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163" name="yt_image_11163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01414" y="2092957"/>
            <a:ext cx="4203477" cy="1453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165" name="yt_shape_11165"/>
          <p:cNvSpPr txBox="1"/>
          <p:nvPr/>
        </p:nvSpPr>
        <p:spPr>
          <a:xfrm>
            <a:off x="540119" y="3742906"/>
            <a:ext cx="11492915" cy="84401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中阴影部分面积为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中阴影部分面积为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请直接用含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04419"/>
              </a:rPr>
              <a:t>的代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数式表示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166" name="yt_shape_11166"/>
              <p:cNvSpPr txBox="1"/>
              <p:nvPr/>
            </p:nvSpPr>
            <p:spPr>
              <a:xfrm>
                <a:off x="540000" y="4637720"/>
                <a:ext cx="7224735" cy="104304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166" name="yt_shape_11166" descr="{&quot;rangeId&quot;:23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637720"/>
                <a:ext cx="7224735" cy="1043042"/>
              </a:xfrm>
              <a:prstGeom prst="rect">
                <a:avLst/>
              </a:prstGeom>
              <a:blipFill>
                <a:blip r:embed="rId3"/>
                <a:stretch>
                  <a:fillRect l="-2616" t="-8187" r="-1603" b="-87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yt_shape_11168">
            <a:extLst>
              <a:ext uri="{FF2B5EF4-FFF2-40B4-BE49-F238E27FC236}">
                <a16:creationId xmlns:a16="http://schemas.microsoft.com/office/drawing/2014/main" id="{DA46A4CD-65B7-AA0A-4361-611E133726E3}"/>
              </a:ext>
            </a:extLst>
          </p:cNvPr>
          <p:cNvSpPr txBox="1"/>
          <p:nvPr/>
        </p:nvSpPr>
        <p:spPr>
          <a:xfrm>
            <a:off x="540119" y="5731563"/>
            <a:ext cx="5463034" cy="4008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请写出上述过程所揭示的乘法公式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3" name="yt_shape_11169">
            <a:extLst>
              <a:ext uri="{FF2B5EF4-FFF2-40B4-BE49-F238E27FC236}">
                <a16:creationId xmlns:a16="http://schemas.microsoft.com/office/drawing/2014/main" id="{9EEA7A0B-D88A-0AFC-C139-78F28C9359D8}"/>
              </a:ext>
            </a:extLst>
          </p:cNvPr>
          <p:cNvSpPr txBox="1"/>
          <p:nvPr/>
        </p:nvSpPr>
        <p:spPr>
          <a:xfrm>
            <a:off x="540119" y="6183178"/>
            <a:ext cx="5533566" cy="4008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EA89100-23D4-7169-A747-6D51243FC5D5}"/>
              </a:ext>
            </a:extLst>
          </p:cNvPr>
          <p:cNvSpPr txBox="1"/>
          <p:nvPr/>
        </p:nvSpPr>
        <p:spPr>
          <a:xfrm>
            <a:off x="449989" y="4590914"/>
            <a:ext cx="3370961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E9FAE74-1AFE-0EBE-8172-C7559C1A6A11}"/>
                  </a:ext>
                </a:extLst>
              </p:cNvPr>
              <p:cNvSpPr txBox="1"/>
              <p:nvPr/>
            </p:nvSpPr>
            <p:spPr>
              <a:xfrm>
                <a:off x="497614" y="5029826"/>
                <a:ext cx="7287323" cy="68765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3, 'mathAnswerShape': 1}">
                <a:extLst>
                  <a:ext uri="{FF2B5EF4-FFF2-40B4-BE49-F238E27FC236}">
                    <a16:creationId xmlns:a16="http://schemas.microsoft.com/office/drawing/2014/main" id="{FE9FAE74-1AFE-0EBE-8172-C7559C1A6A1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614" y="5029826"/>
                <a:ext cx="7287323" cy="687655"/>
              </a:xfrm>
              <a:prstGeom prst="rect">
                <a:avLst/>
              </a:prstGeom>
              <a:blipFill>
                <a:blip r:embed="rId4"/>
                <a:stretch>
                  <a:fillRect l="-1339" r="-1339" b="-79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A28EAE38-8AD1-72B9-80A9-1F775351A6D2}"/>
              </a:ext>
            </a:extLst>
          </p:cNvPr>
          <p:cNvSpPr txBox="1"/>
          <p:nvPr/>
        </p:nvSpPr>
        <p:spPr>
          <a:xfrm>
            <a:off x="450108" y="6136372"/>
            <a:ext cx="5660136" cy="490551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1250</Words>
  <Application>Microsoft Office PowerPoint</Application>
  <PresentationFormat>宽屏</PresentationFormat>
  <Paragraphs>149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43" baseType="lpstr">
      <vt:lpstr>,isEnd</vt:lpstr>
      <vt:lpstr>_⨹_1_11555</vt:lpstr>
      <vt:lpstr>_⨹_1_ce0fa</vt:lpstr>
      <vt:lpstr>_⨹_1_d6e80</vt:lpstr>
      <vt:lpstr>_⨹_1_ef216</vt:lpstr>
      <vt:lpstr>_⨹_1_f1db5</vt:lpstr>
      <vt:lpstr>_⨹_10_abd45</vt:lpstr>
      <vt:lpstr>_⨹_2_04419</vt:lpstr>
      <vt:lpstr>_⨹_2_c30c7,isEnd</vt:lpstr>
      <vt:lpstr>_⨹_3_2b6e6</vt:lpstr>
      <vt:lpstr>_⨹_3_f8c5d</vt:lpstr>
      <vt:lpstr>_⨹_4_dff53</vt:lpstr>
      <vt:lpstr>_⨹_7_d3928</vt:lpstr>
      <vt:lpstr>_⨹_9_91c42</vt:lpstr>
      <vt:lpstr>Finished</vt:lpstr>
      <vt:lpstr>IsAddLine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11</cp:revision>
  <dcterms:created xsi:type="dcterms:W3CDTF">2024-05-09T07:18:28Z</dcterms:created>
  <dcterms:modified xsi:type="dcterms:W3CDTF">2024-05-09T08:26:01Z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