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10" r:id="rId6"/>
    <p:sldId id="311" r:id="rId7"/>
    <p:sldId id="316" r:id="rId8"/>
    <p:sldId id="320" r:id="rId9"/>
    <p:sldId id="322" r:id="rId10"/>
    <p:sldId id="325" r:id="rId11"/>
    <p:sldId id="323" r:id="rId12"/>
    <p:sldId id="326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0" name="yt_shape_1423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29" name="yt_image_1422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2" name="yt_shape_14232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数据的收集</a:t>
            </a:r>
          </a:p>
        </p:txBody>
      </p:sp>
      <p:sp>
        <p:nvSpPr>
          <p:cNvPr id="14233" name="yt_shape_14233"/>
          <p:cNvSpPr txBox="1"/>
          <p:nvPr/>
        </p:nvSpPr>
        <p:spPr>
          <a:xfrm>
            <a:off x="540000" y="1977370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下列获取数据的方法不正确的是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4" name="yt_table_1423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905257"/>
              </p:ext>
            </p:extLst>
          </p:nvPr>
        </p:nvGraphicFramePr>
        <p:xfrm>
          <a:off x="540047" y="2456673"/>
          <a:ext cx="6138863" cy="1901952"/>
        </p:xfrm>
        <a:graphic>
          <a:graphicData uri="http://schemas.openxmlformats.org/drawingml/2006/table">
            <a:tbl>
              <a:tblPr/>
              <a:tblGrid>
                <a:gridCol w="613886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我们班同学的视力情况用测量方法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快捷了解历史资料情况用观察方法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抛硬币看正反面的次数用实验方法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全班同学最喜爱的体育活动用访问方法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p:pic>
        <p:nvPicPr>
          <p:cNvPr id="3" name="yt_shape_1715242823401" title="H_26.259764">
            <a:extLst>
              <a:ext uri="{FF2B5EF4-FFF2-40B4-BE49-F238E27FC236}">
                <a16:creationId xmlns:a16="http://schemas.microsoft.com/office/drawing/2014/main" id="{CE174F3C-B7E5-9284-7C84-C8BA3601D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F5DBD9-F0CF-2288-D317-55FFEED1428A}"/>
              </a:ext>
            </a:extLst>
          </p:cNvPr>
          <p:cNvSpPr txBox="1"/>
          <p:nvPr/>
        </p:nvSpPr>
        <p:spPr>
          <a:xfrm>
            <a:off x="5631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0" name="yt_shape_14290"/>
          <p:cNvSpPr txBox="1"/>
          <p:nvPr/>
        </p:nvSpPr>
        <p:spPr>
          <a:xfrm>
            <a:off x="551503" y="682374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89" name="yt_image_1428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68237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2" name="yt_shape_14292"/>
          <p:cNvSpPr txBox="1"/>
          <p:nvPr/>
        </p:nvSpPr>
        <p:spPr>
          <a:xfrm>
            <a:off x="551503" y="121375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某校为更好地开展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传统文化进校园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c566"/>
              </a:rPr>
              <a:t>随机抽查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了部分学生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了解他们最喜爱的传统文化项目类型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分为书法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戏剧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7436"/>
              </a:rPr>
              <a:t>国画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并将统计结果绘制成如下不完整的频数分布表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最喜爱的传统文化项目类型频数分布表</a:t>
            </a:r>
          </a:p>
        </p:txBody>
      </p:sp>
      <p:graphicFrame>
        <p:nvGraphicFramePr>
          <p:cNvPr id="14294" name="yt_table_14294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678202"/>
              </p:ext>
            </p:extLst>
          </p:nvPr>
        </p:nvGraphicFramePr>
        <p:xfrm>
          <a:off x="551384" y="3284984"/>
          <a:ext cx="11111998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342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4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43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项目类型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书法类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围棋类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戏剧类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国画类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296" name="yt_shape_14296"/>
          <p:cNvSpPr txBox="1"/>
          <p:nvPr/>
        </p:nvSpPr>
        <p:spPr>
          <a:xfrm>
            <a:off x="551384" y="6119624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根据以上信息完成下列问题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7" name="yt_shape_14297"/>
          <p:cNvSpPr txBox="1"/>
          <p:nvPr/>
        </p:nvSpPr>
        <p:spPr>
          <a:xfrm>
            <a:off x="540000" y="900000"/>
            <a:ext cx="969496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求频数分布表中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若全校共有学生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估计该校最喜爱围棋类的学生有多少人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答：估计该校最喜爱围棋类的学生有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2B516B-33B0-0713-26A5-F25128F9CD78}"/>
              </a:ext>
            </a:extLst>
          </p:cNvPr>
          <p:cNvSpPr txBox="1"/>
          <p:nvPr/>
        </p:nvSpPr>
        <p:spPr>
          <a:xfrm>
            <a:off x="449989" y="1328682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9D91BA-9E77-A355-9A62-B2579EFDCB44}"/>
              </a:ext>
            </a:extLst>
          </p:cNvPr>
          <p:cNvSpPr txBox="1"/>
          <p:nvPr/>
        </p:nvSpPr>
        <p:spPr>
          <a:xfrm>
            <a:off x="497614" y="1804170"/>
            <a:ext cx="512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350B37-7A80-7105-E907-5320FCE2B250}"/>
              </a:ext>
            </a:extLst>
          </p:cNvPr>
          <p:cNvSpPr txBox="1"/>
          <p:nvPr/>
        </p:nvSpPr>
        <p:spPr>
          <a:xfrm>
            <a:off x="449989" y="275514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0DD6C0-4B7D-E18D-6FBE-9FEFC1EC2776}"/>
              </a:ext>
            </a:extLst>
          </p:cNvPr>
          <p:cNvSpPr txBox="1"/>
          <p:nvPr/>
        </p:nvSpPr>
        <p:spPr>
          <a:xfrm>
            <a:off x="449989" y="3230634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答：估计该校最喜爱围棋类的学生有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" name="yt_shape_14236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动物园中有熊猫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孔雀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猴子和梅花鹿四种动物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ec21"/>
              </a:rPr>
              <a:t>为了解本班同学喜欢哪种动物的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小明想做一个调查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则他的调查对象是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7" name="yt_table_142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840256"/>
              </p:ext>
            </p:extLst>
          </p:nvPr>
        </p:nvGraphicFramePr>
        <p:xfrm>
          <a:off x="540047" y="1859435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本班的每一个同学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熊猫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孔雀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猴子和梅花鹿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同学们的选票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记录下来的数据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</a:tbl>
          </a:graphicData>
        </a:graphic>
      </p:graphicFrame>
      <p:sp>
        <p:nvSpPr>
          <p:cNvPr id="14239" name="yt_shape_14239"/>
          <p:cNvSpPr txBox="1"/>
          <p:nvPr/>
        </p:nvSpPr>
        <p:spPr>
          <a:xfrm>
            <a:off x="540119" y="381175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某班进行民主选举班干部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要求每位同学将自己心中认为最合适的一位选上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a0c"/>
              </a:rPr>
              <a:t>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入推荐箱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这个过程是收集数据中的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0" name="yt_table_142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400249"/>
              </p:ext>
            </p:extLst>
          </p:nvPr>
        </p:nvGraphicFramePr>
        <p:xfrm>
          <a:off x="540047" y="4771190"/>
          <a:ext cx="58947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确定调查对象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展开调查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选择调查方法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得出结论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DA4EEF9-3490-24E1-E99E-B5BA33D3F236}"/>
              </a:ext>
            </a:extLst>
          </p:cNvPr>
          <p:cNvSpPr txBox="1"/>
          <p:nvPr/>
        </p:nvSpPr>
        <p:spPr>
          <a:xfrm>
            <a:off x="7460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BA083C-1459-2D60-218F-C2B7594F9D40}"/>
              </a:ext>
            </a:extLst>
          </p:cNvPr>
          <p:cNvSpPr txBox="1"/>
          <p:nvPr/>
        </p:nvSpPr>
        <p:spPr>
          <a:xfrm>
            <a:off x="5707908" y="42404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2" name="yt_shape_14242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频数与频率</a:t>
            </a:r>
          </a:p>
        </p:txBody>
      </p:sp>
      <p:sp>
        <p:nvSpPr>
          <p:cNvPr id="14243" name="yt_shape_14243"/>
          <p:cNvSpPr txBox="1"/>
          <p:nvPr/>
        </p:nvSpPr>
        <p:spPr>
          <a:xfrm>
            <a:off x="540000" y="1395205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4" name="yt_table_142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940487"/>
              </p:ext>
            </p:extLst>
          </p:nvPr>
        </p:nvGraphicFramePr>
        <p:xfrm>
          <a:off x="540047" y="1874508"/>
          <a:ext cx="7662864" cy="1901952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频数是表示所有对象出现的次数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频率是表示每个对象出现的次数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所有频率之和等于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频数和频率都不能够反映每个对象出现的频繁程度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246" name="yt_shape_14246"/>
              <p:cNvSpPr txBox="1"/>
              <p:nvPr/>
            </p:nvSpPr>
            <p:spPr>
              <a:xfrm>
                <a:off x="540000" y="3826828"/>
                <a:ext cx="1009834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无理数出现的频数是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246" name="yt_shape_14246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6828"/>
                <a:ext cx="10098342" cy="641201"/>
              </a:xfrm>
              <a:prstGeom prst="rect">
                <a:avLst/>
              </a:prstGeom>
              <a:blipFill>
                <a:blip r:embed="rId2"/>
                <a:stretch>
                  <a:fillRect l="-1872" r="-84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48" name="yt_table_142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157210"/>
              </p:ext>
            </p:extLst>
          </p:nvPr>
        </p:nvGraphicFramePr>
        <p:xfrm>
          <a:off x="540047" y="4518817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</a:tbl>
          </a:graphicData>
        </a:graphic>
      </p:graphicFrame>
      <p:pic>
        <p:nvPicPr>
          <p:cNvPr id="3" name="yt_shape_1715242823505" title="H_26.259764">
            <a:extLst>
              <a:ext uri="{FF2B5EF4-FFF2-40B4-BE49-F238E27FC236}">
                <a16:creationId xmlns:a16="http://schemas.microsoft.com/office/drawing/2014/main" id="{7D51E223-5B72-AA55-4C2F-E96A29EE39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5021A7-52C1-1A23-6CD7-9F2BA21A1944}"/>
              </a:ext>
            </a:extLst>
          </p:cNvPr>
          <p:cNvSpPr txBox="1"/>
          <p:nvPr/>
        </p:nvSpPr>
        <p:spPr>
          <a:xfrm>
            <a:off x="38027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5DBB3A-E244-C81C-4E2D-730814FEDBAA}"/>
              </a:ext>
            </a:extLst>
          </p:cNvPr>
          <p:cNvSpPr txBox="1"/>
          <p:nvPr/>
        </p:nvSpPr>
        <p:spPr>
          <a:xfrm>
            <a:off x="9637868" y="3780022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0" name="yt_shape_1425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在一次心理健康教育活动中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张老师随机抽取了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名学生进行了心理健康测试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9cb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并将测试结果按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健康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亚健康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不健康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绘制成下列表格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其中测试结果为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307f"/>
              </a:rPr>
              <a:t>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的频率是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51" name="yt_table_1425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976604"/>
              </p:ext>
            </p:extLst>
          </p:nvPr>
        </p:nvGraphicFramePr>
        <p:xfrm>
          <a:off x="540000" y="2491930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73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89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47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47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健康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亚健康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不健康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53" name="yt_table_14253" title="H_49.9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15264"/>
                  </p:ext>
                </p:extLst>
              </p:nvPr>
            </p:nvGraphicFramePr>
            <p:xfrm>
              <a:off x="540047" y="3895536"/>
              <a:ext cx="7414578" cy="673418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53" name="yt_table_14253" descr="{&quot;rangeId&quot;:8,&quot;type&quot;:&quot;Option&quot;}" title="H_49.9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15264"/>
                  </p:ext>
                </p:extLst>
              </p:nvPr>
            </p:nvGraphicFramePr>
            <p:xfrm>
              <a:off x="540047" y="3895536"/>
              <a:ext cx="7414578" cy="634619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</a:tblGrid>
                  <a:tr h="634619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8851" r="-508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757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AD454C-86BE-02C8-2E31-44D2DFE5D203}"/>
              </a:ext>
            </a:extLst>
          </p:cNvPr>
          <p:cNvSpPr txBox="1"/>
          <p:nvPr/>
        </p:nvSpPr>
        <p:spPr>
          <a:xfrm>
            <a:off x="28885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4" name="yt_shape_14254"/>
          <p:cNvSpPr txBox="1"/>
          <p:nvPr/>
        </p:nvSpPr>
        <p:spPr>
          <a:xfrm>
            <a:off x="538790" y="74669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为了调查本班学生课外阅读情况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学习委员对学生喜爱的书籍进行分类统计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b44,isEnd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古诗词类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的频数为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频率为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则被调查的学生人数为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对若干个数据进行分组整理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第一组的频率是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8b40,isEnd"/>
              </a:rPr>
              <a:t>第二组的频率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第五组的频率都是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0.27.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7F8705-E10B-F4CD-A01A-2A058F82713A}"/>
              </a:ext>
            </a:extLst>
          </p:cNvPr>
          <p:cNvSpPr txBox="1"/>
          <p:nvPr/>
        </p:nvSpPr>
        <p:spPr>
          <a:xfrm>
            <a:off x="753579" y="16508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257"/>
              <p:cNvSpPr txBox="1"/>
              <p:nvPr/>
            </p:nvSpPr>
            <p:spPr>
              <a:xfrm>
                <a:off x="623392" y="3140968"/>
                <a:ext cx="7232749" cy="35135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求第三组的频率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第三组的频率是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若第二组的频数是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则第三组的频数是多少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设第三组的频数是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即第三组的频数是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22.</a:t>
                </a:r>
              </a:p>
            </p:txBody>
          </p:sp>
        </mc:Choice>
        <mc:Fallback>
          <p:sp>
            <p:nvSpPr>
              <p:cNvPr id="4" name="yt_shape_14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140968"/>
                <a:ext cx="7232749" cy="3513591"/>
              </a:xfrm>
              <a:prstGeom prst="rect">
                <a:avLst/>
              </a:prstGeom>
              <a:blipFill>
                <a:blip r:embed="rId2"/>
                <a:stretch>
                  <a:fillRect l="-2527" t="-1386" r="-1601" b="-4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6BA4F3-A81F-264F-1CA9-DED7300E361A}"/>
              </a:ext>
            </a:extLst>
          </p:cNvPr>
          <p:cNvSpPr txBox="1"/>
          <p:nvPr/>
        </p:nvSpPr>
        <p:spPr>
          <a:xfrm>
            <a:off x="533381" y="356965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第三组的频率是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E494C8-D57D-CDE3-0C3D-84B2A4A1F2FA}"/>
              </a:ext>
            </a:extLst>
          </p:cNvPr>
          <p:cNvSpPr txBox="1"/>
          <p:nvPr/>
        </p:nvSpPr>
        <p:spPr>
          <a:xfrm>
            <a:off x="533381" y="4045138"/>
            <a:ext cx="443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2754DC1-034A-2604-E8EA-B135EACACEA2}"/>
                  </a:ext>
                </a:extLst>
              </p:cNvPr>
              <p:cNvSpPr txBox="1"/>
              <p:nvPr/>
            </p:nvSpPr>
            <p:spPr>
              <a:xfrm>
                <a:off x="533381" y="4996114"/>
                <a:ext cx="6425311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设第三组的频数是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2754DC1-034A-2604-E8EA-B135EACACE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996114"/>
                <a:ext cx="6425311" cy="771411"/>
              </a:xfrm>
              <a:prstGeom prst="rect">
                <a:avLst/>
              </a:prstGeom>
              <a:blipFill>
                <a:blip r:embed="rId3"/>
                <a:stretch>
                  <a:fillRect l="-1422" r="-151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CEC9B2B-7D03-12FF-D657-7743FD225E01}"/>
              </a:ext>
            </a:extLst>
          </p:cNvPr>
          <p:cNvSpPr txBox="1"/>
          <p:nvPr/>
        </p:nvSpPr>
        <p:spPr>
          <a:xfrm>
            <a:off x="533381" y="5673913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FBB723-109F-C899-6FFE-1F89BC7E9C39}"/>
              </a:ext>
            </a:extLst>
          </p:cNvPr>
          <p:cNvSpPr txBox="1"/>
          <p:nvPr/>
        </p:nvSpPr>
        <p:spPr>
          <a:xfrm>
            <a:off x="533381" y="6149401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即第三组的频数是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3" name="yt_shape_1426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62" name="yt_image_1426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5" name="yt_shape_14265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名学生的数学测试成绩分为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组的频数分别为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af3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组的频率是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66" name="yt_table_142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787034"/>
              </p:ext>
            </p:extLst>
          </p:nvPr>
        </p:nvGraphicFramePr>
        <p:xfrm>
          <a:off x="540047" y="24416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</a:tbl>
          </a:graphicData>
        </a:graphic>
      </p:graphicFrame>
      <p:sp>
        <p:nvSpPr>
          <p:cNvPr id="14268" name="yt_shape_14268"/>
          <p:cNvSpPr txBox="1"/>
          <p:nvPr/>
        </p:nvSpPr>
        <p:spPr>
          <a:xfrm>
            <a:off x="540119" y="296777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一批数据分成五组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其中第一组的频率为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0606,isEnd"/>
              </a:rPr>
              <a:t>第二组与第四组的频率之和为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那么第三组与第五组的频率之和为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22443A-4FC5-E898-B5F2-8D9FA235AEEB}"/>
              </a:ext>
            </a:extLst>
          </p:cNvPr>
          <p:cNvSpPr txBox="1"/>
          <p:nvPr/>
        </p:nvSpPr>
        <p:spPr>
          <a:xfrm>
            <a:off x="42601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60DA67-D1F1-2058-2E7E-8905F94E7060}"/>
              </a:ext>
            </a:extLst>
          </p:cNvPr>
          <p:cNvSpPr txBox="1"/>
          <p:nvPr/>
        </p:nvSpPr>
        <p:spPr>
          <a:xfrm>
            <a:off x="6012708" y="339645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70" name="yt_table_1427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734230"/>
              </p:ext>
            </p:extLst>
          </p:nvPr>
        </p:nvGraphicFramePr>
        <p:xfrm>
          <a:off x="561975" y="1193669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43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1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1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1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11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污染指数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W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72" name="yt_shape_14272"/>
          <p:cNvSpPr txBox="1"/>
          <p:nvPr/>
        </p:nvSpPr>
        <p:spPr>
          <a:xfrm>
            <a:off x="540119" y="2303606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空气质量为优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空气质量为良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023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空气质量为轻微污染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轻微污染的天数是多少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轻微污染的天数的频率是多少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优良的天数是多少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优良天数的频率是多少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你能评价一下当月该市的空气质量吗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本月该市空气质量优良以上的天数多于轻微污染的天数，总体趋于良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7E0C87-6A4F-E7D3-3834-9EA6660257BA}"/>
              </a:ext>
            </a:extLst>
          </p:cNvPr>
          <p:cNvSpPr txBox="1"/>
          <p:nvPr/>
        </p:nvSpPr>
        <p:spPr>
          <a:xfrm>
            <a:off x="450108" y="368326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8EE7CC-D277-1044-A25A-E5CD10D2A30F}"/>
              </a:ext>
            </a:extLst>
          </p:cNvPr>
          <p:cNvSpPr txBox="1"/>
          <p:nvPr/>
        </p:nvSpPr>
        <p:spPr>
          <a:xfrm>
            <a:off x="450108" y="463424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6BE7DD-2883-4BD2-4564-705D87FE9659}"/>
              </a:ext>
            </a:extLst>
          </p:cNvPr>
          <p:cNvSpPr txBox="1"/>
          <p:nvPr/>
        </p:nvSpPr>
        <p:spPr>
          <a:xfrm>
            <a:off x="450108" y="5585216"/>
            <a:ext cx="1077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本月该市空气质量优良以上的天数多于轻微污染的天数，总体趋于良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083" y="611047"/>
            <a:ext cx="86040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某市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月份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天的空气质量状况统计如下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9" name="yt_shape_14279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为了了解某路段汽车行驶速度的情况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对该路段进行雷达测速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5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对监测到的一组汽车的时速数据进行整理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得到其频数和频率如下表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280" name="yt_table_14280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743225"/>
              </p:ext>
            </p:extLst>
          </p:nvPr>
        </p:nvGraphicFramePr>
        <p:xfrm>
          <a:off x="540000" y="1995319"/>
          <a:ext cx="11111998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55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29.5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39.5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39.5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49.5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49.5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59.5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59.5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69.5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69.5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79.5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82" name="yt_shape_14282"/>
              <p:cNvSpPr txBox="1"/>
              <p:nvPr/>
            </p:nvSpPr>
            <p:spPr>
              <a:xfrm>
                <a:off x="540119" y="900000"/>
                <a:ext cx="11492915" cy="48889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求频数分布表中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数据的总个数是：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0.39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如果此路段汽车时速超过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即为违章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4ffb1"/>
                  </a:rPr>
                  <a:t>求违章车辆所占的百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违章车辆所占的百分比是：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56+20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答：违章车辆所占的百分比是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82" name="yt_shape_14282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88902"/>
              </a:xfrm>
              <a:prstGeom prst="rect">
                <a:avLst/>
              </a:prstGeom>
              <a:blipFill>
                <a:blip r:embed="rId2"/>
                <a:stretch>
                  <a:fillRect l="-1645" t="-1122" b="-2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26546A-8735-1989-CE22-C5AED6E11AD3}"/>
              </a:ext>
            </a:extLst>
          </p:cNvPr>
          <p:cNvSpPr txBox="1"/>
          <p:nvPr/>
        </p:nvSpPr>
        <p:spPr>
          <a:xfrm>
            <a:off x="450108" y="1328682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数据的总个数是：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E57080-DE45-690F-5C5D-8AFEC6B976D6}"/>
                  </a:ext>
                </a:extLst>
              </p:cNvPr>
              <p:cNvSpPr txBox="1"/>
              <p:nvPr/>
            </p:nvSpPr>
            <p:spPr>
              <a:xfrm>
                <a:off x="497733" y="1804170"/>
                <a:ext cx="50711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0.39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34E57080-DE45-690F-5C5D-8AFEC6B976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1804170"/>
                <a:ext cx="5071173" cy="769062"/>
              </a:xfrm>
              <a:prstGeom prst="rect">
                <a:avLst/>
              </a:prstGeom>
              <a:blipFill>
                <a:blip r:embed="rId3"/>
                <a:stretch>
                  <a:fillRect l="-1923" r="-192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A6A0725-46BE-134B-E75E-7B8AF8786434}"/>
              </a:ext>
            </a:extLst>
          </p:cNvPr>
          <p:cNvSpPr txBox="1"/>
          <p:nvPr/>
        </p:nvSpPr>
        <p:spPr>
          <a:xfrm>
            <a:off x="497733" y="2479620"/>
            <a:ext cx="447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020FE9-8A71-13E5-754A-77AE4B402866}"/>
                  </a:ext>
                </a:extLst>
              </p:cNvPr>
              <p:cNvSpPr txBox="1"/>
              <p:nvPr/>
            </p:nvSpPr>
            <p:spPr>
              <a:xfrm>
                <a:off x="497733" y="2955108"/>
                <a:ext cx="2080324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E3020FE9-8A71-13E5-754A-77AE4B4028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955108"/>
                <a:ext cx="2080324" cy="775792"/>
              </a:xfrm>
              <a:prstGeom prst="rect">
                <a:avLst/>
              </a:prstGeom>
              <a:blipFill>
                <a:blip r:embed="rId4"/>
                <a:stretch>
                  <a:fillRect l="-4692" r="-469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27B043-C621-9470-0A73-4E73F6C3B0B6}"/>
                  </a:ext>
                </a:extLst>
              </p:cNvPr>
              <p:cNvSpPr txBox="1"/>
              <p:nvPr/>
            </p:nvSpPr>
            <p:spPr>
              <a:xfrm>
                <a:off x="450108" y="4588265"/>
                <a:ext cx="80382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违章车辆所占的百分比是：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56+20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B627B043-C621-9470-0A73-4E73F6C3B0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88265"/>
                <a:ext cx="8038212" cy="775793"/>
              </a:xfrm>
              <a:prstGeom prst="rect">
                <a:avLst/>
              </a:prstGeom>
              <a:blipFill>
                <a:blip r:embed="rId5"/>
                <a:stretch>
                  <a:fillRect l="-1214" r="-129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428A926-50D9-1165-D8F4-FBC1C5F480E5}"/>
              </a:ext>
            </a:extLst>
          </p:cNvPr>
          <p:cNvSpPr txBox="1"/>
          <p:nvPr/>
        </p:nvSpPr>
        <p:spPr>
          <a:xfrm>
            <a:off x="450108" y="5270445"/>
            <a:ext cx="4828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答：违章车辆所占的百分比是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1062</Words>
  <Application>Microsoft Office PowerPoint</Application>
  <PresentationFormat>宽屏</PresentationFormat>
  <Paragraphs>167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0" baseType="lpstr">
      <vt:lpstr>,isEnd</vt:lpstr>
      <vt:lpstr>_⨹_1_1f524</vt:lpstr>
      <vt:lpstr>_⨹_1_40b44,isEnd</vt:lpstr>
      <vt:lpstr>_⨹_1_69cb8</vt:lpstr>
      <vt:lpstr>_⨹_1_6af39</vt:lpstr>
      <vt:lpstr>_⨹_1_8307f</vt:lpstr>
      <vt:lpstr>_⨹_1_c3a0c</vt:lpstr>
      <vt:lpstr>_⨹_1_f0234</vt:lpstr>
      <vt:lpstr>_⨹_13_c0606,isEnd</vt:lpstr>
      <vt:lpstr>_⨹_14_dec21</vt:lpstr>
      <vt:lpstr>_⨹_2_27436</vt:lpstr>
      <vt:lpstr>_⨹_4_cc566</vt:lpstr>
      <vt:lpstr>_⨹_6_38b40,isEnd</vt:lpstr>
      <vt:lpstr>_⨹_9_4ffb1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2024-05-10T03:29:16Z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