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08" r:id="rId6"/>
    <p:sldId id="311" r:id="rId7"/>
    <p:sldId id="312" r:id="rId8"/>
    <p:sldId id="314" r:id="rId9"/>
    <p:sldId id="316" r:id="rId10"/>
    <p:sldId id="317" r:id="rId11"/>
    <p:sldId id="318" r:id="rId12"/>
    <p:sldId id="323" r:id="rId13"/>
    <p:sldId id="319" r:id="rId14"/>
    <p:sldId id="324" r:id="rId15"/>
    <p:sldId id="325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0" name="yt_shape_1220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199" name="yt_image_1219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02" name="yt_shape_12202"/>
          <p:cNvSpPr txBox="1"/>
          <p:nvPr/>
        </p:nvSpPr>
        <p:spPr>
          <a:xfrm>
            <a:off x="540000" y="1482165"/>
            <a:ext cx="673742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判定两三角形全等的基本事实：角边角</a:t>
            </a:r>
          </a:p>
        </p:txBody>
      </p:sp>
      <p:sp>
        <p:nvSpPr>
          <p:cNvPr id="12203" name="yt_shape_12203"/>
          <p:cNvSpPr txBox="1"/>
          <p:nvPr/>
        </p:nvSpPr>
        <p:spPr>
          <a:xfrm>
            <a:off x="540119" y="197737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直接应用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A. S. A.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fc30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还需要的条件是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07" name="yt_table_1220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4381540"/>
              </p:ext>
            </p:extLst>
          </p:nvPr>
        </p:nvGraphicFramePr>
        <p:xfrm>
          <a:off x="540047" y="2936805"/>
          <a:ext cx="6131243" cy="950976"/>
        </p:xfrm>
        <a:graphic>
          <a:graphicData uri="http://schemas.openxmlformats.org/drawingml/2006/table">
            <a:tbl>
              <a:tblPr/>
              <a:tblGrid>
                <a:gridCol w="3354705">
                  <a:extLst>
                    <a:ext uri="{9D8B030D-6E8A-4147-A177-3AD203B41FA5}">
                      <a16:colId xmlns:a16="http://schemas.microsoft.com/office/drawing/2014/main" val="10492"/>
                    </a:ext>
                  </a:extLst>
                </a:gridCol>
                <a:gridCol w="2776538">
                  <a:extLst>
                    <a:ext uri="{9D8B030D-6E8A-4147-A177-3AD203B41FA5}">
                      <a16:colId xmlns:a16="http://schemas.microsoft.com/office/drawing/2014/main" val="104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0"/>
                  </a:ext>
                </a:extLst>
              </a:tr>
            </a:tbl>
          </a:graphicData>
        </a:graphic>
      </p:graphicFrame>
      <p:grpSp>
        <p:nvGrpSpPr>
          <p:cNvPr id="12204" name="yt_shape_12204_skip" title="H_128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21222" y="2936805"/>
            <a:ext cx="2028709" cy="1635012"/>
            <a:chOff x="0" y="0"/>
            <a:chExt cx="2028709" cy="1635012"/>
          </a:xfrm>
        </p:grpSpPr>
        <p:pic>
          <p:nvPicPr>
            <p:cNvPr id="2" name="yt_image_1220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28709" cy="1239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06" name="yt_shape_12206"/>
            <p:cNvSpPr txBox="1"/>
            <p:nvPr/>
          </p:nvSpPr>
          <p:spPr>
            <a:xfrm>
              <a:off x="481073" y="12750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5239507058">
            <a:extLst>
              <a:ext uri="{FF2B5EF4-FFF2-40B4-BE49-F238E27FC236}">
                <a16:creationId xmlns:a16="http://schemas.microsoft.com/office/drawing/2014/main" id="{5F195731-A437-F06C-FD36-873F3C076FE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06602FF-301B-DE16-2961-4E8F5C1F79B1}"/>
              </a:ext>
            </a:extLst>
          </p:cNvPr>
          <p:cNvSpPr txBox="1"/>
          <p:nvPr/>
        </p:nvSpPr>
        <p:spPr>
          <a:xfrm>
            <a:off x="3850533" y="240605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1" name="yt_shape_12261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c016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A. A. S.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264" name="yt_image_12264" title="H_87.6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60822" y="2491102"/>
            <a:ext cx="2191177" cy="11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B695952-524C-3CB3-16F9-1A2434FE2F08}"/>
              </a:ext>
            </a:extLst>
          </p:cNvPr>
          <p:cNvSpPr txBox="1"/>
          <p:nvPr/>
        </p:nvSpPr>
        <p:spPr>
          <a:xfrm>
            <a:off x="450108" y="2279658"/>
            <a:ext cx="3721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BA09D6-286C-7904-0AB6-DFC2FDCCDDF3}"/>
              </a:ext>
            </a:extLst>
          </p:cNvPr>
          <p:cNvSpPr txBox="1"/>
          <p:nvPr/>
        </p:nvSpPr>
        <p:spPr>
          <a:xfrm>
            <a:off x="450108" y="2755146"/>
            <a:ext cx="2131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5502204-90ED-D1AA-57DA-7D4EA901D49D}"/>
              </a:ext>
            </a:extLst>
          </p:cNvPr>
          <p:cNvSpPr txBox="1"/>
          <p:nvPr/>
        </p:nvSpPr>
        <p:spPr>
          <a:xfrm>
            <a:off x="450108" y="3230634"/>
            <a:ext cx="2402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D7CB88C-32C1-E09E-0259-EC15DCA81778}"/>
              </a:ext>
            </a:extLst>
          </p:cNvPr>
          <p:cNvSpPr txBox="1"/>
          <p:nvPr/>
        </p:nvSpPr>
        <p:spPr>
          <a:xfrm>
            <a:off x="450108" y="3706122"/>
            <a:ext cx="292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E25C3AB-97A7-2862-77B7-59E59624B929}"/>
              </a:ext>
            </a:extLst>
          </p:cNvPr>
          <p:cNvSpPr txBox="1"/>
          <p:nvPr/>
        </p:nvSpPr>
        <p:spPr>
          <a:xfrm>
            <a:off x="450108" y="4181610"/>
            <a:ext cx="5031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EACEA01-8A6B-7EC9-2900-D12F8852E604}"/>
              </a:ext>
            </a:extLst>
          </p:cNvPr>
          <p:cNvSpPr txBox="1"/>
          <p:nvPr/>
        </p:nvSpPr>
        <p:spPr>
          <a:xfrm>
            <a:off x="450108" y="4657098"/>
            <a:ext cx="6012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0DA5320-5DCA-FD22-E90B-61CB734FF4AE}"/>
              </a:ext>
            </a:extLst>
          </p:cNvPr>
          <p:cNvSpPr txBox="1"/>
          <p:nvPr/>
        </p:nvSpPr>
        <p:spPr>
          <a:xfrm>
            <a:off x="450108" y="5132586"/>
            <a:ext cx="45288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 A. S.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yt_shape_12267"/>
          <p:cNvSpPr txBox="1"/>
          <p:nvPr/>
        </p:nvSpPr>
        <p:spPr>
          <a:xfrm>
            <a:off x="569387" y="1557146"/>
            <a:ext cx="4329711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pic>
        <p:nvPicPr>
          <p:cNvPr id="12268" name="yt_image_12268" title="H_87.6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90209" y="1557146"/>
            <a:ext cx="2191177" cy="11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8CF9DF4-5AE3-3A2F-9DC3-9F619621EA98}"/>
              </a:ext>
            </a:extLst>
          </p:cNvPr>
          <p:cNvSpPr txBox="1"/>
          <p:nvPr/>
        </p:nvSpPr>
        <p:spPr>
          <a:xfrm>
            <a:off x="479376" y="1510340"/>
            <a:ext cx="4467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905E7A1-E4E6-BF0B-77EC-687E409A086E}"/>
              </a:ext>
            </a:extLst>
          </p:cNvPr>
          <p:cNvSpPr txBox="1"/>
          <p:nvPr/>
        </p:nvSpPr>
        <p:spPr>
          <a:xfrm>
            <a:off x="479376" y="1985828"/>
            <a:ext cx="4361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22195CC-DDE4-F5DB-0428-6D479B9391DA}"/>
              </a:ext>
            </a:extLst>
          </p:cNvPr>
          <p:cNvSpPr txBox="1"/>
          <p:nvPr/>
        </p:nvSpPr>
        <p:spPr>
          <a:xfrm>
            <a:off x="479376" y="2461316"/>
            <a:ext cx="3596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0B38933-5675-A658-5B32-1CA748DF5EC0}"/>
              </a:ext>
            </a:extLst>
          </p:cNvPr>
          <p:cNvSpPr txBox="1"/>
          <p:nvPr/>
        </p:nvSpPr>
        <p:spPr>
          <a:xfrm>
            <a:off x="479376" y="2936804"/>
            <a:ext cx="3977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2266"/>
          <p:cNvSpPr txBox="1"/>
          <p:nvPr/>
        </p:nvSpPr>
        <p:spPr>
          <a:xfrm>
            <a:off x="479376" y="1052736"/>
            <a:ext cx="51183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1" name="yt_shape_1227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270" name="yt_image_12270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73" name="yt_shape_12273"/>
          <p:cNvSpPr txBox="1"/>
          <p:nvPr/>
        </p:nvSpPr>
        <p:spPr>
          <a:xfrm>
            <a:off x="540119" y="1482165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模型观念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小明和小华住在同一个小区不同单元楼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cd1b"/>
              </a:rPr>
              <a:t>他们想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要测量小华家所在单元楼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首先他们在两栋单元楼之间选定一点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bda1"/>
              </a:rPr>
              <a:t>然后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小明在自己家阳台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处测得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处的俯角为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小华蹲在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处测得眼睛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楼端点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658e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的仰角为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pic>
        <p:nvPicPr>
          <p:cNvPr id="5" name="yt_image_12276" title="H_232.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9896" y="3573016"/>
            <a:ext cx="2464935" cy="1811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2275"/>
          <p:cNvSpPr txBox="1"/>
          <p:nvPr/>
        </p:nvSpPr>
        <p:spPr>
          <a:xfrm>
            <a:off x="491436" y="1288563"/>
            <a:ext cx="5889433" cy="52298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证明：过点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作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，垂足为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由题意，得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AGF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BG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米，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米，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AFG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AFG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米，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米，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AGF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A. S. A.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276" name="yt_image_12276" title="H_232.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1692" y="1900976"/>
            <a:ext cx="2464935" cy="1811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CD4B5F4-172A-E07E-D895-5D881269B2E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2264" y="4005064"/>
            <a:ext cx="2464935" cy="182510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DED8EB3-D4E1-8A1D-5382-071756DFB91D}"/>
              </a:ext>
            </a:extLst>
          </p:cNvPr>
          <p:cNvSpPr txBox="1"/>
          <p:nvPr/>
        </p:nvSpPr>
        <p:spPr>
          <a:xfrm>
            <a:off x="401425" y="1241757"/>
            <a:ext cx="6012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，垂足为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4D5DDFE-E7FE-9B45-5F28-5A1FB0A578DB}"/>
              </a:ext>
            </a:extLst>
          </p:cNvPr>
          <p:cNvSpPr txBox="1"/>
          <p:nvPr/>
        </p:nvSpPr>
        <p:spPr>
          <a:xfrm>
            <a:off x="401425" y="1717245"/>
            <a:ext cx="5047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E7AB862-B39F-7993-6592-0A1316FD4722}"/>
              </a:ext>
            </a:extLst>
          </p:cNvPr>
          <p:cNvSpPr txBox="1"/>
          <p:nvPr/>
        </p:nvSpPr>
        <p:spPr>
          <a:xfrm>
            <a:off x="449050" y="2192733"/>
            <a:ext cx="4964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58188E8-D300-90FB-A645-35BFB411EBAE}"/>
              </a:ext>
            </a:extLst>
          </p:cNvPr>
          <p:cNvSpPr txBox="1"/>
          <p:nvPr/>
        </p:nvSpPr>
        <p:spPr>
          <a:xfrm>
            <a:off x="401425" y="2668221"/>
            <a:ext cx="3717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2FB7469-FE4F-B369-22C6-A549BDC34994}"/>
              </a:ext>
            </a:extLst>
          </p:cNvPr>
          <p:cNvSpPr txBox="1"/>
          <p:nvPr/>
        </p:nvSpPr>
        <p:spPr>
          <a:xfrm>
            <a:off x="401425" y="3143709"/>
            <a:ext cx="3617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3BC0035-2CB7-845B-4108-9F64803E8700}"/>
              </a:ext>
            </a:extLst>
          </p:cNvPr>
          <p:cNvSpPr txBox="1"/>
          <p:nvPr/>
        </p:nvSpPr>
        <p:spPr>
          <a:xfrm>
            <a:off x="401425" y="3619197"/>
            <a:ext cx="2142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695F1C1-01F5-34FE-4F38-89761BDA5F27}"/>
              </a:ext>
            </a:extLst>
          </p:cNvPr>
          <p:cNvSpPr txBox="1"/>
          <p:nvPr/>
        </p:nvSpPr>
        <p:spPr>
          <a:xfrm>
            <a:off x="401425" y="4094685"/>
            <a:ext cx="3404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A36888A-9FEC-6E13-EC12-74B3E93E397A}"/>
              </a:ext>
            </a:extLst>
          </p:cNvPr>
          <p:cNvSpPr txBox="1"/>
          <p:nvPr/>
        </p:nvSpPr>
        <p:spPr>
          <a:xfrm>
            <a:off x="401425" y="4570173"/>
            <a:ext cx="2994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FB70E3E-67FF-F6D1-3483-1F26D42F35FF}"/>
              </a:ext>
            </a:extLst>
          </p:cNvPr>
          <p:cNvSpPr txBox="1"/>
          <p:nvPr/>
        </p:nvSpPr>
        <p:spPr>
          <a:xfrm>
            <a:off x="401425" y="5045661"/>
            <a:ext cx="3029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052CD1A-CF18-FDB8-4A2E-A78ADB14210D}"/>
              </a:ext>
            </a:extLst>
          </p:cNvPr>
          <p:cNvSpPr txBox="1"/>
          <p:nvPr/>
        </p:nvSpPr>
        <p:spPr>
          <a:xfrm>
            <a:off x="401425" y="5521149"/>
            <a:ext cx="47574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 S. A.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6D38686-179B-2BAB-F770-92CD1B3A21E1}"/>
              </a:ext>
            </a:extLst>
          </p:cNvPr>
          <p:cNvSpPr txBox="1"/>
          <p:nvPr/>
        </p:nvSpPr>
        <p:spPr>
          <a:xfrm>
            <a:off x="401425" y="5996637"/>
            <a:ext cx="1892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5360" y="692696"/>
            <a:ext cx="3453189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：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；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8" name="yt_shape_12278"/>
          <p:cNvSpPr txBox="1"/>
          <p:nvPr/>
        </p:nvSpPr>
        <p:spPr>
          <a:xfrm>
            <a:off x="540000" y="900000"/>
            <a:ext cx="6299802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求单元楼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得，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AGF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单元楼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的高为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280" name="yt_image_12280" title="H_232.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56240" y="1318540"/>
            <a:ext cx="2416371" cy="1776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E20C95C-9723-CAAE-65C8-30C976908929}"/>
              </a:ext>
            </a:extLst>
          </p:cNvPr>
          <p:cNvSpPr txBox="1"/>
          <p:nvPr/>
        </p:nvSpPr>
        <p:spPr>
          <a:xfrm>
            <a:off x="449989" y="1328682"/>
            <a:ext cx="5839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得，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23C28E-AE94-F6AB-6188-258F5908996D}"/>
              </a:ext>
            </a:extLst>
          </p:cNvPr>
          <p:cNvSpPr txBox="1"/>
          <p:nvPr/>
        </p:nvSpPr>
        <p:spPr>
          <a:xfrm>
            <a:off x="449989" y="1804170"/>
            <a:ext cx="6418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EB9233D-52CA-9794-9ABE-3529A33441BE}"/>
              </a:ext>
            </a:extLst>
          </p:cNvPr>
          <p:cNvSpPr txBox="1"/>
          <p:nvPr/>
        </p:nvSpPr>
        <p:spPr>
          <a:xfrm>
            <a:off x="449989" y="2279658"/>
            <a:ext cx="4393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E23F5FB-C415-CB42-A4BC-03B325AE9CF2}"/>
              </a:ext>
            </a:extLst>
          </p:cNvPr>
          <p:cNvSpPr txBox="1"/>
          <p:nvPr/>
        </p:nvSpPr>
        <p:spPr>
          <a:xfrm>
            <a:off x="449989" y="2755146"/>
            <a:ext cx="3466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单元楼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的高为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CD4B5F4-172A-E07E-D895-5D881269B2E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280" y="3501008"/>
            <a:ext cx="1872208" cy="13862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9" name="yt_shape_12209"/>
          <p:cNvSpPr txBox="1"/>
          <p:nvPr/>
        </p:nvSpPr>
        <p:spPr>
          <a:xfrm>
            <a:off x="540000" y="900000"/>
            <a:ext cx="80390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下列各组条件中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能确定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10" name="yt_table_1221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158654"/>
              </p:ext>
            </p:extLst>
          </p:nvPr>
        </p:nvGraphicFramePr>
        <p:xfrm>
          <a:off x="540047" y="1379303"/>
          <a:ext cx="6019800" cy="1901952"/>
        </p:xfrm>
        <a:graphic>
          <a:graphicData uri="http://schemas.openxmlformats.org/drawingml/2006/table">
            <a:tbl>
              <a:tblPr/>
              <a:tblGrid>
                <a:gridCol w="6019800">
                  <a:extLst>
                    <a:ext uri="{9D8B030D-6E8A-4147-A177-3AD203B41FA5}">
                      <a16:colId xmlns:a16="http://schemas.microsoft.com/office/drawing/2014/main" val="104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4"/>
                  </a:ext>
                </a:extLst>
              </a:tr>
            </a:tbl>
          </a:graphicData>
        </a:graphic>
      </p:graphicFrame>
      <p:sp>
        <p:nvSpPr>
          <p:cNvPr id="12212" name="yt_shape_12212"/>
          <p:cNvSpPr txBox="1"/>
          <p:nvPr/>
        </p:nvSpPr>
        <p:spPr>
          <a:xfrm>
            <a:off x="540119" y="333162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a3db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71°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16" name="yt_table_1221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7475654"/>
              </p:ext>
            </p:extLst>
          </p:nvPr>
        </p:nvGraphicFramePr>
        <p:xfrm>
          <a:off x="540047" y="4291058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495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96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97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4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71°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76°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78°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5"/>
                  </a:ext>
                </a:extLst>
              </a:tr>
            </a:tbl>
          </a:graphicData>
        </a:graphic>
      </p:graphicFrame>
      <p:grpSp>
        <p:nvGrpSpPr>
          <p:cNvPr id="12213" name="yt_shape_12213_skip" title="H_140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40852" y="4291058"/>
            <a:ext cx="2109096" cy="1789317"/>
            <a:chOff x="0" y="0"/>
            <a:chExt cx="2109096" cy="1789317"/>
          </a:xfrm>
        </p:grpSpPr>
        <p:pic>
          <p:nvPicPr>
            <p:cNvPr id="2" name="yt_image_1221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09096" cy="1393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15" name="yt_shape_12215"/>
            <p:cNvSpPr txBox="1"/>
            <p:nvPr/>
          </p:nvSpPr>
          <p:spPr>
            <a:xfrm>
              <a:off x="521267" y="14293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C5D91E8-9EE8-E05C-1D2C-EC86311154CF}"/>
              </a:ext>
            </a:extLst>
          </p:cNvPr>
          <p:cNvSpPr txBox="1"/>
          <p:nvPr/>
        </p:nvSpPr>
        <p:spPr>
          <a:xfrm>
            <a:off x="7598501" y="85319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5ECF132-2913-E062-3AAF-FCDC90EA4752}"/>
              </a:ext>
            </a:extLst>
          </p:cNvPr>
          <p:cNvSpPr txBox="1"/>
          <p:nvPr/>
        </p:nvSpPr>
        <p:spPr>
          <a:xfrm>
            <a:off x="5941271" y="376030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8" name="yt_shape_12218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e6a6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219" name="yt_image_12219" title="H_99.2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00256" y="2276872"/>
            <a:ext cx="2136691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21" name="yt_shape_12221"/>
          <p:cNvSpPr txBox="1"/>
          <p:nvPr/>
        </p:nvSpPr>
        <p:spPr>
          <a:xfrm>
            <a:off x="540000" y="1909455"/>
            <a:ext cx="6301405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A. S. A.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1D57C0C-2F6B-A3F8-440A-EF12F9E001C3}"/>
              </a:ext>
            </a:extLst>
          </p:cNvPr>
          <p:cNvSpPr txBox="1"/>
          <p:nvPr/>
        </p:nvSpPr>
        <p:spPr>
          <a:xfrm>
            <a:off x="449989" y="1862649"/>
            <a:ext cx="297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D786E28-03EE-65BA-354A-ECE7DB8633B4}"/>
              </a:ext>
            </a:extLst>
          </p:cNvPr>
          <p:cNvSpPr txBox="1"/>
          <p:nvPr/>
        </p:nvSpPr>
        <p:spPr>
          <a:xfrm>
            <a:off x="449989" y="2338137"/>
            <a:ext cx="5406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41281D3-5994-F7CD-FC5B-25EE6CA62230}"/>
              </a:ext>
            </a:extLst>
          </p:cNvPr>
          <p:cNvSpPr txBox="1"/>
          <p:nvPr/>
        </p:nvSpPr>
        <p:spPr>
          <a:xfrm>
            <a:off x="449989" y="2813625"/>
            <a:ext cx="4367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4E10B94-8253-0FDD-25CD-127CCBE65E27}"/>
              </a:ext>
            </a:extLst>
          </p:cNvPr>
          <p:cNvSpPr txBox="1"/>
          <p:nvPr/>
        </p:nvSpPr>
        <p:spPr>
          <a:xfrm>
            <a:off x="449989" y="3289113"/>
            <a:ext cx="3366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10E46E5-4F2A-0F3F-DC3B-6B0403F9692E}"/>
              </a:ext>
            </a:extLst>
          </p:cNvPr>
          <p:cNvSpPr txBox="1"/>
          <p:nvPr/>
        </p:nvSpPr>
        <p:spPr>
          <a:xfrm>
            <a:off x="449989" y="3764601"/>
            <a:ext cx="6420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509B9A5-9F3B-2C1C-CA98-70288D36C497}"/>
              </a:ext>
            </a:extLst>
          </p:cNvPr>
          <p:cNvSpPr txBox="1"/>
          <p:nvPr/>
        </p:nvSpPr>
        <p:spPr>
          <a:xfrm>
            <a:off x="449989" y="4240089"/>
            <a:ext cx="449395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 S. A.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2" name="yt_shape_12222"/>
          <p:cNvSpPr txBox="1"/>
          <p:nvPr/>
        </p:nvSpPr>
        <p:spPr>
          <a:xfrm>
            <a:off x="540000" y="900000"/>
            <a:ext cx="519853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用角角边判定两三角形全等</a:t>
            </a:r>
          </a:p>
        </p:txBody>
      </p:sp>
      <p:sp>
        <p:nvSpPr>
          <p:cNvPr id="12223" name="yt_shape_12223"/>
          <p:cNvSpPr txBox="1"/>
          <p:nvPr/>
        </p:nvSpPr>
        <p:spPr>
          <a:xfrm>
            <a:off x="540120" y="139520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下列各图中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为三角形的边长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丙三个三角形和左侧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040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一定全等的是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25" name="yt_table_1222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4674798"/>
              </p:ext>
            </p:extLst>
          </p:nvPr>
        </p:nvGraphicFramePr>
        <p:xfrm>
          <a:off x="540047" y="2354640"/>
          <a:ext cx="5937886" cy="950976"/>
        </p:xfrm>
        <a:graphic>
          <a:graphicData uri="http://schemas.openxmlformats.org/drawingml/2006/table">
            <a:tbl>
              <a:tblPr/>
              <a:tblGrid>
                <a:gridCol w="4066223">
                  <a:extLst>
                    <a:ext uri="{9D8B030D-6E8A-4147-A177-3AD203B41FA5}">
                      <a16:colId xmlns:a16="http://schemas.microsoft.com/office/drawing/2014/main" val="10499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5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甲和乙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乙和丙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甲和丙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只有丙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7"/>
                  </a:ext>
                </a:extLst>
              </a:tr>
            </a:tbl>
          </a:graphicData>
        </a:graphic>
      </p:graphicFrame>
      <p:pic>
        <p:nvPicPr>
          <p:cNvPr id="12224" name="yt_image_12224_skip" title="H_110.1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68692" y="2354640"/>
            <a:ext cx="4781845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27" name="yt_shape_12227"/>
          <p:cNvSpPr txBox="1"/>
          <p:nvPr/>
        </p:nvSpPr>
        <p:spPr>
          <a:xfrm>
            <a:off x="540119" y="380446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青岛市第二实验中学月考卷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485a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29" name="yt_table_1222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8731998"/>
              </p:ext>
            </p:extLst>
          </p:nvPr>
        </p:nvGraphicFramePr>
        <p:xfrm>
          <a:off x="540047" y="4763895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501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502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503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5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8"/>
                  </a:ext>
                </a:extLst>
              </a:tr>
            </a:tbl>
          </a:graphicData>
        </a:graphic>
      </p:graphicFrame>
      <p:pic>
        <p:nvPicPr>
          <p:cNvPr id="12228" name="yt_image_12228_skip" title="H_116.1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88418" y="4763895"/>
            <a:ext cx="1661432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239507163" title="H_26.259764">
            <a:extLst>
              <a:ext uri="{FF2B5EF4-FFF2-40B4-BE49-F238E27FC236}">
                <a16:creationId xmlns:a16="http://schemas.microsoft.com/office/drawing/2014/main" id="{AB1BD241-8E7A-A12E-848D-5FA621D210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06D49DB-0AC0-66A6-E4EE-9F688996C3F0}"/>
              </a:ext>
            </a:extLst>
          </p:cNvPr>
          <p:cNvSpPr txBox="1"/>
          <p:nvPr/>
        </p:nvSpPr>
        <p:spPr>
          <a:xfrm>
            <a:off x="2888509" y="18238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C6651FD-438F-E247-6DA9-6C0A6CADFFFC}"/>
              </a:ext>
            </a:extLst>
          </p:cNvPr>
          <p:cNvSpPr txBox="1"/>
          <p:nvPr/>
        </p:nvSpPr>
        <p:spPr>
          <a:xfrm>
            <a:off x="10724407" y="42331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1" name="yt_shape_12231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淮安市中考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77c3"/>
              </a:rPr>
              <a:t> 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232" name="yt_image_12232" title="H_102.78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352" y="2636912"/>
            <a:ext cx="2062873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234"/>
              <p:cNvSpPr txBox="1"/>
              <p:nvPr/>
            </p:nvSpPr>
            <p:spPr>
              <a:xfrm>
                <a:off x="540120" y="1850992"/>
                <a:ext cx="5211683" cy="34017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𝐸𝐷𝐵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A. A. 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4" name="yt_shape_122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850992"/>
                <a:ext cx="5211683" cy="3401765"/>
              </a:xfrm>
              <a:prstGeom prst="rect">
                <a:avLst/>
              </a:prstGeom>
              <a:blipFill>
                <a:blip r:embed="rId3"/>
                <a:stretch>
                  <a:fillRect l="-3626" t="-1613" b="-46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E8AA6F3-EC13-E9A4-7007-D06D57699B6D}"/>
              </a:ext>
            </a:extLst>
          </p:cNvPr>
          <p:cNvSpPr txBox="1"/>
          <p:nvPr/>
        </p:nvSpPr>
        <p:spPr>
          <a:xfrm>
            <a:off x="450109" y="1804186"/>
            <a:ext cx="2994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3110469-D814-86EA-CA14-EB1C26EC3929}"/>
              </a:ext>
            </a:extLst>
          </p:cNvPr>
          <p:cNvSpPr txBox="1"/>
          <p:nvPr/>
        </p:nvSpPr>
        <p:spPr>
          <a:xfrm>
            <a:off x="450109" y="2279674"/>
            <a:ext cx="2537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36F14E0-DFDB-9B1A-5373-69D7CA799F07}"/>
                  </a:ext>
                </a:extLst>
              </p:cNvPr>
              <p:cNvSpPr txBox="1"/>
              <p:nvPr/>
            </p:nvSpPr>
            <p:spPr>
              <a:xfrm>
                <a:off x="450109" y="2755162"/>
                <a:ext cx="534136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𝐸𝐷𝐵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36F14E0-DFDB-9B1A-5373-69D7CA799F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2755162"/>
                <a:ext cx="5341366" cy="1611643"/>
              </a:xfrm>
              <a:prstGeom prst="rect">
                <a:avLst/>
              </a:prstGeom>
              <a:blipFill>
                <a:blip r:embed="rId4"/>
                <a:stretch>
                  <a:fillRect l="-18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C1B13F99-CC7C-B035-55A6-18999B188055}"/>
              </a:ext>
            </a:extLst>
          </p:cNvPr>
          <p:cNvSpPr txBox="1"/>
          <p:nvPr/>
        </p:nvSpPr>
        <p:spPr>
          <a:xfrm>
            <a:off x="450109" y="4273193"/>
            <a:ext cx="45701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 A. 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7B8617D-63E2-B1A6-24C2-01E65523A145}"/>
              </a:ext>
            </a:extLst>
          </p:cNvPr>
          <p:cNvSpPr txBox="1"/>
          <p:nvPr/>
        </p:nvSpPr>
        <p:spPr>
          <a:xfrm>
            <a:off x="450109" y="4748682"/>
            <a:ext cx="1927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6" name="yt_shape_12236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弄错全等三角形的对应关系而出错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添加以下条件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不能判定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6c12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39" name="yt_table_1223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9322650"/>
              </p:ext>
            </p:extLst>
          </p:nvPr>
        </p:nvGraphicFramePr>
        <p:xfrm>
          <a:off x="540047" y="2345599"/>
          <a:ext cx="6572568" cy="950976"/>
        </p:xfrm>
        <a:graphic>
          <a:graphicData uri="http://schemas.openxmlformats.org/drawingml/2006/table">
            <a:tbl>
              <a:tblPr/>
              <a:tblGrid>
                <a:gridCol w="3372168">
                  <a:extLst>
                    <a:ext uri="{9D8B030D-6E8A-4147-A177-3AD203B41FA5}">
                      <a16:colId xmlns:a16="http://schemas.microsoft.com/office/drawing/2014/main" val="10505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105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0"/>
                  </a:ext>
                </a:extLst>
              </a:tr>
            </a:tbl>
          </a:graphicData>
        </a:graphic>
      </p:graphicFrame>
      <p:pic>
        <p:nvPicPr>
          <p:cNvPr id="12238" name="yt_image_12238_skip" title="H_93.6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48110" y="2345599"/>
            <a:ext cx="1701748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73E958C-ECA8-92B7-8117-04834DA9871C}"/>
              </a:ext>
            </a:extLst>
          </p:cNvPr>
          <p:cNvSpPr txBox="1"/>
          <p:nvPr/>
        </p:nvSpPr>
        <p:spPr>
          <a:xfrm>
            <a:off x="1059708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2" name="yt_shape_12242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241" name="yt_image_1224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44" name="yt_shape_12244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91d2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48" name="yt_table_1224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3256050"/>
              </p:ext>
            </p:extLst>
          </p:nvPr>
        </p:nvGraphicFramePr>
        <p:xfrm>
          <a:off x="540047" y="2441600"/>
          <a:ext cx="76574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507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50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09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5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1"/>
                  </a:ext>
                </a:extLst>
              </a:tr>
            </a:tbl>
          </a:graphicData>
        </a:graphic>
      </p:graphicFrame>
      <p:grpSp>
        <p:nvGrpSpPr>
          <p:cNvPr id="12245" name="yt_shape_12245_skip" title="H_145.6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05193" y="2441600"/>
            <a:ext cx="1844697" cy="1849896"/>
            <a:chOff x="0" y="0"/>
            <a:chExt cx="1844697" cy="1849896"/>
          </a:xfrm>
        </p:grpSpPr>
        <p:pic>
          <p:nvPicPr>
            <p:cNvPr id="2" name="yt_image_1224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44697" cy="14538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47" name="yt_shape_12247"/>
            <p:cNvSpPr txBox="1"/>
            <p:nvPr/>
          </p:nvSpPr>
          <p:spPr>
            <a:xfrm>
              <a:off x="389067" y="148989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AAC3228-2F3A-557D-0377-12A5515DB217}"/>
              </a:ext>
            </a:extLst>
          </p:cNvPr>
          <p:cNvSpPr txBox="1"/>
          <p:nvPr/>
        </p:nvSpPr>
        <p:spPr>
          <a:xfrm>
            <a:off x="354255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0" name="yt_shape_1225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以下结论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FAN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fc93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EAM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54" name="yt_table_1225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6124689"/>
              </p:ext>
            </p:extLst>
          </p:nvPr>
        </p:nvGraphicFramePr>
        <p:xfrm>
          <a:off x="540047" y="1859435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511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512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513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5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"/>
                  </a:ext>
                </a:extLst>
              </a:tr>
            </a:tbl>
          </a:graphicData>
        </a:graphic>
      </p:graphicFrame>
      <p:grpSp>
        <p:nvGrpSpPr>
          <p:cNvPr id="12251" name="yt_shape_12251_skip" title="H_154.3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33647" y="1859435"/>
            <a:ext cx="1916258" cy="1959624"/>
            <a:chOff x="0" y="0"/>
            <a:chExt cx="1916258" cy="1959624"/>
          </a:xfrm>
        </p:grpSpPr>
        <p:pic>
          <p:nvPicPr>
            <p:cNvPr id="2" name="yt_image_1225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16258" cy="15636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53" name="yt_shape_12253"/>
            <p:cNvSpPr txBox="1"/>
            <p:nvPr/>
          </p:nvSpPr>
          <p:spPr>
            <a:xfrm>
              <a:off x="348665" y="159962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F59D9A7-DEF0-64EC-4A63-EE824F8AF981}"/>
              </a:ext>
            </a:extLst>
          </p:cNvPr>
          <p:cNvSpPr txBox="1"/>
          <p:nvPr/>
        </p:nvSpPr>
        <p:spPr>
          <a:xfrm>
            <a:off x="10532321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6" name="yt_shape_12256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三点在同一条直线上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da45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257" name="yt_image_12257" title="H_114.84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352" y="1808647"/>
            <a:ext cx="2491664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259"/>
              <p:cNvSpPr txBox="1"/>
              <p:nvPr/>
            </p:nvSpPr>
            <p:spPr>
              <a:xfrm>
                <a:off x="540120" y="1841053"/>
                <a:ext cx="5222905" cy="43620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A. S. A.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4" name="yt_shape_122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841053"/>
                <a:ext cx="5222905" cy="4362028"/>
              </a:xfrm>
              <a:prstGeom prst="rect">
                <a:avLst/>
              </a:prstGeom>
              <a:blipFill>
                <a:blip r:embed="rId3"/>
                <a:stretch>
                  <a:fillRect l="-3621" t="-1117" b="-34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F3E4E85-2971-8447-B7F7-559E00ACD467}"/>
              </a:ext>
            </a:extLst>
          </p:cNvPr>
          <p:cNvSpPr txBox="1"/>
          <p:nvPr/>
        </p:nvSpPr>
        <p:spPr>
          <a:xfrm>
            <a:off x="450109" y="1794247"/>
            <a:ext cx="297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0D51EC9-026A-798E-D3C5-AB73DFADE6F9}"/>
              </a:ext>
            </a:extLst>
          </p:cNvPr>
          <p:cNvSpPr txBox="1"/>
          <p:nvPr/>
        </p:nvSpPr>
        <p:spPr>
          <a:xfrm>
            <a:off x="450109" y="2269735"/>
            <a:ext cx="2148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9D53F9F-0821-4384-8DC4-DFE5DAD026A4}"/>
              </a:ext>
            </a:extLst>
          </p:cNvPr>
          <p:cNvSpPr txBox="1"/>
          <p:nvPr/>
        </p:nvSpPr>
        <p:spPr>
          <a:xfrm>
            <a:off x="450109" y="2745223"/>
            <a:ext cx="3702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98B746F-0702-5489-9817-876DAB8976A5}"/>
              </a:ext>
            </a:extLst>
          </p:cNvPr>
          <p:cNvSpPr txBox="1"/>
          <p:nvPr/>
        </p:nvSpPr>
        <p:spPr>
          <a:xfrm>
            <a:off x="450109" y="3220711"/>
            <a:ext cx="3269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989600C-9713-3233-956F-894315903FFC}"/>
                  </a:ext>
                </a:extLst>
              </p:cNvPr>
              <p:cNvSpPr txBox="1"/>
              <p:nvPr/>
            </p:nvSpPr>
            <p:spPr>
              <a:xfrm>
                <a:off x="450109" y="3696199"/>
                <a:ext cx="5352478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989600C-9713-3233-956F-894315903F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3696199"/>
                <a:ext cx="5352478" cy="1611643"/>
              </a:xfrm>
              <a:prstGeom prst="rect">
                <a:avLst/>
              </a:prstGeom>
              <a:blipFill>
                <a:blip r:embed="rId4"/>
                <a:stretch>
                  <a:fillRect l="-1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DF0DEB18-6714-656F-2622-5AF237F99BCD}"/>
              </a:ext>
            </a:extLst>
          </p:cNvPr>
          <p:cNvSpPr txBox="1"/>
          <p:nvPr/>
        </p:nvSpPr>
        <p:spPr>
          <a:xfrm>
            <a:off x="450109" y="5214230"/>
            <a:ext cx="4511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A. S. A.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E0C158C-3614-485A-6D8D-0A5F51B8D6F7}"/>
              </a:ext>
            </a:extLst>
          </p:cNvPr>
          <p:cNvSpPr txBox="1"/>
          <p:nvPr/>
        </p:nvSpPr>
        <p:spPr>
          <a:xfrm>
            <a:off x="450109" y="5689718"/>
            <a:ext cx="1910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1526</Words>
  <Application>Microsoft Office PowerPoint</Application>
  <PresentationFormat>宽屏</PresentationFormat>
  <Paragraphs>162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3" baseType="lpstr">
      <vt:lpstr>_⨹_1_0a3db</vt:lpstr>
      <vt:lpstr>_⨹_1_0e6a6</vt:lpstr>
      <vt:lpstr>_⨹_1_3658e</vt:lpstr>
      <vt:lpstr>_⨹_1_3c016</vt:lpstr>
      <vt:lpstr>_⨹_1_5040d</vt:lpstr>
      <vt:lpstr>_⨹_1_5fc30</vt:lpstr>
      <vt:lpstr>_⨹_1_677c3</vt:lpstr>
      <vt:lpstr>_⨹_1_9485a</vt:lpstr>
      <vt:lpstr>_⨹_1_ada45</vt:lpstr>
      <vt:lpstr>_⨹_1_afc93</vt:lpstr>
      <vt:lpstr>_⨹_1_b91d2</vt:lpstr>
      <vt:lpstr>_⨹_2_36c12</vt:lpstr>
      <vt:lpstr>_⨹_2_3bda1</vt:lpstr>
      <vt:lpstr>_⨹_3_8cd1b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2024-05-09T07:18:28Z</dcterms:created>
  <dcterms:modified xsi:type="dcterms:W3CDTF">2024-05-09T08:51:12Z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