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19" r:id="rId3"/>
    <p:sldId id="303" r:id="rId4"/>
    <p:sldId id="308" r:id="rId5"/>
    <p:sldId id="311" r:id="rId6"/>
    <p:sldId id="313" r:id="rId7"/>
    <p:sldId id="315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801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教材母题改编：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82ea,isEnd"/>
              </a:rPr>
              <a:t>其中一条边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则另两条边的长为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0BEE06-FBBC-255E-FA7F-2F0B8ADDC6A9}"/>
              </a:ext>
            </a:extLst>
          </p:cNvPr>
          <p:cNvSpPr txBox="1"/>
          <p:nvPr/>
        </p:nvSpPr>
        <p:spPr>
          <a:xfrm>
            <a:off x="4564909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3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479376" y="91147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02" name="yt_image_1280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91147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5" name="yt_shape_12805"/>
          <p:cNvSpPr txBox="1"/>
          <p:nvPr/>
        </p:nvSpPr>
        <p:spPr>
          <a:xfrm>
            <a:off x="479376" y="1493635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当顶角或底角不确定时，分类讨论</a:t>
            </a:r>
          </a:p>
        </p:txBody>
      </p:sp>
      <p:sp>
        <p:nvSpPr>
          <p:cNvPr id="12806" name="yt_shape_12806"/>
          <p:cNvSpPr txBox="1"/>
          <p:nvPr/>
        </p:nvSpPr>
        <p:spPr>
          <a:xfrm>
            <a:off x="479376" y="1988840"/>
            <a:ext cx="10810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若等腰三角形中有一个角等于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则这个等腰三角形的顶角度数为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07" name="yt_table_128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44414"/>
              </p:ext>
            </p:extLst>
          </p:nvPr>
        </p:nvGraphicFramePr>
        <p:xfrm>
          <a:off x="479423" y="2468143"/>
          <a:ext cx="5146993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809" name="yt_shape_12809"/>
              <p:cNvSpPr txBox="1"/>
              <p:nvPr/>
            </p:nvSpPr>
            <p:spPr>
              <a:xfrm>
                <a:off x="479495" y="3469697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709d"/>
                  </a:rPr>
                  <a:t>则等腰三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的底角的度数为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09" name="yt_shape_128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3469697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11" name="yt_table_128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180538"/>
              </p:ext>
            </p:extLst>
          </p:nvPr>
        </p:nvGraphicFramePr>
        <p:xfrm>
          <a:off x="479423" y="4627006"/>
          <a:ext cx="4415155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sp>
        <p:nvSpPr>
          <p:cNvPr id="12813" name="yt_shape_12813"/>
          <p:cNvSpPr txBox="1"/>
          <p:nvPr/>
        </p:nvSpPr>
        <p:spPr>
          <a:xfrm>
            <a:off x="479376" y="5628560"/>
            <a:ext cx="8018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则底角的度数为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594784" title="H_25.973701">
            <a:extLst>
              <a:ext uri="{FF2B5EF4-FFF2-40B4-BE49-F238E27FC236}">
                <a16:creationId xmlns:a16="http://schemas.microsoft.com/office/drawing/2014/main" id="{E788E96E-2001-8B89-C0F2-D7926CCB91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48761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F35D6DD-A006-A745-4A9C-864B501662F3}"/>
              </a:ext>
            </a:extLst>
          </p:cNvPr>
          <p:cNvSpPr txBox="1"/>
          <p:nvPr/>
        </p:nvSpPr>
        <p:spPr>
          <a:xfrm>
            <a:off x="10265202" y="19420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02F8AD-B0D0-B301-A09B-C16C141F477E}"/>
              </a:ext>
            </a:extLst>
          </p:cNvPr>
          <p:cNvSpPr txBox="1"/>
          <p:nvPr/>
        </p:nvSpPr>
        <p:spPr>
          <a:xfrm>
            <a:off x="4412209" y="40943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A81BBE-36CD-6A32-2718-5E9CB7857F3B}"/>
              </a:ext>
            </a:extLst>
          </p:cNvPr>
          <p:cNvSpPr txBox="1"/>
          <p:nvPr/>
        </p:nvSpPr>
        <p:spPr>
          <a:xfrm>
            <a:off x="7522002" y="558175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当底和腰不确定时，分类讨论</a:t>
            </a:r>
          </a:p>
        </p:txBody>
      </p:sp>
      <p:sp>
        <p:nvSpPr>
          <p:cNvPr id="12815" name="yt_shape_12815"/>
          <p:cNvSpPr txBox="1"/>
          <p:nvPr/>
        </p:nvSpPr>
        <p:spPr>
          <a:xfrm>
            <a:off x="540000" y="1395205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已知一个等腰三角形的两边长分别是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则该等腰三角形的周长为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6" name="yt_table_128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671109"/>
              </p:ext>
            </p:extLst>
          </p:nvPr>
        </p:nvGraphicFramePr>
        <p:xfrm>
          <a:off x="540047" y="1874508"/>
          <a:ext cx="43707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sp>
        <p:nvSpPr>
          <p:cNvPr id="12818" name="yt_shape_12818"/>
          <p:cNvSpPr txBox="1"/>
          <p:nvPr/>
        </p:nvSpPr>
        <p:spPr>
          <a:xfrm>
            <a:off x="540000" y="2876062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则其第三边的长为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594882" title="H_25.973701">
            <a:extLst>
              <a:ext uri="{FF2B5EF4-FFF2-40B4-BE49-F238E27FC236}">
                <a16:creationId xmlns:a16="http://schemas.microsoft.com/office/drawing/2014/main" id="{452E9408-DBF7-371F-BE24-3D59AE15C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12B78A-6F5A-9C4F-B67F-C91BE83247BB}"/>
              </a:ext>
            </a:extLst>
          </p:cNvPr>
          <p:cNvSpPr txBox="1"/>
          <p:nvPr/>
        </p:nvSpPr>
        <p:spPr>
          <a:xfrm>
            <a:off x="10508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A6E391-C4F7-E5CE-B4C4-E4C3CA9EF48C}"/>
              </a:ext>
            </a:extLst>
          </p:cNvPr>
          <p:cNvSpPr txBox="1"/>
          <p:nvPr/>
        </p:nvSpPr>
        <p:spPr>
          <a:xfrm>
            <a:off x="8069989" y="28292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9" name="yt_shape_12819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由腰的垂直平分线引起的分类讨论</a:t>
            </a:r>
          </a:p>
        </p:txBody>
      </p:sp>
      <p:sp>
        <p:nvSpPr>
          <p:cNvPr id="12820" name="yt_shape_1282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1291,isEnd"/>
              </a:rPr>
              <a:t>所在直线相交所得的锐角为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则底角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594970" title="H_25.973701">
            <a:extLst>
              <a:ext uri="{FF2B5EF4-FFF2-40B4-BE49-F238E27FC236}">
                <a16:creationId xmlns:a16="http://schemas.microsoft.com/office/drawing/2014/main" id="{1D0905F6-BE39-3676-83C9-C0CAC48B30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B6676A-E1AA-1AAB-E941-B6060260CD8E}"/>
              </a:ext>
            </a:extLst>
          </p:cNvPr>
          <p:cNvSpPr txBox="1"/>
          <p:nvPr/>
        </p:nvSpPr>
        <p:spPr>
          <a:xfrm>
            <a:off x="4206133" y="1823887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1" name="yt_shape_12821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由腰上的中线引起的分类讨论</a:t>
            </a:r>
          </a:p>
        </p:txBody>
      </p:sp>
      <p:sp>
        <p:nvSpPr>
          <p:cNvPr id="12822" name="yt_shape_12822"/>
          <p:cNvSpPr txBox="1"/>
          <p:nvPr/>
        </p:nvSpPr>
        <p:spPr>
          <a:xfrm>
            <a:off x="540119" y="139520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一腰上的中线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把其分为周长差为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d0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求腰长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边上的中线，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但是当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时，三边长为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，不合题意，舍去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故腰长为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</a:p>
        </p:txBody>
      </p:sp>
      <p:pic>
        <p:nvPicPr>
          <p:cNvPr id="3" name="yt_shape_1715242595054" title="H_25.973701">
            <a:extLst>
              <a:ext uri="{FF2B5EF4-FFF2-40B4-BE49-F238E27FC236}">
                <a16:creationId xmlns:a16="http://schemas.microsoft.com/office/drawing/2014/main" id="{25C042F8-AF4F-301B-15C0-3C79433391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33B8B3-24D5-75B4-3C3A-3F7C72F45337}"/>
              </a:ext>
            </a:extLst>
          </p:cNvPr>
          <p:cNvSpPr txBox="1"/>
          <p:nvPr/>
        </p:nvSpPr>
        <p:spPr>
          <a:xfrm>
            <a:off x="450108" y="2299375"/>
            <a:ext cx="599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边上的中线，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22F999-D0CA-FCFC-C187-78F76548E700}"/>
              </a:ext>
            </a:extLst>
          </p:cNvPr>
          <p:cNvSpPr txBox="1"/>
          <p:nvPr/>
        </p:nvSpPr>
        <p:spPr>
          <a:xfrm>
            <a:off x="450108" y="2774863"/>
            <a:ext cx="602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579B5F-7816-AEF1-5C6D-51C3C36C5AE4}"/>
              </a:ext>
            </a:extLst>
          </p:cNvPr>
          <p:cNvSpPr txBox="1"/>
          <p:nvPr/>
        </p:nvSpPr>
        <p:spPr>
          <a:xfrm>
            <a:off x="450108" y="3250351"/>
            <a:ext cx="624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0A1C12-6C8B-ECD0-DCC0-0BEF53E6DD86}"/>
              </a:ext>
            </a:extLst>
          </p:cNvPr>
          <p:cNvSpPr txBox="1"/>
          <p:nvPr/>
        </p:nvSpPr>
        <p:spPr>
          <a:xfrm>
            <a:off x="450108" y="3725839"/>
            <a:ext cx="602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49D242-4457-0AA8-566A-B3E8575BD5E7}"/>
              </a:ext>
            </a:extLst>
          </p:cNvPr>
          <p:cNvSpPr txBox="1"/>
          <p:nvPr/>
        </p:nvSpPr>
        <p:spPr>
          <a:xfrm>
            <a:off x="450108" y="4201327"/>
            <a:ext cx="647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4346C3-4B13-68EF-0259-1462B71E9294}"/>
              </a:ext>
            </a:extLst>
          </p:cNvPr>
          <p:cNvSpPr txBox="1"/>
          <p:nvPr/>
        </p:nvSpPr>
        <p:spPr>
          <a:xfrm>
            <a:off x="450108" y="4676815"/>
            <a:ext cx="670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但是当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时，三边长为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1C40AB-A796-0C43-3CC1-821FF78F7546}"/>
              </a:ext>
            </a:extLst>
          </p:cNvPr>
          <p:cNvSpPr txBox="1"/>
          <p:nvPr/>
        </p:nvSpPr>
        <p:spPr>
          <a:xfrm>
            <a:off x="450108" y="5152303"/>
            <a:ext cx="588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，不合题意，舍去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故腰长为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4" name="yt_shape_12824"/>
          <p:cNvSpPr txBox="1"/>
          <p:nvPr/>
        </p:nvSpPr>
        <p:spPr>
          <a:xfrm>
            <a:off x="540000" y="900000"/>
            <a:ext cx="899124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等腰三角形存在性问题中，点的位置不确定引起分类讨论</a:t>
            </a:r>
          </a:p>
        </p:txBody>
      </p:sp>
      <p:sp>
        <p:nvSpPr>
          <p:cNvPr id="12825" name="yt_shape_12825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为一边作等腰三角形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412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26" name="yt_table_128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01469"/>
              </p:ext>
            </p:extLst>
          </p:nvPr>
        </p:nvGraphicFramePr>
        <p:xfrm>
          <a:off x="540047" y="2354640"/>
          <a:ext cx="66998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12828" name="yt_shape_12828"/>
          <p:cNvSpPr txBox="1"/>
          <p:nvPr/>
        </p:nvSpPr>
        <p:spPr>
          <a:xfrm>
            <a:off x="540119" y="3356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所夹锐角小于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e0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上寻找一点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2" name="yt_table_128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754983"/>
              </p:ext>
            </p:extLst>
          </p:nvPr>
        </p:nvGraphicFramePr>
        <p:xfrm>
          <a:off x="540047" y="431562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grpSp>
        <p:nvGrpSpPr>
          <p:cNvPr id="12829" name="yt_shape_12829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3079" y="4315629"/>
            <a:ext cx="1806802" cy="1564146"/>
            <a:chOff x="0" y="0"/>
            <a:chExt cx="1806802" cy="1564146"/>
          </a:xfrm>
        </p:grpSpPr>
        <p:pic>
          <p:nvPicPr>
            <p:cNvPr id="2" name="yt_image_128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6802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1" name="yt_shape_12831"/>
            <p:cNvSpPr txBox="1"/>
            <p:nvPr/>
          </p:nvSpPr>
          <p:spPr>
            <a:xfrm>
              <a:off x="370120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595141">
            <a:extLst>
              <a:ext uri="{FF2B5EF4-FFF2-40B4-BE49-F238E27FC236}">
                <a16:creationId xmlns:a16="http://schemas.microsoft.com/office/drawing/2014/main" id="{B7E26CE1-175D-BFA2-1ED4-5FAE5AA628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AB1FEE-9A89-BE7B-23D3-4A52D7E6E5D8}"/>
              </a:ext>
            </a:extLst>
          </p:cNvPr>
          <p:cNvSpPr txBox="1"/>
          <p:nvPr/>
        </p:nvSpPr>
        <p:spPr>
          <a:xfrm>
            <a:off x="7101732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9CD174-82A9-402E-3072-979AE4544F4E}"/>
              </a:ext>
            </a:extLst>
          </p:cNvPr>
          <p:cNvSpPr txBox="1"/>
          <p:nvPr/>
        </p:nvSpPr>
        <p:spPr>
          <a:xfrm>
            <a:off x="8622557" y="37848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4" name="yt_shape_128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7564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838" name="yt_shape_12838"/>
          <p:cNvSpPr txBox="1"/>
          <p:nvPr/>
        </p:nvSpPr>
        <p:spPr>
          <a:xfrm>
            <a:off x="540000" y="362067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5" name="yt_shape_12835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7017" y="2011799"/>
            <a:ext cx="2117964" cy="1558431"/>
            <a:chOff x="0" y="0"/>
            <a:chExt cx="2117964" cy="1558431"/>
          </a:xfrm>
        </p:grpSpPr>
        <p:pic>
          <p:nvPicPr>
            <p:cNvPr id="2" name="yt_image_128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7964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7" name="yt_shape_12837"/>
            <p:cNvSpPr txBox="1"/>
            <p:nvPr/>
          </p:nvSpPr>
          <p:spPr>
            <a:xfrm>
              <a:off x="449518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2A589D-0672-9119-39B9-3FB1575EF539}"/>
              </a:ext>
            </a:extLst>
          </p:cNvPr>
          <p:cNvSpPr txBox="1"/>
          <p:nvPr/>
        </p:nvSpPr>
        <p:spPr>
          <a:xfrm>
            <a:off x="2682133" y="1328682"/>
            <a:ext cx="2604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67.5°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633</Words>
  <Application>Microsoft Office PowerPoint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_⨹_1_05412</vt:lpstr>
      <vt:lpstr>_⨹_1_47564,isEnd</vt:lpstr>
      <vt:lpstr>_⨹_1_50e0e</vt:lpstr>
      <vt:lpstr>_⨹_1_edd04</vt:lpstr>
      <vt:lpstr>_⨹_12_51291,isEnd</vt:lpstr>
      <vt:lpstr>_⨹_4_1709d</vt:lpstr>
      <vt:lpstr>_⨹_5_382ea,isEnd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2024-05-10T03:03:32Z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