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21" r:id="rId10"/>
    <p:sldId id="312" r:id="rId11"/>
    <p:sldId id="314" r:id="rId12"/>
    <p:sldId id="317" r:id="rId13"/>
    <p:sldId id="319" r:id="rId14"/>
    <p:sldId id="322" r:id="rId15"/>
    <p:sldId id="324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33" d="100"/>
          <a:sy n="33" d="100"/>
        </p:scale>
        <p:origin x="1528" y="7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3" name="yt_shape_1430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02" name="yt_image_14302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5" name="yt_shape_14305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扇形统计图</a:t>
            </a:r>
          </a:p>
        </p:txBody>
      </p:sp>
      <p:sp>
        <p:nvSpPr>
          <p:cNvPr id="14306" name="yt_shape_14306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有一幅扇形统计图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某部分扇形的圆心角为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acbe"/>
              </a:rPr>
              <a:t>则表示该部分占总体的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07" name="yt_table_143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271036"/>
              </p:ext>
            </p:extLst>
          </p:nvPr>
        </p:nvGraphicFramePr>
        <p:xfrm>
          <a:off x="540047" y="2936805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</a:tbl>
          </a:graphicData>
        </a:graphic>
      </p:graphicFrame>
      <p:pic>
        <p:nvPicPr>
          <p:cNvPr id="3" name="yt_shape_1715242835098" title="H_26.259764">
            <a:extLst>
              <a:ext uri="{FF2B5EF4-FFF2-40B4-BE49-F238E27FC236}">
                <a16:creationId xmlns:a16="http://schemas.microsoft.com/office/drawing/2014/main" id="{156BBE55-7A93-D807-4F85-719992011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FA7CB1-A529-6219-644D-56819EC9DC32}"/>
              </a:ext>
            </a:extLst>
          </p:cNvPr>
          <p:cNvSpPr txBox="1"/>
          <p:nvPr/>
        </p:nvSpPr>
        <p:spPr>
          <a:xfrm>
            <a:off x="10597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39012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44" name="yt_image_1434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012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yt_image_14347" title="H_117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0038" y="2563255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9" name="yt_shape_14349"/>
          <p:cNvSpPr txBox="1"/>
          <p:nvPr/>
        </p:nvSpPr>
        <p:spPr>
          <a:xfrm>
            <a:off x="528329" y="16288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小敏家下个月的开支预算如图所示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如果用于教育的支出是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07e8,isEnd"/>
              </a:rPr>
              <a:t>那么她家下个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月的开支预算总额为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D8F06B-6952-3AB5-97AE-EFB11BE7D88E}"/>
              </a:ext>
            </a:extLst>
          </p:cNvPr>
          <p:cNvSpPr txBox="1"/>
          <p:nvPr/>
        </p:nvSpPr>
        <p:spPr>
          <a:xfrm>
            <a:off x="3486318" y="2057482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51" name="yt_shape_14351"/>
              <p:cNvSpPr txBox="1"/>
              <p:nvPr/>
            </p:nvSpPr>
            <p:spPr>
              <a:xfrm>
                <a:off x="497379" y="1652583"/>
                <a:ext cx="7978146" cy="1601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如果来自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区域的学生为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试求全校学生总数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全校学生总数为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351" name="yt_shape_14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652583"/>
                <a:ext cx="7978146" cy="1601079"/>
              </a:xfrm>
              <a:prstGeom prst="rect">
                <a:avLst/>
              </a:prstGeom>
              <a:blipFill>
                <a:blip r:embed="rId2"/>
                <a:stretch>
                  <a:fillRect l="-2370" t="-3042" r="-1376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54" name="yt_image_14354" title="H_117.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284984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56" name="yt_shape_14356"/>
              <p:cNvSpPr txBox="1"/>
              <p:nvPr/>
            </p:nvSpPr>
            <p:spPr>
              <a:xfrm>
                <a:off x="485073" y="3378257"/>
                <a:ext cx="5652188" cy="29718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求各个扇形的圆心角的度数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区域圆心角度数为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区域圆心角度数为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区域圆心角度数为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>
          <p:sp>
            <p:nvSpPr>
              <p:cNvPr id="14356" name="yt_shape_14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073" y="3378257"/>
                <a:ext cx="5652188" cy="2971839"/>
              </a:xfrm>
              <a:prstGeom prst="rect">
                <a:avLst/>
              </a:prstGeom>
              <a:blipFill>
                <a:blip r:embed="rId4"/>
                <a:stretch>
                  <a:fillRect l="-3344" t="-1639" r="-2157" b="-2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615E6A-3600-E3D4-1E2D-211D8DE4379F}"/>
              </a:ext>
            </a:extLst>
          </p:cNvPr>
          <p:cNvSpPr txBox="1"/>
          <p:nvPr/>
        </p:nvSpPr>
        <p:spPr>
          <a:xfrm>
            <a:off x="407368" y="208126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全校学生总数为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168365-FB18-B574-F0A2-9F5B1C54E553}"/>
                  </a:ext>
                </a:extLst>
              </p:cNvPr>
              <p:cNvSpPr txBox="1"/>
              <p:nvPr/>
            </p:nvSpPr>
            <p:spPr>
              <a:xfrm>
                <a:off x="407368" y="2556753"/>
                <a:ext cx="3499548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168365-FB18-B574-F0A2-9F5B1C54E5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556753"/>
                <a:ext cx="3499548" cy="728231"/>
              </a:xfrm>
              <a:prstGeom prst="rect">
                <a:avLst/>
              </a:prstGeom>
              <a:blipFill>
                <a:blip r:embed="rId5"/>
                <a:stretch>
                  <a:fillRect l="-2787" r="-278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480E068-9307-7CE5-B94D-F88BAB69BB4A}"/>
              </a:ext>
            </a:extLst>
          </p:cNvPr>
          <p:cNvSpPr txBox="1"/>
          <p:nvPr/>
        </p:nvSpPr>
        <p:spPr>
          <a:xfrm>
            <a:off x="395062" y="3806939"/>
            <a:ext cx="427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区域圆心角度数为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56924E-2300-7E05-142A-6BBB559BA28E}"/>
                  </a:ext>
                </a:extLst>
              </p:cNvPr>
              <p:cNvSpPr txBox="1"/>
              <p:nvPr/>
            </p:nvSpPr>
            <p:spPr>
              <a:xfrm>
                <a:off x="395062" y="4282427"/>
                <a:ext cx="30582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56924E-2300-7E05-142A-6BBB559BA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062" y="4282427"/>
                <a:ext cx="3058224" cy="767030"/>
              </a:xfrm>
              <a:prstGeom prst="rect">
                <a:avLst/>
              </a:prstGeom>
              <a:blipFill>
                <a:blip r:embed="rId6"/>
                <a:stretch>
                  <a:fillRect l="-3194" r="-299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01BCEB-B533-7F92-0E7C-7CDD92013297}"/>
                  </a:ext>
                </a:extLst>
              </p:cNvPr>
              <p:cNvSpPr txBox="1"/>
              <p:nvPr/>
            </p:nvSpPr>
            <p:spPr>
              <a:xfrm>
                <a:off x="442687" y="4955845"/>
                <a:ext cx="572998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区域圆心角度数为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01BCEB-B533-7F92-0E7C-7CDD920132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87" y="4955845"/>
                <a:ext cx="5729986" cy="775792"/>
              </a:xfrm>
              <a:prstGeom prst="rect">
                <a:avLst/>
              </a:prstGeom>
              <a:blipFill>
                <a:blip r:embed="rId7"/>
                <a:stretch>
                  <a:fillRect l="-1702" r="-148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752559B-1A0F-C23F-2C64-7BB1B164CDAD}"/>
                  </a:ext>
                </a:extLst>
              </p:cNvPr>
              <p:cNvSpPr txBox="1"/>
              <p:nvPr/>
            </p:nvSpPr>
            <p:spPr>
              <a:xfrm>
                <a:off x="442687" y="5638025"/>
                <a:ext cx="53664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区域圆心角度数为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4+5+3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752559B-1A0F-C23F-2C64-7BB1B164C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87" y="5638025"/>
                <a:ext cx="5366448" cy="730136"/>
              </a:xfrm>
              <a:prstGeom prst="rect">
                <a:avLst/>
              </a:prstGeom>
              <a:blipFill>
                <a:blip r:embed="rId8"/>
                <a:stretch>
                  <a:fillRect l="-1818" r="-170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407368" y="641953"/>
            <a:ext cx="1138963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某地城区学校实行划片招生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阳光中学的学生来自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三个区域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cd840,isEnd"/>
              </a:rPr>
              <a:t>其人数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之比依次为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扇形统计图如图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61" name="yt_image_1436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4" name="yt_shape_14364"/>
          <p:cNvSpPr txBox="1"/>
          <p:nvPr/>
        </p:nvSpPr>
        <p:spPr>
          <a:xfrm>
            <a:off x="540120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在中央文明办对全国文明城市测评中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ad83"/>
              </a:rPr>
              <a:t>某市在全省五个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全国文明城市提名城市中排名第一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成绩的取得主要得力于领导高度重视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2c98"/>
              </a:rPr>
              <a:t>整改措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施有效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市民积极参与及市民文明素质进一步提高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132d2"/>
              </a:rPr>
              <a:t>该市某中学数学课外兴趣小组随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机走访了部分市民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领导高度重视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整改措施有效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3073"/>
              </a:rPr>
              <a:t>市民积极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市民文明素质进一步提高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四个类别进行满意度调查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8156"/>
              </a:rPr>
              <a:t>只勾选最满意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并将调查结果制作了如下两幅不完整的统计图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4365" title="H_294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0323" y="4436209"/>
            <a:ext cx="3618923" cy="216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4366" title="H_2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4812975"/>
            <a:ext cx="1913567" cy="17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51384" y="-2878854"/>
            <a:ext cx="9556719" cy="34572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800" b="0" i="0" u="none" spc="-1880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8800" b="0" i="0" u="none" spc="44586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5500" b="0" i="0" u="none" spc="22186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sp>
        <p:nvSpPr>
          <p:cNvPr id="14369" name="yt_shape_14369"/>
          <p:cNvSpPr txBox="1"/>
          <p:nvPr/>
        </p:nvSpPr>
        <p:spPr>
          <a:xfrm>
            <a:off x="551384" y="908720"/>
            <a:ext cx="7702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这次调查共走访市民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63588-D43C-B770-24F3-83FBC164C969}"/>
              </a:ext>
            </a:extLst>
          </p:cNvPr>
          <p:cNvSpPr txBox="1"/>
          <p:nvPr/>
        </p:nvSpPr>
        <p:spPr>
          <a:xfrm>
            <a:off x="4271373" y="8619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0BB48B-85E3-6E71-9975-B86A5C265574}"/>
              </a:ext>
            </a:extLst>
          </p:cNvPr>
          <p:cNvSpPr txBox="1"/>
          <p:nvPr/>
        </p:nvSpPr>
        <p:spPr>
          <a:xfrm>
            <a:off x="6870110" y="86191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365" title="H_294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7698" y="1710178"/>
            <a:ext cx="3618923" cy="216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4366" title="H_2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7065" y="1841100"/>
            <a:ext cx="1913567" cy="17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4371"/>
          <p:cNvSpPr txBox="1"/>
          <p:nvPr/>
        </p:nvSpPr>
        <p:spPr>
          <a:xfrm>
            <a:off x="543263" y="143714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" name="yt_image_14372" title="H_147.664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91" y="3181945"/>
            <a:ext cx="3196146" cy="187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4374"/>
          <p:cNvSpPr txBox="1"/>
          <p:nvPr/>
        </p:nvSpPr>
        <p:spPr>
          <a:xfrm>
            <a:off x="543263" y="3994523"/>
            <a:ext cx="492442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补全条形统计图如图所示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CE1DA4-A66E-81FB-E77A-B8EEE3CAD9EA}"/>
              </a:ext>
            </a:extLst>
          </p:cNvPr>
          <p:cNvSpPr txBox="1"/>
          <p:nvPr/>
        </p:nvSpPr>
        <p:spPr>
          <a:xfrm>
            <a:off x="551384" y="1978607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2DB592-180E-755D-6F3A-C9E0236627A3}"/>
              </a:ext>
            </a:extLst>
          </p:cNvPr>
          <p:cNvSpPr txBox="1"/>
          <p:nvPr/>
        </p:nvSpPr>
        <p:spPr>
          <a:xfrm>
            <a:off x="551384" y="2454094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补全条形统计图如图所示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5" name="yt_shape_1437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结合上面的调查统计结果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443ab"/>
              </a:rPr>
              <a:t>请你对该市今后的文明城市创建工作提出好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的建议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76" name="yt_shape_14376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由扇形统计图可知，对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整改措施有效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的满意人数占被调查人数的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2_40a38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，是所有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个类别中最少的，故今后应加大整改措施的落实工作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合理即可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617B77-F1E9-188D-3E1B-2BA113FB5A57}"/>
              </a:ext>
            </a:extLst>
          </p:cNvPr>
          <p:cNvSpPr txBox="1"/>
          <p:nvPr/>
        </p:nvSpPr>
        <p:spPr>
          <a:xfrm>
            <a:off x="450108" y="181262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由扇形统计图可知，对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整改措施有效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的满意人数占被调查人数的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2_40a38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589D55-1D7D-8FA6-20DE-880DCB2C8F34}"/>
              </a:ext>
            </a:extLst>
          </p:cNvPr>
          <p:cNvSpPr txBox="1"/>
          <p:nvPr/>
        </p:nvSpPr>
        <p:spPr>
          <a:xfrm>
            <a:off x="450108" y="2288117"/>
            <a:ext cx="1077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，是所有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个类别中最少的，故今后应加大整改措施的落实工作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377"/>
          <p:cNvSpPr txBox="1"/>
          <p:nvPr/>
        </p:nvSpPr>
        <p:spPr>
          <a:xfrm>
            <a:off x="551265" y="99862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3" name="yt_shape_14378"/>
          <p:cNvSpPr txBox="1"/>
          <p:nvPr/>
        </p:nvSpPr>
        <p:spPr>
          <a:xfrm>
            <a:off x="551385" y="1484784"/>
            <a:ext cx="10945216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2f274"/>
              </a:rPr>
              <a:t>关于扇形统计图有两点应引起同学们的注意，一是在扇形统计图中，所占比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23ec2"/>
              </a:rPr>
              <a:t>例越大，表明这种现象或同意这种观点的比例较大，反之越小；二是扇形统计图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的百分比的和应是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07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9" name="yt_shape_14309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大连日报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下一站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去博物馆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a90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卷调查结果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本次调查共收回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份有效问卷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0cf8"/>
              </a:rPr>
              <a:t>你去博物馆最喜欢看什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这一问题的调查数据制成扇形统计图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bb68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1" name="yt_table_1431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05403"/>
              </p:ext>
            </p:extLst>
          </p:nvPr>
        </p:nvGraphicFramePr>
        <p:xfrm>
          <a:off x="540047" y="2819698"/>
          <a:ext cx="7950200" cy="1901952"/>
        </p:xfrm>
        <a:graphic>
          <a:graphicData uri="http://schemas.openxmlformats.org/drawingml/2006/table">
            <a:tbl>
              <a:tblPr/>
              <a:tblGrid>
                <a:gridCol w="795020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最喜欢看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文物展品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的人数最多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最喜欢看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文创产品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的人数占被调查人数的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最喜欢看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布展设计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的人数超过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统计图中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特效体验及其他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对应的圆心角是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23.76°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</a:tbl>
          </a:graphicData>
        </a:graphic>
      </p:graphicFrame>
      <p:pic>
        <p:nvPicPr>
          <p:cNvPr id="14310" name="yt_image_14310_skip" title="H_151.155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8515" y="2819698"/>
            <a:ext cx="3161664" cy="191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2A47B5-E85D-F2CD-9458-A1D7F5E9446E}"/>
              </a:ext>
            </a:extLst>
          </p:cNvPr>
          <p:cNvSpPr txBox="1"/>
          <p:nvPr/>
        </p:nvSpPr>
        <p:spPr>
          <a:xfrm>
            <a:off x="105970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小惠同学根据某市统计局发布的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4acf,isEnd"/>
              </a:rPr>
              <a:t>年第一季度高新技术产业产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绘制了如图所示的扇形统计图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新材料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9181,isEnd"/>
              </a:rPr>
              <a:t>所对应扇形的圆心角度数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pic>
        <p:nvPicPr>
          <p:cNvPr id="14314" name="yt_image_14314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4619" y="2636912"/>
            <a:ext cx="456391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AEDD0D-061B-D0D9-B6A5-2739BFCB37D3}"/>
              </a:ext>
            </a:extLst>
          </p:cNvPr>
          <p:cNvSpPr txBox="1"/>
          <p:nvPr/>
        </p:nvSpPr>
        <p:spPr>
          <a:xfrm>
            <a:off x="1059709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6" name="yt_shape_14316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河南省中考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某林木良种繁育试验基地为全面掌握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无絮杨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a980,isEnd"/>
              </a:rPr>
              <a:t>品种苗的生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长规律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定期对培育的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棵该品种苗进行抽测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ff96,isEnd"/>
              </a:rPr>
              <a:t>如图是某次随机抽测该品种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苗的高度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则此时该基地高度不低于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无絮杨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785,isEnd"/>
              </a:rPr>
              <a:t>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种苗约有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317" name="yt_image_14317" title="H_127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2924944"/>
            <a:ext cx="3617101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3952A6-C6EE-3AF7-31F1-1C9F2A69E492}"/>
              </a:ext>
            </a:extLst>
          </p:cNvPr>
          <p:cNvSpPr txBox="1"/>
          <p:nvPr/>
        </p:nvSpPr>
        <p:spPr>
          <a:xfrm>
            <a:off x="2091584" y="227965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9" name="yt_shape_14319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根据扇形统计图信息解题</a:t>
            </a:r>
          </a:p>
        </p:txBody>
      </p:sp>
      <p:sp>
        <p:nvSpPr>
          <p:cNvPr id="14320" name="yt_shape_1432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如图是某校参加各兴趣小组的学生人数的扇形统计图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e6b4"/>
              </a:rPr>
              <a:t>则参加人数最多的小组是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24" name="yt_table_143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92417"/>
              </p:ext>
            </p:extLst>
          </p:nvPr>
        </p:nvGraphicFramePr>
        <p:xfrm>
          <a:off x="540047" y="2354640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棋类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书画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演艺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</a:tbl>
          </a:graphicData>
        </a:graphic>
      </p:graphicFrame>
      <p:grpSp>
        <p:nvGrpSpPr>
          <p:cNvPr id="14321" name="yt_shape_14321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2922" y="2354640"/>
            <a:ext cx="1746946" cy="2140218"/>
            <a:chOff x="0" y="0"/>
            <a:chExt cx="1746946" cy="2140218"/>
          </a:xfrm>
        </p:grpSpPr>
        <p:pic>
          <p:nvPicPr>
            <p:cNvPr id="2" name="yt_image_1432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6946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3" name="yt_shape_14323"/>
            <p:cNvSpPr txBox="1"/>
            <p:nvPr/>
          </p:nvSpPr>
          <p:spPr>
            <a:xfrm>
              <a:off x="340192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5242835206">
            <a:extLst>
              <a:ext uri="{FF2B5EF4-FFF2-40B4-BE49-F238E27FC236}">
                <a16:creationId xmlns:a16="http://schemas.microsoft.com/office/drawing/2014/main" id="{702F9486-8BE1-D38C-162E-A8D01445C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14B11B-AD73-65FF-1FB4-D0F46080E00B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6" name="yt_shape_143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某校男学生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女学生以及教师人数的扇形统计图如图所示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c7e5,isEnd"/>
              </a:rPr>
              <a:t>若该校师生的总人数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可得该校教师人数为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330" name="yt_shape_14330"/>
          <p:cNvSpPr txBox="1"/>
          <p:nvPr/>
        </p:nvSpPr>
        <p:spPr>
          <a:xfrm>
            <a:off x="540000" y="408120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27" name="yt_shape_14327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4469" y="2011799"/>
            <a:ext cx="1623060" cy="2019060"/>
            <a:chOff x="0" y="0"/>
            <a:chExt cx="1623060" cy="2019060"/>
          </a:xfrm>
        </p:grpSpPr>
        <p:pic>
          <p:nvPicPr>
            <p:cNvPr id="2" name="yt_image_1432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3060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9" name="yt_shape_14329"/>
            <p:cNvSpPr txBox="1"/>
            <p:nvPr/>
          </p:nvSpPr>
          <p:spPr>
            <a:xfrm>
              <a:off x="278249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A5FC63-334A-987D-7085-C657AE3BC099}"/>
              </a:ext>
            </a:extLst>
          </p:cNvPr>
          <p:cNvSpPr txBox="1"/>
          <p:nvPr/>
        </p:nvSpPr>
        <p:spPr>
          <a:xfrm>
            <a:off x="7155707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1" name="yt_shape_14331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某校课外兴趣小组在本校学生中开展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感动中国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年度人物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c9e6"/>
              </a:rPr>
              <a:t>先进事迹知晓情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况专题调查活动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采取随机抽样的方式进行问卷调查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问卷调查的结果分为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131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非常了解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e09"/>
              </a:rPr>
              <a:t>类表示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不太了解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划分类别后的数据整理如下表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332" name="yt_table_1433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220998"/>
              </p:ext>
            </p:extLst>
          </p:nvPr>
        </p:nvGraphicFramePr>
        <p:xfrm>
          <a:off x="540000" y="2972062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3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3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3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34" name="yt_shape_14334"/>
          <p:cNvSpPr txBox="1"/>
          <p:nvPr/>
        </p:nvSpPr>
        <p:spPr>
          <a:xfrm>
            <a:off x="540000" y="4942471"/>
            <a:ext cx="5193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5A9653-DCE0-D180-23FE-BCB3160E4D24}"/>
              </a:ext>
            </a:extLst>
          </p:cNvPr>
          <p:cNvSpPr txBox="1"/>
          <p:nvPr/>
        </p:nvSpPr>
        <p:spPr>
          <a:xfrm>
            <a:off x="2983639" y="489566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9157C0-3C32-3260-BC07-78EFB9907E7D}"/>
              </a:ext>
            </a:extLst>
          </p:cNvPr>
          <p:cNvSpPr txBox="1"/>
          <p:nvPr/>
        </p:nvSpPr>
        <p:spPr>
          <a:xfrm>
            <a:off x="4831489" y="489566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4336" title="H_117.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4895666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5" name="yt_shape_1433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根据表中数据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求扇形统计图中类别为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e6b1"/>
              </a:rPr>
              <a:t>的学生人数所对应的扇形圆心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36" name="yt_image_14336" title="H_117.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6630" y="1855453"/>
            <a:ext cx="149733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yt_shape_14338"/>
          <p:cNvSpPr txBox="1"/>
          <p:nvPr/>
        </p:nvSpPr>
        <p:spPr>
          <a:xfrm>
            <a:off x="540000" y="3559587"/>
            <a:ext cx="96100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解：类别为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的学生人数所对应的扇形圆心角的度数是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667639-2C88-B126-959E-9634AF5C7A67}"/>
              </a:ext>
            </a:extLst>
          </p:cNvPr>
          <p:cNvSpPr txBox="1"/>
          <p:nvPr/>
        </p:nvSpPr>
        <p:spPr>
          <a:xfrm>
            <a:off x="449989" y="3512781"/>
            <a:ext cx="9697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解：类别为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的学生人数所对应的扇形圆心角的度数是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540000" y="900000"/>
            <a:ext cx="730167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忽略扇形统计图不能反映量的多少致错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如图的两个统计图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女生人数多的学校是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2" name="yt_table_1434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313742"/>
              </p:ext>
            </p:extLst>
          </p:nvPr>
        </p:nvGraphicFramePr>
        <p:xfrm>
          <a:off x="540047" y="1865467"/>
          <a:ext cx="4597400" cy="1901952"/>
        </p:xfrm>
        <a:graphic>
          <a:graphicData uri="http://schemas.openxmlformats.org/drawingml/2006/table">
            <a:tbl>
              <a:tblPr/>
              <a:tblGrid>
                <a:gridCol w="459740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乙两校女生人数一样多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pic>
        <p:nvPicPr>
          <p:cNvPr id="14341" name="yt_image_14341_skip" title="H_139.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9877" y="1865467"/>
            <a:ext cx="3690419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0B974A-AACF-0DF7-4FBA-8D14FC68B0D3}"/>
              </a:ext>
            </a:extLst>
          </p:cNvPr>
          <p:cNvSpPr txBox="1"/>
          <p:nvPr/>
        </p:nvSpPr>
        <p:spPr>
          <a:xfrm>
            <a:off x="68507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861</Words>
  <Application>Microsoft Office PowerPoint</Application>
  <PresentationFormat>宽屏</PresentationFormat>
  <Paragraphs>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57" baseType="lpstr">
      <vt:lpstr>,isEnd</vt:lpstr>
      <vt:lpstr>_⨹_1_0b785,isEnd</vt:lpstr>
      <vt:lpstr>_⨹_1_1ba90</vt:lpstr>
      <vt:lpstr>_⨹_1_d1318</vt:lpstr>
      <vt:lpstr>_⨹_10_00cf8</vt:lpstr>
      <vt:lpstr>_⨹_10_cacbe</vt:lpstr>
      <vt:lpstr>_⨹_11_d9181,isEnd</vt:lpstr>
      <vt:lpstr>_⨹_11_de6b4</vt:lpstr>
      <vt:lpstr>_⨹_12_1ff96,isEnd</vt:lpstr>
      <vt:lpstr>_⨹_12_e4acf,isEnd</vt:lpstr>
      <vt:lpstr>_⨹_13_de6b1</vt:lpstr>
      <vt:lpstr>_⨹_14_132d2</vt:lpstr>
      <vt:lpstr>_⨹_19_443ab</vt:lpstr>
      <vt:lpstr>_⨹_2_40a38</vt:lpstr>
      <vt:lpstr>_⨹_3_72c98</vt:lpstr>
      <vt:lpstr>_⨹_3_83e09</vt:lpstr>
      <vt:lpstr>_⨹_3_cd840,isEnd</vt:lpstr>
      <vt:lpstr>_⨹_33_2f274</vt:lpstr>
      <vt:lpstr>_⨹_35_23ec2</vt:lpstr>
      <vt:lpstr>_⨹_4_03073</vt:lpstr>
      <vt:lpstr>_⨹_5_9a980,isEnd</vt:lpstr>
      <vt:lpstr>_⨹_6_007e8,isEnd</vt:lpstr>
      <vt:lpstr>_⨹_6_e8156</vt:lpstr>
      <vt:lpstr>_⨹_7_aad83</vt:lpstr>
      <vt:lpstr>_⨹_7_cc9e6</vt:lpstr>
      <vt:lpstr>_⨹_8_9bb68</vt:lpstr>
      <vt:lpstr>_⨹_9_2c7e5,isEnd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2024-05-09T08:08:18Z</dcterms:created>
  <dcterms:modified xsi:type="dcterms:W3CDTF">2024-05-10T04:21:36Z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