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4" r:id="rId7"/>
    <p:sldId id="333" r:id="rId8"/>
    <p:sldId id="316" r:id="rId9"/>
    <p:sldId id="319" r:id="rId10"/>
    <p:sldId id="322" r:id="rId11"/>
    <p:sldId id="328" r:id="rId12"/>
    <p:sldId id="329" r:id="rId13"/>
    <p:sldId id="334" r:id="rId14"/>
    <p:sldId id="330" r:id="rId15"/>
    <p:sldId id="331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9" name="yt_shape_1011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18" name="yt_image_1011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21" name="yt_shape_10121"/>
          <p:cNvSpPr txBox="1"/>
          <p:nvPr/>
        </p:nvSpPr>
        <p:spPr>
          <a:xfrm>
            <a:off x="540000" y="1482165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立方根</a:t>
            </a:r>
          </a:p>
        </p:txBody>
      </p:sp>
      <p:sp>
        <p:nvSpPr>
          <p:cNvPr id="10122" name="yt_shape_10122"/>
          <p:cNvSpPr txBox="1"/>
          <p:nvPr/>
        </p:nvSpPr>
        <p:spPr>
          <a:xfrm>
            <a:off x="540000" y="1977370"/>
            <a:ext cx="37622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3" name="yt_table_101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589725"/>
              </p:ext>
            </p:extLst>
          </p:nvPr>
        </p:nvGraphicFramePr>
        <p:xfrm>
          <a:off x="540047" y="2456673"/>
          <a:ext cx="8571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不存在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sp>
        <p:nvSpPr>
          <p:cNvPr id="10125" name="yt_shape_10125"/>
          <p:cNvSpPr txBox="1"/>
          <p:nvPr/>
        </p:nvSpPr>
        <p:spPr>
          <a:xfrm>
            <a:off x="540000" y="2982844"/>
            <a:ext cx="53011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的正方体的棱长是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6" name="yt_table_101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660746"/>
              </p:ext>
            </p:extLst>
          </p:nvPr>
        </p:nvGraphicFramePr>
        <p:xfrm>
          <a:off x="540047" y="3462147"/>
          <a:ext cx="7292023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开平方的结果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的立方根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pic>
        <p:nvPicPr>
          <p:cNvPr id="3" name="yt_shape_1715239178895" title="H_26.259764">
            <a:extLst>
              <a:ext uri="{FF2B5EF4-FFF2-40B4-BE49-F238E27FC236}">
                <a16:creationId xmlns:a16="http://schemas.microsoft.com/office/drawing/2014/main" id="{914476F6-1C95-361E-1A5B-07320C1FE2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4195F6-2095-CB50-5557-4593FD2CF0A6}"/>
              </a:ext>
            </a:extLst>
          </p:cNvPr>
          <p:cNvSpPr txBox="1"/>
          <p:nvPr/>
        </p:nvSpPr>
        <p:spPr>
          <a:xfrm>
            <a:off x="3345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7FDF84-EFE8-F9CC-27B5-48699BBFB060}"/>
              </a:ext>
            </a:extLst>
          </p:cNvPr>
          <p:cNvSpPr txBox="1"/>
          <p:nvPr/>
        </p:nvSpPr>
        <p:spPr>
          <a:xfrm>
            <a:off x="4869589" y="29360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7" name="yt_shape_10187"/>
              <p:cNvSpPr txBox="1"/>
              <p:nvPr/>
            </p:nvSpPr>
            <p:spPr>
              <a:xfrm>
                <a:off x="540000" y="900000"/>
                <a:ext cx="4519827" cy="4257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7" name="yt_shape_10187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19827" cy="4257897"/>
              </a:xfrm>
              <a:prstGeom prst="rect">
                <a:avLst/>
              </a:prstGeom>
              <a:blipFill>
                <a:blip r:embed="rId2"/>
                <a:stretch>
                  <a:fillRect l="-4184" t="-1289" r="-3239" b="-3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0A111E-7AAD-8FCF-D545-766A4CD27DB2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32995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, 'pageBreak': True}">
                <a:extLst>
                  <a:ext uri="{FF2B5EF4-FFF2-40B4-BE49-F238E27FC236}">
                    <a16:creationId xmlns:a16="http://schemas.microsoft.com/office/drawing/2014/main" id="{8C0A111E-7AAD-8FCF-D545-766A4CD27D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3299523" cy="767474"/>
              </a:xfrm>
              <a:prstGeom prst="rect">
                <a:avLst/>
              </a:prstGeom>
              <a:blipFill>
                <a:blip r:embed="rId3"/>
                <a:stretch>
                  <a:fillRect l="-2957" r="-29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66A892-2B37-9828-F822-2A1A5F8F1749}"/>
                  </a:ext>
                </a:extLst>
              </p:cNvPr>
              <p:cNvSpPr txBox="1"/>
              <p:nvPr/>
            </p:nvSpPr>
            <p:spPr>
              <a:xfrm>
                <a:off x="1703512" y="3024572"/>
                <a:ext cx="12421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66A892-2B37-9828-F822-2A1A5F8F17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024572"/>
                <a:ext cx="1242124" cy="768490"/>
              </a:xfrm>
              <a:prstGeom prst="rect">
                <a:avLst/>
              </a:prstGeom>
              <a:blipFill>
                <a:blip r:embed="rId4"/>
                <a:stretch>
                  <a:fillRect l="-7353" r="-833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635216C-84FF-623D-A1E4-FC65A28549BD}"/>
              </a:ext>
            </a:extLst>
          </p:cNvPr>
          <p:cNvSpPr txBox="1"/>
          <p:nvPr/>
        </p:nvSpPr>
        <p:spPr>
          <a:xfrm>
            <a:off x="449989" y="4170053"/>
            <a:ext cx="2911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E22D6F-92F3-4FC7-C3D4-696AF9D67B61}"/>
              </a:ext>
            </a:extLst>
          </p:cNvPr>
          <p:cNvSpPr txBox="1"/>
          <p:nvPr/>
        </p:nvSpPr>
        <p:spPr>
          <a:xfrm>
            <a:off x="1687836" y="4761534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5" name="yt_shape_10195"/>
              <p:cNvSpPr txBox="1"/>
              <p:nvPr/>
            </p:nvSpPr>
            <p:spPr>
              <a:xfrm>
                <a:off x="540000" y="900000"/>
                <a:ext cx="3566682" cy="47294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求下列各式中的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95" name="yt_shape_10195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66682" cy="4729436"/>
              </a:xfrm>
              <a:prstGeom prst="rect">
                <a:avLst/>
              </a:prstGeom>
              <a:blipFill>
                <a:blip r:embed="rId2"/>
                <a:stretch>
                  <a:fillRect l="-5299" t="-1161" r="-4274" b="-3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F92034-64F0-1C97-8096-45A86511046C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2469261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hasSerialNum': 1}">
                <a:extLst>
                  <a:ext uri="{FF2B5EF4-FFF2-40B4-BE49-F238E27FC236}">
                    <a16:creationId xmlns:a16="http://schemas.microsoft.com/office/drawing/2014/main" id="{10F92034-64F0-1C97-8096-45A8651104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2469261" cy="773570"/>
              </a:xfrm>
              <a:prstGeom prst="rect">
                <a:avLst/>
              </a:prstGeom>
              <a:blipFill>
                <a:blip r:embed="rId3"/>
                <a:stretch>
                  <a:fillRect l="-3951" r="-37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217442-CA81-877E-0F57-8148D2D0881F}"/>
                  </a:ext>
                </a:extLst>
              </p:cNvPr>
              <p:cNvSpPr txBox="1"/>
              <p:nvPr/>
            </p:nvSpPr>
            <p:spPr>
              <a:xfrm>
                <a:off x="1193033" y="2475248"/>
                <a:ext cx="1272287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217442-CA81-877E-0F57-8148D2D088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033" y="2475248"/>
                <a:ext cx="1272287" cy="775221"/>
              </a:xfrm>
              <a:prstGeom prst="rect">
                <a:avLst/>
              </a:prstGeom>
              <a:blipFill>
                <a:blip r:embed="rId4"/>
                <a:stretch>
                  <a:fillRect l="-7692" r="-817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C8C680C-CAD6-394E-1150-02C209562FFC}"/>
              </a:ext>
            </a:extLst>
          </p:cNvPr>
          <p:cNvSpPr txBox="1"/>
          <p:nvPr/>
        </p:nvSpPr>
        <p:spPr>
          <a:xfrm>
            <a:off x="449989" y="3641225"/>
            <a:ext cx="325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DD65BB-E38B-1056-0FF6-C3D6C626D066}"/>
                  </a:ext>
                </a:extLst>
              </p:cNvPr>
              <p:cNvSpPr txBox="1"/>
              <p:nvPr/>
            </p:nvSpPr>
            <p:spPr>
              <a:xfrm>
                <a:off x="1818318" y="4152664"/>
                <a:ext cx="22018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DD65BB-E38B-1056-0FF6-C3D6C626D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8318" y="4152664"/>
                <a:ext cx="2201863" cy="613931"/>
              </a:xfrm>
              <a:prstGeom prst="rect">
                <a:avLst/>
              </a:prstGeom>
              <a:blipFill>
                <a:blip r:embed="rId5"/>
                <a:stretch>
                  <a:fillRect l="-4155" r="-443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9A0F219-C409-2B8F-B86B-62B71B280968}"/>
              </a:ext>
            </a:extLst>
          </p:cNvPr>
          <p:cNvSpPr txBox="1"/>
          <p:nvPr/>
        </p:nvSpPr>
        <p:spPr>
          <a:xfrm>
            <a:off x="1818318" y="4672983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D5E96B-6A12-B665-EAD4-4E59B52C759C}"/>
              </a:ext>
            </a:extLst>
          </p:cNvPr>
          <p:cNvSpPr txBox="1"/>
          <p:nvPr/>
        </p:nvSpPr>
        <p:spPr>
          <a:xfrm>
            <a:off x="2337430" y="5229253"/>
            <a:ext cx="896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2" name="yt_shape_10202"/>
              <p:cNvSpPr txBox="1"/>
              <p:nvPr/>
            </p:nvSpPr>
            <p:spPr>
              <a:xfrm>
                <a:off x="540000" y="900000"/>
                <a:ext cx="2282676" cy="2680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2" name="yt_shape_10202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282676" cy="2680221"/>
              </a:xfrm>
              <a:prstGeom prst="rect">
                <a:avLst/>
              </a:prstGeom>
              <a:blipFill>
                <a:blip r:embed="rId2"/>
                <a:stretch>
                  <a:fillRect l="-8289" r="-7219" b="-2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769264-21AB-DB9E-57F2-FD2CB299A325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21882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6F769264-21AB-DB9E-57F2-FD2CB299A3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2188274" cy="766077"/>
              </a:xfrm>
              <a:prstGeom prst="rect">
                <a:avLst/>
              </a:prstGeom>
              <a:blipFill>
                <a:blip r:embed="rId3"/>
                <a:stretch>
                  <a:fillRect l="-4457" r="-41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3247D7-F82B-AFA5-6069-4FFC4BFAF4D0}"/>
                  </a:ext>
                </a:extLst>
              </p:cNvPr>
              <p:cNvSpPr txBox="1"/>
              <p:nvPr/>
            </p:nvSpPr>
            <p:spPr>
              <a:xfrm>
                <a:off x="1259614" y="2198124"/>
                <a:ext cx="1378649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3247D7-F82B-AFA5-6069-4FFC4BFAF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14" y="2198124"/>
                <a:ext cx="1378649" cy="769316"/>
              </a:xfrm>
              <a:prstGeom prst="rect">
                <a:avLst/>
              </a:prstGeom>
              <a:blipFill>
                <a:blip r:embed="rId4"/>
                <a:stretch>
                  <a:fillRect l="-7080" r="-663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088B70-86B6-FC45-2D8F-F0B2C171E531}"/>
                  </a:ext>
                </a:extLst>
              </p:cNvPr>
              <p:cNvSpPr txBox="1"/>
              <p:nvPr/>
            </p:nvSpPr>
            <p:spPr>
              <a:xfrm>
                <a:off x="1341254" y="2878343"/>
                <a:ext cx="96748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088B70-86B6-FC45-2D8F-F0B2C171E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1254" y="2878343"/>
                <a:ext cx="967486" cy="727278"/>
              </a:xfrm>
              <a:prstGeom prst="rect">
                <a:avLst/>
              </a:prstGeom>
              <a:blipFill>
                <a:blip r:embed="rId5"/>
                <a:stretch>
                  <a:fillRect l="-9434" r="-1069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6" name="yt_shape_10206"/>
              <p:cNvSpPr txBox="1"/>
              <p:nvPr/>
            </p:nvSpPr>
            <p:spPr>
              <a:xfrm>
                <a:off x="540119" y="900000"/>
                <a:ext cx="11492915" cy="56304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一个长方体的水池长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高之比为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其体积为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16000cm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求长方体水池的长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设长方体的水池长、宽、高分别为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13f0b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长方体的水池长、宽、高分别为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当一个半径为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的球放入注满水的水池中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7bdb5"/>
                  </a:rPr>
                  <a:t>溢出水池外的水的体积为水池体积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求该小球的半径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球的体积公式是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是球的半径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该小球的半径为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6" name="yt_shape_10206" descr="{&quot;rangeId&quot;:3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30452"/>
              </a:xfrm>
              <a:prstGeom prst="rect">
                <a:avLst/>
              </a:prstGeom>
              <a:blipFill>
                <a:blip r:embed="rId2"/>
                <a:stretch>
                  <a:fillRect l="-1645" t="-975" b="-2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027D56-3E08-1B3D-016B-251EBCD5B16C}"/>
              </a:ext>
            </a:extLst>
          </p:cNvPr>
          <p:cNvSpPr txBox="1"/>
          <p:nvPr/>
        </p:nvSpPr>
        <p:spPr>
          <a:xfrm>
            <a:off x="450108" y="1804170"/>
            <a:ext cx="110893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设长方体的水池长、宽、高分别为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13f0b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5D509C-F851-61E4-EF4C-F0DED3B8442C}"/>
              </a:ext>
            </a:extLst>
          </p:cNvPr>
          <p:cNvSpPr txBox="1"/>
          <p:nvPr/>
        </p:nvSpPr>
        <p:spPr>
          <a:xfrm>
            <a:off x="450108" y="227965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47CBC4-43D6-A238-7A0A-022A811146B7}"/>
              </a:ext>
            </a:extLst>
          </p:cNvPr>
          <p:cNvSpPr txBox="1"/>
          <p:nvPr/>
        </p:nvSpPr>
        <p:spPr>
          <a:xfrm>
            <a:off x="450108" y="2755146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027D08-7D0A-534F-7F46-164EB289A1B6}"/>
              </a:ext>
            </a:extLst>
          </p:cNvPr>
          <p:cNvSpPr txBox="1"/>
          <p:nvPr/>
        </p:nvSpPr>
        <p:spPr>
          <a:xfrm>
            <a:off x="450108" y="3230634"/>
            <a:ext cx="7466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长方体的水池长、宽、高分别为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AB60D50-366B-A9C4-61F4-664037A41A24}"/>
                  </a:ext>
                </a:extLst>
              </p:cNvPr>
              <p:cNvSpPr txBox="1"/>
              <p:nvPr/>
            </p:nvSpPr>
            <p:spPr>
              <a:xfrm>
                <a:off x="450108" y="4855472"/>
                <a:ext cx="57506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1, 'hasSerialNum': 1, 'pageBreak': True}">
                <a:extLst>
                  <a:ext uri="{FF2B5EF4-FFF2-40B4-BE49-F238E27FC236}">
                    <a16:creationId xmlns:a16="http://schemas.microsoft.com/office/drawing/2014/main" id="{4AB60D50-366B-A9C4-61F4-664037A41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5472"/>
                <a:ext cx="5750623" cy="767474"/>
              </a:xfrm>
              <a:prstGeom prst="rect">
                <a:avLst/>
              </a:prstGeom>
              <a:blipFill>
                <a:blip r:embed="rId3"/>
                <a:stretch>
                  <a:fillRect l="-1697" r="-16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BBF78CA-1D7D-E1B4-FA2C-19AD5CA9410D}"/>
              </a:ext>
            </a:extLst>
          </p:cNvPr>
          <p:cNvSpPr txBox="1"/>
          <p:nvPr/>
        </p:nvSpPr>
        <p:spPr>
          <a:xfrm>
            <a:off x="450108" y="5529334"/>
            <a:ext cx="1537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8E9C7-2608-9E50-C0FD-4FFA3BA25AAD}"/>
              </a:ext>
            </a:extLst>
          </p:cNvPr>
          <p:cNvSpPr txBox="1"/>
          <p:nvPr/>
        </p:nvSpPr>
        <p:spPr>
          <a:xfrm>
            <a:off x="450108" y="6004822"/>
            <a:ext cx="321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该小球的半径为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4" name="yt_shape_1021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13" name="yt_image_1021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16" name="yt_shape_10216"/>
              <p:cNvSpPr txBox="1"/>
              <p:nvPr/>
            </p:nvSpPr>
            <p:spPr>
              <a:xfrm>
                <a:off x="540119" y="1431377"/>
                <a:ext cx="11492915" cy="52847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我们知道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也成立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05c8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我们能否得出这样的结论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2da54"/>
                  </a:rPr>
                  <a:t>若两个数的立方根互为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则这两个数也互为相反数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试举一个例子来判断上述猜测结论是否成立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若两个数的立方根互为相反数，则这两个数也互为相反数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是成立的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验证的结果，知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216" name="yt_shape_10216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284716"/>
              </a:xfrm>
              <a:prstGeom prst="rect">
                <a:avLst/>
              </a:prstGeom>
              <a:blipFill>
                <a:blip r:embed="rId3"/>
                <a:stretch>
                  <a:fillRect l="-1645" t="-1038" b="-2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684B22F-A7D7-749D-7C6B-E7AD9169739B}"/>
              </a:ext>
            </a:extLst>
          </p:cNvPr>
          <p:cNvSpPr txBox="1"/>
          <p:nvPr/>
        </p:nvSpPr>
        <p:spPr>
          <a:xfrm>
            <a:off x="450108" y="3286523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F6F3A7-668E-B950-A215-F1A11F4B2174}"/>
              </a:ext>
            </a:extLst>
          </p:cNvPr>
          <p:cNvSpPr txBox="1"/>
          <p:nvPr/>
        </p:nvSpPr>
        <p:spPr>
          <a:xfrm>
            <a:off x="450108" y="3762011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C623C7-4554-AA58-44FB-78DC4D9A4F73}"/>
              </a:ext>
            </a:extLst>
          </p:cNvPr>
          <p:cNvSpPr txBox="1"/>
          <p:nvPr/>
        </p:nvSpPr>
        <p:spPr>
          <a:xfrm>
            <a:off x="450108" y="4237499"/>
            <a:ext cx="1031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若两个数的立方根互为相反数，则这两个数也互为相反数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是成立的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3CC03D-EA09-BBC0-A86F-FB2EF1CF49E2}"/>
              </a:ext>
            </a:extLst>
          </p:cNvPr>
          <p:cNvSpPr txBox="1"/>
          <p:nvPr/>
        </p:nvSpPr>
        <p:spPr>
          <a:xfrm>
            <a:off x="450108" y="5238069"/>
            <a:ext cx="7498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验证的结果，知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01BD11-6A8D-2EB8-B3DD-92CE215D4CDB}"/>
              </a:ext>
            </a:extLst>
          </p:cNvPr>
          <p:cNvSpPr txBox="1"/>
          <p:nvPr/>
        </p:nvSpPr>
        <p:spPr>
          <a:xfrm>
            <a:off x="450108" y="5713557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9C1E21-C8A2-34AB-C96D-6B8945F8D64A}"/>
                  </a:ext>
                </a:extLst>
              </p:cNvPr>
              <p:cNvSpPr txBox="1"/>
              <p:nvPr/>
            </p:nvSpPr>
            <p:spPr>
              <a:xfrm>
                <a:off x="450108" y="6189045"/>
                <a:ext cx="3466020" cy="5227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24, 'hasSerialNum': 1}">
                <a:extLst>
                  <a:ext uri="{FF2B5EF4-FFF2-40B4-BE49-F238E27FC236}">
                    <a16:creationId xmlns:a16="http://schemas.microsoft.com/office/drawing/2014/main" id="{239C1E21-C8A2-34AB-C96D-6B8945F8D6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89045"/>
                <a:ext cx="3466020" cy="522745"/>
              </a:xfrm>
              <a:prstGeom prst="rect">
                <a:avLst/>
              </a:prstGeom>
              <a:blipFill>
                <a:blip r:embed="rId4"/>
                <a:stretch>
                  <a:fillRect l="-2817" t="-1163" r="-2993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8" name="yt_shape_10128"/>
          <p:cNvSpPr txBox="1"/>
          <p:nvPr/>
        </p:nvSpPr>
        <p:spPr>
          <a:xfrm>
            <a:off x="540000" y="900000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9" name="yt_table_10129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0310630"/>
                  </p:ext>
                </p:extLst>
              </p:nvPr>
            </p:nvGraphicFramePr>
            <p:xfrm>
              <a:off x="540047" y="1379303"/>
              <a:ext cx="4140200" cy="2108645"/>
            </p:xfrm>
            <a:graphic>
              <a:graphicData uri="http://schemas.openxmlformats.org/drawingml/2006/table">
                <a:tbl>
                  <a:tblPr/>
                  <a:tblGrid>
                    <a:gridCol w="4140200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129" name="yt_table_10129" descr="{&quot;rangeId&quot;:4,&quot;type&quot;:&quot;Option&quot;}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0310630"/>
                  </p:ext>
                </p:extLst>
              </p:nvPr>
            </p:nvGraphicFramePr>
            <p:xfrm>
              <a:off x="540047" y="1379303"/>
              <a:ext cx="4140200" cy="1915987"/>
            </p:xfrm>
            <a:graphic>
              <a:graphicData uri="http://schemas.openxmlformats.org/drawingml/2006/table">
                <a:tbl>
                  <a:tblPr/>
                  <a:tblGrid>
                    <a:gridCol w="4140200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b="-16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346494-0C0E-2DA0-64A2-C9B307ECDEB6}"/>
              </a:ext>
            </a:extLst>
          </p:cNvPr>
          <p:cNvSpPr txBox="1"/>
          <p:nvPr/>
        </p:nvSpPr>
        <p:spPr>
          <a:xfrm>
            <a:off x="3802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0" name="yt_shape_10130"/>
          <p:cNvSpPr txBox="1"/>
          <p:nvPr/>
        </p:nvSpPr>
        <p:spPr>
          <a:xfrm>
            <a:off x="540000" y="90000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立方根的性质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1" name="yt_shape_10131"/>
              <p:cNvSpPr txBox="1"/>
              <p:nvPr/>
            </p:nvSpPr>
            <p:spPr>
              <a:xfrm>
                <a:off x="540120" y="1395205"/>
                <a:ext cx="11492915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一个数的立方根有两个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33b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任何有理数都有立方根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它不是正数就是负数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752a"/>
                  </a:rPr>
                  <a:t>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31" name="yt_shape_10131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1434047"/>
              </a:xfrm>
              <a:prstGeom prst="rect">
                <a:avLst/>
              </a:prstGeom>
              <a:blipFill>
                <a:blip r:embed="rId2"/>
                <a:stretch>
                  <a:fillRect l="-1645" t="-3830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33" name="yt_table_101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510929"/>
              </p:ext>
            </p:extLst>
          </p:nvPr>
        </p:nvGraphicFramePr>
        <p:xfrm>
          <a:off x="540047" y="288004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sp>
        <p:nvSpPr>
          <p:cNvPr id="10135" name="yt_shape_10135"/>
          <p:cNvSpPr txBox="1"/>
          <p:nvPr/>
        </p:nvSpPr>
        <p:spPr>
          <a:xfrm>
            <a:off x="540000" y="3406211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36" name="yt_table_10136" title="H_81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5554440"/>
                  </p:ext>
                </p:extLst>
              </p:nvPr>
            </p:nvGraphicFramePr>
            <p:xfrm>
              <a:off x="540047" y="3885514"/>
              <a:ext cx="7796150" cy="1151636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  <a:gridCol w="3120327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136" name="yt_table_10136" descr="{&quot;rangeId&quot;:7,&quot;type&quot;:&quot;Option&quot;}" title="H_81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5554440"/>
                  </p:ext>
                </p:extLst>
              </p:nvPr>
            </p:nvGraphicFramePr>
            <p:xfrm>
              <a:off x="540047" y="3885514"/>
              <a:ext cx="7796150" cy="1036448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  <a:gridCol w="3120327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6667" b="-13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0000" b="-1313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176" r="-66667" b="-3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0000" t="-101176" b="-329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5239178992" title="H_26.259764">
            <a:extLst>
              <a:ext uri="{FF2B5EF4-FFF2-40B4-BE49-F238E27FC236}">
                <a16:creationId xmlns:a16="http://schemas.microsoft.com/office/drawing/2014/main" id="{BC5D4EF4-6ED8-6A7D-8E7C-63782F9D21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953995-6191-60E0-58CC-EB82C27C3DEE}"/>
              </a:ext>
            </a:extLst>
          </p:cNvPr>
          <p:cNvSpPr txBox="1"/>
          <p:nvPr/>
        </p:nvSpPr>
        <p:spPr>
          <a:xfrm>
            <a:off x="2583709" y="23442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606475-1CE7-4563-0A66-9F9B98BFA1F9}"/>
              </a:ext>
            </a:extLst>
          </p:cNvPr>
          <p:cNvSpPr txBox="1"/>
          <p:nvPr/>
        </p:nvSpPr>
        <p:spPr>
          <a:xfrm>
            <a:off x="6241189" y="33594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" name="yt_shape_10137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开立方运算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8" name="yt_shape_10138"/>
              <p:cNvSpPr txBox="1"/>
              <p:nvPr/>
            </p:nvSpPr>
            <p:spPr>
              <a:xfrm>
                <a:off x="540000" y="1395205"/>
                <a:ext cx="332232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38" name="yt_shape_10138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3322320" cy="466666"/>
              </a:xfrm>
              <a:prstGeom prst="rect">
                <a:avLst/>
              </a:prstGeom>
              <a:blipFill>
                <a:blip r:embed="rId2"/>
                <a:stretch>
                  <a:fillRect l="-5688" t="-5263" r="-440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40" name="yt_table_101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72064"/>
              </p:ext>
            </p:extLst>
          </p:nvPr>
        </p:nvGraphicFramePr>
        <p:xfrm>
          <a:off x="540047" y="1912659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142" name="yt_shape_10142"/>
              <p:cNvSpPr txBox="1"/>
              <p:nvPr/>
            </p:nvSpPr>
            <p:spPr>
              <a:xfrm>
                <a:off x="540000" y="2438830"/>
                <a:ext cx="7373237" cy="953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菏泽市外国语学校期中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142" name="yt_shape_10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8830"/>
                <a:ext cx="7373237" cy="953915"/>
              </a:xfrm>
              <a:prstGeom prst="rect">
                <a:avLst/>
              </a:prstGeom>
              <a:blipFill>
                <a:blip r:embed="rId3"/>
                <a:stretch>
                  <a:fillRect l="-2564" t="-1911" r="-1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39179083" title="H_26.259764">
            <a:extLst>
              <a:ext uri="{FF2B5EF4-FFF2-40B4-BE49-F238E27FC236}">
                <a16:creationId xmlns:a16="http://schemas.microsoft.com/office/drawing/2014/main" id="{E3A0ACA6-F7A6-E1BE-5A4E-F9801E190A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DABFFE-5801-F1C0-41D8-0DAEEC332717}"/>
              </a:ext>
            </a:extLst>
          </p:cNvPr>
          <p:cNvSpPr txBox="1"/>
          <p:nvPr/>
        </p:nvSpPr>
        <p:spPr>
          <a:xfrm>
            <a:off x="2927378" y="1348399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94B062-B255-8ED2-5406-78EE22AE33F0}"/>
                  </a:ext>
                </a:extLst>
              </p:cNvPr>
              <p:cNvSpPr txBox="1"/>
              <p:nvPr/>
            </p:nvSpPr>
            <p:spPr>
              <a:xfrm>
                <a:off x="6920765" y="2392024"/>
                <a:ext cx="9350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4594B062-B255-8ED2-5406-78EE22AE33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0765" y="2392024"/>
                <a:ext cx="935038" cy="613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372DED9-0968-6A0D-37AC-FAE59A05ABD5}"/>
              </a:ext>
            </a:extLst>
          </p:cNvPr>
          <p:cNvCxnSpPr/>
          <p:nvPr/>
        </p:nvCxnSpPr>
        <p:spPr>
          <a:xfrm>
            <a:off x="6658352" y="2978199"/>
            <a:ext cx="11074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45" name="yt_shape_10145"/>
              <p:cNvSpPr txBox="1"/>
              <p:nvPr/>
            </p:nvSpPr>
            <p:spPr>
              <a:xfrm>
                <a:off x="623392" y="1434377"/>
                <a:ext cx="2467920" cy="4248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45" name="yt_shape_101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434377"/>
                <a:ext cx="2467920" cy="4248855"/>
              </a:xfrm>
              <a:prstGeom prst="rect">
                <a:avLst/>
              </a:prstGeom>
              <a:blipFill>
                <a:blip r:embed="rId2"/>
                <a:stretch>
                  <a:fillRect l="-7407" b="-1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1F65E4-8BD0-C3C0-A747-B528C8CA81AE}"/>
                  </a:ext>
                </a:extLst>
              </p:cNvPr>
              <p:cNvSpPr txBox="1"/>
              <p:nvPr/>
            </p:nvSpPr>
            <p:spPr>
              <a:xfrm>
                <a:off x="533381" y="2355121"/>
                <a:ext cx="2308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1F65E4-8BD0-C3C0-A747-B528C8CA81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2355121"/>
                <a:ext cx="2308924" cy="765061"/>
              </a:xfrm>
              <a:prstGeom prst="rect">
                <a:avLst/>
              </a:prstGeom>
              <a:blipFill>
                <a:blip r:embed="rId3"/>
                <a:stretch>
                  <a:fillRect l="-3958" r="-448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7E1853-8CA9-1477-B424-6810ED0BCCAC}"/>
                  </a:ext>
                </a:extLst>
              </p:cNvPr>
              <p:cNvSpPr txBox="1"/>
              <p:nvPr/>
            </p:nvSpPr>
            <p:spPr>
              <a:xfrm>
                <a:off x="533381" y="3994119"/>
                <a:ext cx="262413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7E1853-8CA9-1477-B424-6810ED0BCC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994119"/>
                <a:ext cx="2624138" cy="1061162"/>
              </a:xfrm>
              <a:prstGeom prst="rect">
                <a:avLst/>
              </a:prstGeom>
              <a:blipFill>
                <a:blip r:embed="rId4"/>
                <a:stretch>
                  <a:fillRect l="-34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E5474A-53A5-68C6-398C-0FB3F3E62151}"/>
                  </a:ext>
                </a:extLst>
              </p:cNvPr>
              <p:cNvSpPr txBox="1"/>
              <p:nvPr/>
            </p:nvSpPr>
            <p:spPr>
              <a:xfrm>
                <a:off x="533381" y="4961669"/>
                <a:ext cx="1089724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E5474A-53A5-68C6-398C-0FB3F3E62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961669"/>
                <a:ext cx="1089724" cy="727278"/>
              </a:xfrm>
              <a:prstGeom prst="rect">
                <a:avLst/>
              </a:prstGeom>
              <a:blipFill>
                <a:blip r:embed="rId5"/>
                <a:stretch>
                  <a:fillRect l="-8380" r="-949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623392" y="908720"/>
            <a:ext cx="295465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求下列各式的值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3" name="yt_shape_10153"/>
              <p:cNvSpPr txBox="1"/>
              <p:nvPr/>
            </p:nvSpPr>
            <p:spPr>
              <a:xfrm>
                <a:off x="540000" y="900000"/>
                <a:ext cx="2519216" cy="15353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3" name="yt_shape_10153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519216" cy="1535357"/>
              </a:xfrm>
              <a:prstGeom prst="rect">
                <a:avLst/>
              </a:prstGeom>
              <a:blipFill>
                <a:blip r:embed="rId2"/>
                <a:stretch>
                  <a:fillRect l="-7506" r="-556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169E03-ADE0-AA34-4200-22A60AB82BBB}"/>
                  </a:ext>
                </a:extLst>
              </p:cNvPr>
              <p:cNvSpPr txBox="1"/>
              <p:nvPr/>
            </p:nvSpPr>
            <p:spPr>
              <a:xfrm>
                <a:off x="449989" y="1429012"/>
                <a:ext cx="26749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18169E03-ADE0-AA34-4200-22A60AB82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29012"/>
                <a:ext cx="2674938" cy="613931"/>
              </a:xfrm>
              <a:prstGeom prst="rect">
                <a:avLst/>
              </a:prstGeom>
              <a:blipFill>
                <a:blip r:embed="rId3"/>
                <a:stretch>
                  <a:fillRect l="-3645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84835BF-7816-6E42-1AED-FCE3FA358B0E}"/>
              </a:ext>
            </a:extLst>
          </p:cNvPr>
          <p:cNvSpPr txBox="1"/>
          <p:nvPr/>
        </p:nvSpPr>
        <p:spPr>
          <a:xfrm>
            <a:off x="449989" y="1949331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7" name="yt_shape_10157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用计算器求立方根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58" name="yt_shape_10158"/>
              <p:cNvSpPr txBox="1"/>
              <p:nvPr/>
            </p:nvSpPr>
            <p:spPr>
              <a:xfrm>
                <a:off x="540000" y="1395205"/>
                <a:ext cx="3955506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58" name="yt_shape_10158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3955506" cy="469167"/>
              </a:xfrm>
              <a:prstGeom prst="rect">
                <a:avLst/>
              </a:prstGeom>
              <a:blipFill>
                <a:blip r:embed="rId2"/>
                <a:stretch>
                  <a:fillRect l="-4784" t="-3896" r="-385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60" name="yt_table_101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825416"/>
              </p:ext>
            </p:extLst>
          </p:nvPr>
        </p:nvGraphicFramePr>
        <p:xfrm>
          <a:off x="540047" y="1915160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62" name="yt_shape_10162"/>
              <p:cNvSpPr txBox="1"/>
              <p:nvPr/>
            </p:nvSpPr>
            <p:spPr>
              <a:xfrm>
                <a:off x="540000" y="2916714"/>
                <a:ext cx="6348084" cy="14786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863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1528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528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62" name="yt_shape_10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6714"/>
                <a:ext cx="6348084" cy="1478675"/>
              </a:xfrm>
              <a:prstGeom prst="rect">
                <a:avLst/>
              </a:prstGeom>
              <a:blipFill>
                <a:blip r:embed="rId3"/>
                <a:stretch>
                  <a:fillRect l="-2978" t="-3292" r="-1921" b="-11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5239179188" title="H_26.259764">
            <a:extLst>
              <a:ext uri="{FF2B5EF4-FFF2-40B4-BE49-F238E27FC236}">
                <a16:creationId xmlns:a16="http://schemas.microsoft.com/office/drawing/2014/main" id="{EBAE7E76-94DC-2D26-49BB-F9B6D95A73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99EEFE-57BD-D5C3-2809-89701C763E5E}"/>
              </a:ext>
            </a:extLst>
          </p:cNvPr>
          <p:cNvSpPr txBox="1"/>
          <p:nvPr/>
        </p:nvSpPr>
        <p:spPr>
          <a:xfrm>
            <a:off x="3554441" y="1348399"/>
            <a:ext cx="383285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74E57-77B4-0F89-F5D1-DB6B4BCA5A2D}"/>
              </a:ext>
            </a:extLst>
          </p:cNvPr>
          <p:cNvSpPr txBox="1"/>
          <p:nvPr/>
        </p:nvSpPr>
        <p:spPr>
          <a:xfrm>
            <a:off x="1893916" y="3345396"/>
            <a:ext cx="101828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9.52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28ABD1-1C05-27AB-FE37-612A61F01002}"/>
              </a:ext>
            </a:extLst>
          </p:cNvPr>
          <p:cNvSpPr txBox="1"/>
          <p:nvPr/>
        </p:nvSpPr>
        <p:spPr>
          <a:xfrm>
            <a:off x="4876130" y="3345396"/>
            <a:ext cx="1464183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11.52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4EACFB-F8FF-3F02-BE9A-D1A0F0504ED7}"/>
              </a:ext>
            </a:extLst>
          </p:cNvPr>
          <p:cNvSpPr txBox="1"/>
          <p:nvPr/>
        </p:nvSpPr>
        <p:spPr>
          <a:xfrm>
            <a:off x="2609878" y="3870478"/>
            <a:ext cx="1323087" cy="55741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3.97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D83BF-3EBD-29EC-88B6-3ACAF02BA3D8}"/>
              </a:ext>
            </a:extLst>
          </p:cNvPr>
          <p:cNvSpPr txBox="1"/>
          <p:nvPr/>
        </p:nvSpPr>
        <p:spPr>
          <a:xfrm>
            <a:off x="5822280" y="3870478"/>
            <a:ext cx="1018286" cy="55741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67" name="yt_shape_10167"/>
              <p:cNvSpPr txBox="1"/>
              <p:nvPr/>
            </p:nvSpPr>
            <p:spPr>
              <a:xfrm>
                <a:off x="540000" y="900000"/>
                <a:ext cx="10597773" cy="14835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混淆平方根、算术平方根与立方根的概念而出错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的立方根；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67" name="yt_shape_10167" descr="{&quot;rangeId&quot;:1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97773" cy="1483548"/>
              </a:xfrm>
              <a:prstGeom prst="rect">
                <a:avLst/>
              </a:prstGeom>
              <a:blipFill>
                <a:blip r:embed="rId2"/>
                <a:stretch>
                  <a:fillRect l="-1784" t="-3704" r="-806" b="-10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1" name="yt_table_101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33515"/>
              </p:ext>
            </p:extLst>
          </p:nvPr>
        </p:nvGraphicFramePr>
        <p:xfrm>
          <a:off x="540047" y="243954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73" name="yt_shape_10173"/>
              <p:cNvSpPr txBox="1"/>
              <p:nvPr/>
            </p:nvSpPr>
            <p:spPr>
              <a:xfrm>
                <a:off x="540000" y="2965711"/>
                <a:ext cx="7447936" cy="43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73" name="yt_shape_10173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5711"/>
                <a:ext cx="7447936" cy="433324"/>
              </a:xfrm>
              <a:prstGeom prst="rect">
                <a:avLst/>
              </a:prstGeom>
              <a:blipFill>
                <a:blip r:embed="rId3"/>
                <a:stretch>
                  <a:fillRect l="-2539" t="-12676" r="-1556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5" name="yt_table_101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861930"/>
              </p:ext>
            </p:extLst>
          </p:nvPr>
        </p:nvGraphicFramePr>
        <p:xfrm>
          <a:off x="540047" y="3449823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9DB762A-AD06-6095-B652-B97A97AA0099}"/>
              </a:ext>
            </a:extLst>
          </p:cNvPr>
          <p:cNvSpPr txBox="1"/>
          <p:nvPr/>
        </p:nvSpPr>
        <p:spPr>
          <a:xfrm>
            <a:off x="4248686" y="1328682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C94447-3FC0-1D41-02B3-5F8F7F7A16FA}"/>
              </a:ext>
            </a:extLst>
          </p:cNvPr>
          <p:cNvSpPr txBox="1"/>
          <p:nvPr/>
        </p:nvSpPr>
        <p:spPr>
          <a:xfrm>
            <a:off x="6995633" y="2918905"/>
            <a:ext cx="400748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8" name="yt_shape_1017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77" name="yt_image_1017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80" name="yt_shape_10180"/>
              <p:cNvSpPr txBox="1"/>
              <p:nvPr/>
            </p:nvSpPr>
            <p:spPr>
              <a:xfrm>
                <a:off x="540000" y="1482165"/>
                <a:ext cx="8596649" cy="453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80" name="yt_shape_10180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596649" cy="453266"/>
              </a:xfrm>
              <a:prstGeom prst="rect">
                <a:avLst/>
              </a:prstGeom>
              <a:blipFill>
                <a:blip r:embed="rId3"/>
                <a:stretch>
                  <a:fillRect l="-2199" t="-9459" r="-1135" b="-39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82" name="yt_table_101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545869"/>
              </p:ext>
            </p:extLst>
          </p:nvPr>
        </p:nvGraphicFramePr>
        <p:xfrm>
          <a:off x="540047" y="1986219"/>
          <a:ext cx="5572443" cy="950976"/>
        </p:xfrm>
        <a:graphic>
          <a:graphicData uri="http://schemas.openxmlformats.org/drawingml/2006/table">
            <a:tbl>
              <a:tblPr/>
              <a:tblGrid>
                <a:gridCol w="2938780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sp>
        <p:nvSpPr>
          <p:cNvPr id="10184" name="yt_shape_10184"/>
          <p:cNvSpPr txBox="1"/>
          <p:nvPr/>
        </p:nvSpPr>
        <p:spPr>
          <a:xfrm>
            <a:off x="540119" y="298777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它的体积是棱长为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的正方体的体积的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029c,isEnd"/>
              </a:rPr>
              <a:t>则这个正方体的棱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立方根等于它本身的数为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算术平方根等于它本身的数为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A4399B-A66C-D375-D65F-9C4F54A975FD}"/>
              </a:ext>
            </a:extLst>
          </p:cNvPr>
          <p:cNvSpPr txBox="1"/>
          <p:nvPr/>
        </p:nvSpPr>
        <p:spPr>
          <a:xfrm>
            <a:off x="8150697" y="1435359"/>
            <a:ext cx="383285" cy="5424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7A85B2-D403-E1F2-EB55-AE9197006CF7}"/>
              </a:ext>
            </a:extLst>
          </p:cNvPr>
          <p:cNvSpPr txBox="1"/>
          <p:nvPr/>
        </p:nvSpPr>
        <p:spPr>
          <a:xfrm>
            <a:off x="1364508" y="341645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915FFF-BE84-5A57-3EDA-3D008D43ED4A}"/>
              </a:ext>
            </a:extLst>
          </p:cNvPr>
          <p:cNvSpPr txBox="1"/>
          <p:nvPr/>
        </p:nvSpPr>
        <p:spPr>
          <a:xfrm>
            <a:off x="4564908" y="3891943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C25B3F-CD8D-E4B4-023E-8F3101F7FEEE}"/>
              </a:ext>
            </a:extLst>
          </p:cNvPr>
          <p:cNvSpPr txBox="1"/>
          <p:nvPr/>
        </p:nvSpPr>
        <p:spPr>
          <a:xfrm>
            <a:off x="754908" y="436743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909</Words>
  <Application>Microsoft Office PowerPoint</Application>
  <PresentationFormat>宽屏</PresentationFormat>
  <Paragraphs>168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,isEnd</vt:lpstr>
      <vt:lpstr>_⨹_1_13f0b</vt:lpstr>
      <vt:lpstr>_⨹_1_6752a</vt:lpstr>
      <vt:lpstr>_⨹_1_b05c8</vt:lpstr>
      <vt:lpstr>_⨹_1_c33b3</vt:lpstr>
      <vt:lpstr>_⨹_10_2da54</vt:lpstr>
      <vt:lpstr>_⨹_15_7bdb5</vt:lpstr>
      <vt:lpstr>_⨹_8_1029c,isEnd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2024-05-09T07:18:28Z</dcterms:created>
  <dcterms:modified xsi:type="dcterms:W3CDTF">2024-05-09T08:14:05Z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