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9" r:id="rId4"/>
    <p:sldId id="312" r:id="rId5"/>
    <p:sldId id="313" r:id="rId6"/>
    <p:sldId id="317" r:id="rId7"/>
    <p:sldId id="318" r:id="rId8"/>
    <p:sldId id="320" r:id="rId9"/>
    <p:sldId id="325" r:id="rId10"/>
    <p:sldId id="332" r:id="rId11"/>
    <p:sldId id="327" r:id="rId12"/>
    <p:sldId id="329" r:id="rId13"/>
    <p:sldId id="330" r:id="rId14"/>
    <p:sldId id="331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4" name="yt_shape_1159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593" name="yt_image_1159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96" name="yt_shape_11596"/>
          <p:cNvSpPr txBox="1"/>
          <p:nvPr/>
        </p:nvSpPr>
        <p:spPr>
          <a:xfrm>
            <a:off x="540000" y="1482165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用平方差公式分解因式</a:t>
            </a:r>
          </a:p>
        </p:txBody>
      </p:sp>
      <p:sp>
        <p:nvSpPr>
          <p:cNvPr id="11597" name="yt_shape_11597"/>
          <p:cNvSpPr txBox="1"/>
          <p:nvPr/>
        </p:nvSpPr>
        <p:spPr>
          <a:xfrm>
            <a:off x="540000" y="1977370"/>
            <a:ext cx="820737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可用平方差公式分解因式的个数有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  <a:tabLst>
                <a:tab pos="3800632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  <a:tabLst>
                <a:tab pos="3800632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1601" name="yt_table_1160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872204"/>
              </p:ext>
            </p:extLst>
          </p:nvPr>
        </p:nvGraphicFramePr>
        <p:xfrm>
          <a:off x="540047" y="3894582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</a:tbl>
          </a:graphicData>
        </a:graphic>
      </p:graphicFrame>
      <p:pic>
        <p:nvPicPr>
          <p:cNvPr id="3" name="yt_shape_1715239417423" title="H_26.259764">
            <a:extLst>
              <a:ext uri="{FF2B5EF4-FFF2-40B4-BE49-F238E27FC236}">
                <a16:creationId xmlns:a16="http://schemas.microsoft.com/office/drawing/2014/main" id="{0B5EC1E4-A5C6-923D-6F96-19277290D5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B484433-FC0D-2D0A-AD34-E3520C1B8512}"/>
              </a:ext>
            </a:extLst>
          </p:cNvPr>
          <p:cNvSpPr txBox="1"/>
          <p:nvPr/>
        </p:nvSpPr>
        <p:spPr>
          <a:xfrm>
            <a:off x="7765189" y="1930564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5" name="yt_shape_1166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664" name="yt_image_11664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67" name="yt_shape_11667"/>
          <p:cNvSpPr txBox="1"/>
          <p:nvPr/>
        </p:nvSpPr>
        <p:spPr>
          <a:xfrm>
            <a:off x="540119" y="1482165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b018e"/>
              </a:rPr>
              <a:t>某公园里有两个正方形花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且这两个花坛周长的和是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面积相差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求这两个花坛的面积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解：设这两个花坛的边长分别为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联立成方程组，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答：这两个花坛的面积分别为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121m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81m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C48AC6-DC3A-752A-BE1D-CEA75DE1F76A}"/>
              </a:ext>
            </a:extLst>
          </p:cNvPr>
          <p:cNvSpPr txBox="1"/>
          <p:nvPr/>
        </p:nvSpPr>
        <p:spPr>
          <a:xfrm>
            <a:off x="450108" y="2386335"/>
            <a:ext cx="555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解：设这两个花坛的边长分别为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D11BA9-2AB3-62C9-D4D6-D29E81A89F2D}"/>
              </a:ext>
            </a:extLst>
          </p:cNvPr>
          <p:cNvSpPr txBox="1"/>
          <p:nvPr/>
        </p:nvSpPr>
        <p:spPr>
          <a:xfrm>
            <a:off x="450108" y="2861823"/>
            <a:ext cx="566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CAAD99-E4A8-95AD-BAE9-7F19E2323A5C}"/>
              </a:ext>
            </a:extLst>
          </p:cNvPr>
          <p:cNvSpPr txBox="1"/>
          <p:nvPr/>
        </p:nvSpPr>
        <p:spPr>
          <a:xfrm>
            <a:off x="450108" y="3337311"/>
            <a:ext cx="559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联立成方程组，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C3623E-C3A2-5E56-BCEC-CD364B35D8C9}"/>
              </a:ext>
            </a:extLst>
          </p:cNvPr>
          <p:cNvSpPr txBox="1"/>
          <p:nvPr/>
        </p:nvSpPr>
        <p:spPr>
          <a:xfrm>
            <a:off x="450108" y="3812799"/>
            <a:ext cx="29500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5B6B6B-EB10-3338-76C1-F81360C73083}"/>
              </a:ext>
            </a:extLst>
          </p:cNvPr>
          <p:cNvSpPr txBox="1"/>
          <p:nvPr/>
        </p:nvSpPr>
        <p:spPr>
          <a:xfrm>
            <a:off x="450108" y="4288287"/>
            <a:ext cx="2840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7E5BA0-C098-F9D7-E1FB-BD167777B787}"/>
              </a:ext>
            </a:extLst>
          </p:cNvPr>
          <p:cNvSpPr txBox="1"/>
          <p:nvPr/>
        </p:nvSpPr>
        <p:spPr>
          <a:xfrm>
            <a:off x="450108" y="4763776"/>
            <a:ext cx="5961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答：这两个花坛的面积分别为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121m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81m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1" name="yt_shape_11671"/>
          <p:cNvSpPr txBox="1"/>
          <p:nvPr/>
        </p:nvSpPr>
        <p:spPr>
          <a:xfrm>
            <a:off x="551384" y="1412776"/>
            <a:ext cx="11492915" cy="432048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【直接应用】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根据两数和的平方公式填空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d0503,isEnd"/>
              </a:rPr>
              <a:t>）＋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利用两数和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的平方的非负性求值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解：根据题意，得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0.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0.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3.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9A5D3D5-4435-55CB-410B-EBA579C6EBE0}"/>
              </a:ext>
            </a:extLst>
          </p:cNvPr>
          <p:cNvSpPr txBox="1"/>
          <p:nvPr/>
        </p:nvSpPr>
        <p:spPr>
          <a:xfrm>
            <a:off x="3877521" y="1804170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C8D93A-5B27-59CF-7BDB-63E24EF73B3D}"/>
              </a:ext>
            </a:extLst>
          </p:cNvPr>
          <p:cNvSpPr txBox="1"/>
          <p:nvPr/>
        </p:nvSpPr>
        <p:spPr>
          <a:xfrm>
            <a:off x="6800107" y="1804170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848AA6-246E-948B-C876-F4ACC9F060C6}"/>
              </a:ext>
            </a:extLst>
          </p:cNvPr>
          <p:cNvSpPr txBox="1"/>
          <p:nvPr/>
        </p:nvSpPr>
        <p:spPr>
          <a:xfrm>
            <a:off x="9116271" y="180417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6FD7FC-FB65-923D-3607-708D858B0882}"/>
              </a:ext>
            </a:extLst>
          </p:cNvPr>
          <p:cNvSpPr txBox="1"/>
          <p:nvPr/>
        </p:nvSpPr>
        <p:spPr>
          <a:xfrm>
            <a:off x="1364508" y="227965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8BFEB2-5F9A-C34F-8CA8-E37E395FC9CF}"/>
              </a:ext>
            </a:extLst>
          </p:cNvPr>
          <p:cNvSpPr txBox="1"/>
          <p:nvPr/>
        </p:nvSpPr>
        <p:spPr>
          <a:xfrm>
            <a:off x="3190133" y="2279658"/>
            <a:ext cx="186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CA4130-BE85-CA5E-BB66-FF7D29E227F0}"/>
              </a:ext>
            </a:extLst>
          </p:cNvPr>
          <p:cNvSpPr txBox="1"/>
          <p:nvPr/>
        </p:nvSpPr>
        <p:spPr>
          <a:xfrm>
            <a:off x="3555258" y="2755146"/>
            <a:ext cx="188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F75C1AE-FBF9-B2B2-E29D-E44AAF6A7C5E}"/>
              </a:ext>
            </a:extLst>
          </p:cNvPr>
          <p:cNvSpPr txBox="1"/>
          <p:nvPr/>
        </p:nvSpPr>
        <p:spPr>
          <a:xfrm>
            <a:off x="450108" y="4181610"/>
            <a:ext cx="638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解：根据题意，得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1CBC7D-6F79-3439-920F-8CE8D8516532}"/>
              </a:ext>
            </a:extLst>
          </p:cNvPr>
          <p:cNvSpPr txBox="1"/>
          <p:nvPr/>
        </p:nvSpPr>
        <p:spPr>
          <a:xfrm>
            <a:off x="450108" y="4657098"/>
            <a:ext cx="3850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E5335F2-3815-2024-4FF0-97BF0799FAF7}"/>
              </a:ext>
            </a:extLst>
          </p:cNvPr>
          <p:cNvSpPr txBox="1"/>
          <p:nvPr/>
        </p:nvSpPr>
        <p:spPr>
          <a:xfrm>
            <a:off x="450108" y="5132586"/>
            <a:ext cx="2580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9223" y="821624"/>
            <a:ext cx="859261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两数和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差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  <a:sym typeface=",isEnd"/>
              </a:rPr>
              <a:t>的平方公式与非负数性质的综合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8" name="yt_shape_11678"/>
          <p:cNvSpPr txBox="1"/>
          <p:nvPr/>
        </p:nvSpPr>
        <p:spPr>
          <a:xfrm>
            <a:off x="540000" y="900000"/>
            <a:ext cx="9749464" cy="474969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解：由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A36049-A5D6-8683-D9F3-CC37B1728A04}"/>
              </a:ext>
            </a:extLst>
          </p:cNvPr>
          <p:cNvSpPr txBox="1"/>
          <p:nvPr/>
        </p:nvSpPr>
        <p:spPr>
          <a:xfrm>
            <a:off x="449989" y="1328682"/>
            <a:ext cx="523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DFC1A3-0921-535F-0CFC-2352516AAB54}"/>
              </a:ext>
            </a:extLst>
          </p:cNvPr>
          <p:cNvSpPr txBox="1"/>
          <p:nvPr/>
        </p:nvSpPr>
        <p:spPr>
          <a:xfrm>
            <a:off x="449989" y="1804170"/>
            <a:ext cx="3088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55B6FE-8C69-102C-3F42-68EC30B64591}"/>
              </a:ext>
            </a:extLst>
          </p:cNvPr>
          <p:cNvSpPr txBox="1"/>
          <p:nvPr/>
        </p:nvSpPr>
        <p:spPr>
          <a:xfrm>
            <a:off x="449989" y="2279658"/>
            <a:ext cx="459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BB77DE-68D4-9324-D764-E6BC145E8F45}"/>
              </a:ext>
            </a:extLst>
          </p:cNvPr>
          <p:cNvSpPr txBox="1"/>
          <p:nvPr/>
        </p:nvSpPr>
        <p:spPr>
          <a:xfrm>
            <a:off x="449989" y="2755146"/>
            <a:ext cx="305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FA48D7-A589-F96F-F904-8037E9E913FD}"/>
              </a:ext>
            </a:extLst>
          </p:cNvPr>
          <p:cNvSpPr txBox="1"/>
          <p:nvPr/>
        </p:nvSpPr>
        <p:spPr>
          <a:xfrm>
            <a:off x="449989" y="3230634"/>
            <a:ext cx="701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90DB45-1791-99A3-30FC-3AF935D62F63}"/>
              </a:ext>
            </a:extLst>
          </p:cNvPr>
          <p:cNvSpPr txBox="1"/>
          <p:nvPr/>
        </p:nvSpPr>
        <p:spPr>
          <a:xfrm>
            <a:off x="449989" y="3706122"/>
            <a:ext cx="305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198AFA-FC08-8853-2A6B-18C4E1494A30}"/>
              </a:ext>
            </a:extLst>
          </p:cNvPr>
          <p:cNvSpPr txBox="1"/>
          <p:nvPr/>
        </p:nvSpPr>
        <p:spPr>
          <a:xfrm>
            <a:off x="449989" y="418161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58150F-FBA5-C097-5246-76303ABD25DE}"/>
              </a:ext>
            </a:extLst>
          </p:cNvPr>
          <p:cNvSpPr txBox="1"/>
          <p:nvPr/>
        </p:nvSpPr>
        <p:spPr>
          <a:xfrm>
            <a:off x="449989" y="4657098"/>
            <a:ext cx="5356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4B41ED-E099-F2C6-1E26-BF5A46CA6049}"/>
              </a:ext>
            </a:extLst>
          </p:cNvPr>
          <p:cNvSpPr txBox="1"/>
          <p:nvPr/>
        </p:nvSpPr>
        <p:spPr>
          <a:xfrm>
            <a:off x="449989" y="5132586"/>
            <a:ext cx="4594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4" name="yt_shape_11684"/>
          <p:cNvSpPr txBox="1"/>
          <p:nvPr/>
        </p:nvSpPr>
        <p:spPr>
          <a:xfrm>
            <a:off x="569924" y="885243"/>
            <a:ext cx="621965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黑体" pitchFamily="24"/>
              </a:rPr>
              <a:t>【解析】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2·4·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2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16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665702-DBF7-9EC6-83C3-CB435B931DB3}"/>
              </a:ext>
            </a:extLst>
          </p:cNvPr>
          <p:cNvSpPr txBox="1"/>
          <p:nvPr/>
        </p:nvSpPr>
        <p:spPr>
          <a:xfrm>
            <a:off x="5231539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40D147-1AED-9096-6807-5254B7BFCBDC}"/>
              </a:ext>
            </a:extLst>
          </p:cNvPr>
          <p:cNvSpPr txBox="1"/>
          <p:nvPr/>
        </p:nvSpPr>
        <p:spPr>
          <a:xfrm>
            <a:off x="449989" y="1328682"/>
            <a:ext cx="6339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黑体" pitchFamily="24"/>
                <a:cs typeface="+mn-cs"/>
              </a:rPr>
              <a:t>【解析】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2·4·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3AC66D-2792-B974-5F24-509D7D1916D3}"/>
              </a:ext>
            </a:extLst>
          </p:cNvPr>
          <p:cNvSpPr txBox="1"/>
          <p:nvPr/>
        </p:nvSpPr>
        <p:spPr>
          <a:xfrm>
            <a:off x="449989" y="1804170"/>
            <a:ext cx="3102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C24A02-04F8-AF58-EF5B-28A667E714C3}"/>
              </a:ext>
            </a:extLst>
          </p:cNvPr>
          <p:cNvSpPr txBox="1"/>
          <p:nvPr/>
        </p:nvSpPr>
        <p:spPr>
          <a:xfrm>
            <a:off x="449989" y="2279658"/>
            <a:ext cx="2416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E66682-39B5-C841-A158-49285093F656}"/>
              </a:ext>
            </a:extLst>
          </p:cNvPr>
          <p:cNvSpPr txBox="1"/>
          <p:nvPr/>
        </p:nvSpPr>
        <p:spPr>
          <a:xfrm>
            <a:off x="449989" y="2755146"/>
            <a:ext cx="533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97" y="3230634"/>
            <a:ext cx="4005419" cy="66452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49989" y="885243"/>
            <a:ext cx="6798139" cy="3119821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3" name="yt_shape_11603"/>
          <p:cNvSpPr txBox="1"/>
          <p:nvPr/>
        </p:nvSpPr>
        <p:spPr>
          <a:xfrm>
            <a:off x="540000" y="900000"/>
            <a:ext cx="73289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04" name="yt_table_116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056458"/>
              </p:ext>
            </p:extLst>
          </p:nvPr>
        </p:nvGraphicFramePr>
        <p:xfrm>
          <a:off x="540047" y="1379303"/>
          <a:ext cx="8682356" cy="950976"/>
        </p:xfrm>
        <a:graphic>
          <a:graphicData uri="http://schemas.openxmlformats.org/drawingml/2006/table">
            <a:tbl>
              <a:tblPr/>
              <a:tblGrid>
                <a:gridCol w="5019993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  <a:gridCol w="3662363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sp>
        <p:nvSpPr>
          <p:cNvPr id="11606" name="yt_shape_11606"/>
          <p:cNvSpPr txBox="1"/>
          <p:nvPr/>
        </p:nvSpPr>
        <p:spPr>
          <a:xfrm>
            <a:off x="540000" y="2380857"/>
            <a:ext cx="52418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07" name="yt_table_1160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460859"/>
              </p:ext>
            </p:extLst>
          </p:nvPr>
        </p:nvGraphicFramePr>
        <p:xfrm>
          <a:off x="540047" y="2860160"/>
          <a:ext cx="8955406" cy="950976"/>
        </p:xfrm>
        <a:graphic>
          <a:graphicData uri="http://schemas.openxmlformats.org/drawingml/2006/table">
            <a:tbl>
              <a:tblPr/>
              <a:tblGrid>
                <a:gridCol w="5019993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  <a:gridCol w="3935413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</a:tbl>
          </a:graphicData>
        </a:graphic>
      </p:graphicFrame>
      <p:sp>
        <p:nvSpPr>
          <p:cNvPr id="11609" name="yt_shape_11609"/>
          <p:cNvSpPr txBox="1"/>
          <p:nvPr/>
        </p:nvSpPr>
        <p:spPr>
          <a:xfrm>
            <a:off x="540000" y="3861714"/>
            <a:ext cx="592149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04896D-CB96-3A96-80D8-0AAA9FCFD0CF}"/>
              </a:ext>
            </a:extLst>
          </p:cNvPr>
          <p:cNvSpPr txBox="1"/>
          <p:nvPr/>
        </p:nvSpPr>
        <p:spPr>
          <a:xfrm>
            <a:off x="689523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4025BB-C18C-B356-3884-BAEEFF5BAC28}"/>
              </a:ext>
            </a:extLst>
          </p:cNvPr>
          <p:cNvSpPr txBox="1"/>
          <p:nvPr/>
        </p:nvSpPr>
        <p:spPr>
          <a:xfrm>
            <a:off x="4828314" y="2334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E27322-23E9-CDB6-06E7-678A20987DDE}"/>
              </a:ext>
            </a:extLst>
          </p:cNvPr>
          <p:cNvSpPr txBox="1"/>
          <p:nvPr/>
        </p:nvSpPr>
        <p:spPr>
          <a:xfrm>
            <a:off x="2562952" y="4290396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F77F54-6358-D6CA-D977-7F82D0386817}"/>
              </a:ext>
            </a:extLst>
          </p:cNvPr>
          <p:cNvSpPr txBox="1"/>
          <p:nvPr/>
        </p:nvSpPr>
        <p:spPr>
          <a:xfrm>
            <a:off x="2875689" y="4765884"/>
            <a:ext cx="3313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FA45FA-F188-0EA0-9375-019457ABFDF5}"/>
              </a:ext>
            </a:extLst>
          </p:cNvPr>
          <p:cNvSpPr txBox="1"/>
          <p:nvPr/>
        </p:nvSpPr>
        <p:spPr>
          <a:xfrm>
            <a:off x="2715352" y="5241372"/>
            <a:ext cx="3383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3" name="yt_shape_11613"/>
          <p:cNvSpPr txBox="1"/>
          <p:nvPr/>
        </p:nvSpPr>
        <p:spPr>
          <a:xfrm>
            <a:off x="540000" y="900000"/>
            <a:ext cx="624209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27A23E-19FB-DF16-B59B-A38F8C824676}"/>
              </a:ext>
            </a:extLst>
          </p:cNvPr>
          <p:cNvSpPr txBox="1"/>
          <p:nvPr/>
        </p:nvSpPr>
        <p:spPr>
          <a:xfrm>
            <a:off x="449989" y="1804170"/>
            <a:ext cx="288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FAB07C-2510-2044-0F0B-86C5342B9A46}"/>
              </a:ext>
            </a:extLst>
          </p:cNvPr>
          <p:cNvSpPr txBox="1"/>
          <p:nvPr/>
        </p:nvSpPr>
        <p:spPr>
          <a:xfrm>
            <a:off x="1703512" y="2373270"/>
            <a:ext cx="297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0BEFE7-E00E-EE85-FAEB-0753061EB790}"/>
              </a:ext>
            </a:extLst>
          </p:cNvPr>
          <p:cNvSpPr txBox="1"/>
          <p:nvPr/>
        </p:nvSpPr>
        <p:spPr>
          <a:xfrm>
            <a:off x="1703512" y="2848758"/>
            <a:ext cx="392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9B9A9B-2AE9-B6D9-813B-DDB97AF9A8ED}"/>
              </a:ext>
            </a:extLst>
          </p:cNvPr>
          <p:cNvSpPr txBox="1"/>
          <p:nvPr/>
        </p:nvSpPr>
        <p:spPr>
          <a:xfrm>
            <a:off x="449989" y="3706122"/>
            <a:ext cx="6361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8" name="yt_shape_11618"/>
          <p:cNvSpPr txBox="1"/>
          <p:nvPr/>
        </p:nvSpPr>
        <p:spPr>
          <a:xfrm>
            <a:off x="540000" y="900000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用两数和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的平方公式分解因式</a:t>
            </a:r>
          </a:p>
        </p:txBody>
      </p:sp>
      <p:sp>
        <p:nvSpPr>
          <p:cNvPr id="11619" name="yt_shape_11619"/>
          <p:cNvSpPr txBox="1"/>
          <p:nvPr/>
        </p:nvSpPr>
        <p:spPr>
          <a:xfrm>
            <a:off x="540000" y="1395205"/>
            <a:ext cx="78210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20" name="yt_table_116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252707"/>
              </p:ext>
            </p:extLst>
          </p:nvPr>
        </p:nvGraphicFramePr>
        <p:xfrm>
          <a:off x="540047" y="1874508"/>
          <a:ext cx="8169593" cy="950976"/>
        </p:xfrm>
        <a:graphic>
          <a:graphicData uri="http://schemas.openxmlformats.org/drawingml/2006/table">
            <a:tbl>
              <a:tblPr/>
              <a:tblGrid>
                <a:gridCol w="4542155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  <a:gridCol w="3627438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</a:tbl>
          </a:graphicData>
        </a:graphic>
      </p:graphicFrame>
      <p:sp>
        <p:nvSpPr>
          <p:cNvPr id="11622" name="yt_shape_11622"/>
          <p:cNvSpPr txBox="1"/>
          <p:nvPr/>
        </p:nvSpPr>
        <p:spPr>
          <a:xfrm>
            <a:off x="540000" y="2876062"/>
            <a:ext cx="97638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下列各式中能用两数和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的平方公式进行因式分解的是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23" name="yt_table_116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194578"/>
              </p:ext>
            </p:extLst>
          </p:nvPr>
        </p:nvGraphicFramePr>
        <p:xfrm>
          <a:off x="540047" y="3355365"/>
          <a:ext cx="7004368" cy="950976"/>
        </p:xfrm>
        <a:graphic>
          <a:graphicData uri="http://schemas.openxmlformats.org/drawingml/2006/table">
            <a:tbl>
              <a:tblPr/>
              <a:tblGrid>
                <a:gridCol w="4542155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  <a:gridCol w="2462213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</a:tbl>
          </a:graphicData>
        </a:graphic>
      </p:graphicFrame>
      <p:sp>
        <p:nvSpPr>
          <p:cNvPr id="11625" name="yt_shape_11625"/>
          <p:cNvSpPr txBox="1"/>
          <p:nvPr/>
        </p:nvSpPr>
        <p:spPr>
          <a:xfrm>
            <a:off x="540000" y="4356919"/>
            <a:ext cx="82859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是两数和的平方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则常数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26" name="yt_table_1162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708369"/>
              </p:ext>
            </p:extLst>
          </p:nvPr>
        </p:nvGraphicFramePr>
        <p:xfrm>
          <a:off x="540047" y="4836222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</a:tbl>
          </a:graphicData>
        </a:graphic>
      </p:graphicFrame>
      <p:pic>
        <p:nvPicPr>
          <p:cNvPr id="3" name="yt_shape_1715239417571" title="H_26.259764">
            <a:extLst>
              <a:ext uri="{FF2B5EF4-FFF2-40B4-BE49-F238E27FC236}">
                <a16:creationId xmlns:a16="http://schemas.microsoft.com/office/drawing/2014/main" id="{33885111-782B-A15E-7BA8-BFC0AC474B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93AFE1-EE5B-5D08-B98E-CE7D7CA7AB33}"/>
              </a:ext>
            </a:extLst>
          </p:cNvPr>
          <p:cNvSpPr txBox="1"/>
          <p:nvPr/>
        </p:nvSpPr>
        <p:spPr>
          <a:xfrm>
            <a:off x="736513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3AB1D9-075B-212A-7597-90D0B4EEF18A}"/>
              </a:ext>
            </a:extLst>
          </p:cNvPr>
          <p:cNvSpPr txBox="1"/>
          <p:nvPr/>
        </p:nvSpPr>
        <p:spPr>
          <a:xfrm>
            <a:off x="9289189" y="28292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EB557F-29A2-1BE6-2ED7-40EF5CA0AB1C}"/>
              </a:ext>
            </a:extLst>
          </p:cNvPr>
          <p:cNvSpPr txBox="1"/>
          <p:nvPr/>
        </p:nvSpPr>
        <p:spPr>
          <a:xfrm>
            <a:off x="7825514" y="43101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28" name="yt_shape_11628"/>
              <p:cNvSpPr txBox="1"/>
              <p:nvPr/>
            </p:nvSpPr>
            <p:spPr>
              <a:xfrm>
                <a:off x="540000" y="900000"/>
                <a:ext cx="4879541" cy="51454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分解因式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28" name="yt_shape_11628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79541" cy="5145448"/>
              </a:xfrm>
              <a:prstGeom prst="rect">
                <a:avLst/>
              </a:prstGeom>
              <a:blipFill>
                <a:blip r:embed="rId2"/>
                <a:stretch>
                  <a:fillRect l="-3875" t="-1066" r="-2875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AD002C-329F-A019-FD21-2B2B75AD30C4}"/>
              </a:ext>
            </a:extLst>
          </p:cNvPr>
          <p:cNvSpPr txBox="1"/>
          <p:nvPr/>
        </p:nvSpPr>
        <p:spPr>
          <a:xfrm>
            <a:off x="449989" y="1804170"/>
            <a:ext cx="334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4022171-1AA8-787E-EF50-C437E4068194}"/>
                  </a:ext>
                </a:extLst>
              </p:cNvPr>
              <p:cNvSpPr txBox="1"/>
              <p:nvPr/>
            </p:nvSpPr>
            <p:spPr>
              <a:xfrm>
                <a:off x="449989" y="2951107"/>
                <a:ext cx="32677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}">
                <a:extLst>
                  <a:ext uri="{FF2B5EF4-FFF2-40B4-BE49-F238E27FC236}">
                    <a16:creationId xmlns:a16="http://schemas.microsoft.com/office/drawing/2014/main" id="{84022171-1AA8-787E-EF50-C437E40681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1107"/>
                <a:ext cx="3267773" cy="765061"/>
              </a:xfrm>
              <a:prstGeom prst="rect">
                <a:avLst/>
              </a:prstGeom>
              <a:blipFill>
                <a:blip r:embed="rId3"/>
                <a:stretch>
                  <a:fillRect l="-2985" r="-298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98CF7F8-40B9-2573-3B67-A69A5717901E}"/>
              </a:ext>
            </a:extLst>
          </p:cNvPr>
          <p:cNvSpPr txBox="1"/>
          <p:nvPr/>
        </p:nvSpPr>
        <p:spPr>
          <a:xfrm>
            <a:off x="449989" y="4098044"/>
            <a:ext cx="3713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0D506B-2A78-C4D3-952E-6090156BDFF0}"/>
              </a:ext>
            </a:extLst>
          </p:cNvPr>
          <p:cNvSpPr txBox="1"/>
          <p:nvPr/>
        </p:nvSpPr>
        <p:spPr>
          <a:xfrm>
            <a:off x="449989" y="5049020"/>
            <a:ext cx="463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F623783-4833-E3E4-AAA3-9A5B3200B6EC}"/>
              </a:ext>
            </a:extLst>
          </p:cNvPr>
          <p:cNvSpPr txBox="1"/>
          <p:nvPr/>
        </p:nvSpPr>
        <p:spPr>
          <a:xfrm>
            <a:off x="1714977" y="5618120"/>
            <a:ext cx="2529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9" name="yt_shape_11639"/>
          <p:cNvSpPr txBox="1"/>
          <p:nvPr/>
        </p:nvSpPr>
        <p:spPr>
          <a:xfrm>
            <a:off x="540000" y="900000"/>
            <a:ext cx="8140049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因式分解不彻底致错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E68003-9CCD-0602-8CD4-5F9A79365C0B}"/>
              </a:ext>
            </a:extLst>
          </p:cNvPr>
          <p:cNvSpPr txBox="1"/>
          <p:nvPr/>
        </p:nvSpPr>
        <p:spPr>
          <a:xfrm>
            <a:off x="4683852" y="1776423"/>
            <a:ext cx="257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F2D67D-5871-02AF-5568-221A970266AD}"/>
              </a:ext>
            </a:extLst>
          </p:cNvPr>
          <p:cNvSpPr txBox="1"/>
          <p:nvPr/>
        </p:nvSpPr>
        <p:spPr>
          <a:xfrm>
            <a:off x="4431439" y="2279658"/>
            <a:ext cx="240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076658-B810-E517-5117-A37F902311AE}"/>
              </a:ext>
            </a:extLst>
          </p:cNvPr>
          <p:cNvSpPr txBox="1"/>
          <p:nvPr/>
        </p:nvSpPr>
        <p:spPr>
          <a:xfrm>
            <a:off x="5891939" y="2727399"/>
            <a:ext cx="2723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5" name="yt_shape_1164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644" name="yt_image_11644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47" name="yt_shape_11647"/>
          <p:cNvSpPr txBox="1"/>
          <p:nvPr/>
        </p:nvSpPr>
        <p:spPr>
          <a:xfrm>
            <a:off x="540000" y="1482165"/>
            <a:ext cx="83498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青岛市五十九中期中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下列分解因式错误的是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48" name="yt_table_11648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3097475"/>
                  </p:ext>
                </p:extLst>
              </p:nvPr>
            </p:nvGraphicFramePr>
            <p:xfrm>
              <a:off x="540047" y="1961468"/>
              <a:ext cx="5770563" cy="2097913"/>
            </p:xfrm>
            <a:graphic>
              <a:graphicData uri="http://schemas.openxmlformats.org/drawingml/2006/table">
                <a:tbl>
                  <a:tblPr/>
                  <a:tblGrid>
                    <a:gridCol w="5770563">
                      <a:extLst>
                        <a:ext uri="{9D8B030D-6E8A-4147-A177-3AD203B41FA5}">
                          <a16:colId xmlns:a16="http://schemas.microsoft.com/office/drawing/2014/main" val="104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648" name="yt_table_11648" descr="{&quot;rangeId&quot;:15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3097475"/>
                  </p:ext>
                </p:extLst>
              </p:nvPr>
            </p:nvGraphicFramePr>
            <p:xfrm>
              <a:off x="540047" y="1961468"/>
              <a:ext cx="5770563" cy="1905827"/>
            </p:xfrm>
            <a:graphic>
              <a:graphicData uri="http://schemas.openxmlformats.org/drawingml/2006/table">
                <a:tbl>
                  <a:tblPr/>
                  <a:tblGrid>
                    <a:gridCol w="5770563">
                      <a:extLst>
                        <a:ext uri="{9D8B030D-6E8A-4147-A177-3AD203B41FA5}">
                          <a16:colId xmlns:a16="http://schemas.microsoft.com/office/drawing/2014/main" val="1041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9615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649" name="yt_shape_11649"/>
          <p:cNvSpPr txBox="1"/>
          <p:nvPr/>
        </p:nvSpPr>
        <p:spPr>
          <a:xfrm>
            <a:off x="540120" y="391766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小明在抄分解因式的题目时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不小心漏抄了二项式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5d21"/>
              </a:rPr>
              <a:t>表示漏抄的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前的式子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若该二项式能因式分解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50" name="yt_table_1165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76400"/>
              </p:ext>
            </p:extLst>
          </p:nvPr>
        </p:nvGraphicFramePr>
        <p:xfrm>
          <a:off x="540047" y="4877098"/>
          <a:ext cx="7630478" cy="475488"/>
        </p:xfrm>
        <a:graphic>
          <a:graphicData uri="http://schemas.openxmlformats.org/drawingml/2006/table">
            <a:tbl>
              <a:tblPr/>
              <a:tblGrid>
                <a:gridCol w="2014855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</a:tbl>
          </a:graphicData>
        </a:graphic>
      </p:graphicFrame>
      <p:sp>
        <p:nvSpPr>
          <p:cNvPr id="11652" name="yt_shape_11652"/>
          <p:cNvSpPr txBox="1"/>
          <p:nvPr/>
        </p:nvSpPr>
        <p:spPr>
          <a:xfrm>
            <a:off x="540000" y="5403269"/>
            <a:ext cx="919803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则多项式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748E9F8-A271-BFF0-6E01-37BD70E1DFC2}"/>
              </a:ext>
            </a:extLst>
          </p:cNvPr>
          <p:cNvSpPr txBox="1"/>
          <p:nvPr/>
        </p:nvSpPr>
        <p:spPr>
          <a:xfrm>
            <a:off x="7906286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2156F8-22CA-8D88-8B87-8152A53E99DA}"/>
              </a:ext>
            </a:extLst>
          </p:cNvPr>
          <p:cNvSpPr txBox="1"/>
          <p:nvPr/>
        </p:nvSpPr>
        <p:spPr>
          <a:xfrm>
            <a:off x="9649671" y="434634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262BAF-84DC-0441-1DE3-FFC294F08D58}"/>
              </a:ext>
            </a:extLst>
          </p:cNvPr>
          <p:cNvSpPr txBox="1"/>
          <p:nvPr/>
        </p:nvSpPr>
        <p:spPr>
          <a:xfrm>
            <a:off x="8873264" y="535646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4" name="yt_shape_11654"/>
          <p:cNvSpPr txBox="1"/>
          <p:nvPr/>
        </p:nvSpPr>
        <p:spPr>
          <a:xfrm>
            <a:off x="551384" y="1268760"/>
            <a:ext cx="6194003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678017-6054-E607-26B7-8AD8B61F2846}"/>
              </a:ext>
            </a:extLst>
          </p:cNvPr>
          <p:cNvSpPr txBox="1"/>
          <p:nvPr/>
        </p:nvSpPr>
        <p:spPr>
          <a:xfrm>
            <a:off x="461373" y="1697442"/>
            <a:ext cx="610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056184-C82C-18F2-7F8B-1AAC3BE7160B}"/>
              </a:ext>
            </a:extLst>
          </p:cNvPr>
          <p:cNvSpPr txBox="1"/>
          <p:nvPr/>
        </p:nvSpPr>
        <p:spPr>
          <a:xfrm>
            <a:off x="461373" y="2648418"/>
            <a:ext cx="4917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69174F-4D29-5C7F-6D9A-86B780CF46E9}"/>
              </a:ext>
            </a:extLst>
          </p:cNvPr>
          <p:cNvSpPr txBox="1"/>
          <p:nvPr/>
        </p:nvSpPr>
        <p:spPr>
          <a:xfrm>
            <a:off x="461373" y="3599394"/>
            <a:ext cx="631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BB662E-BE91-F362-379D-00E54B5C70D3}"/>
              </a:ext>
            </a:extLst>
          </p:cNvPr>
          <p:cNvSpPr txBox="1"/>
          <p:nvPr/>
        </p:nvSpPr>
        <p:spPr>
          <a:xfrm>
            <a:off x="1687570" y="4134830"/>
            <a:ext cx="351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605E19-1335-72E3-A3BA-952EB200A1AE}"/>
              </a:ext>
            </a:extLst>
          </p:cNvPr>
          <p:cNvSpPr txBox="1"/>
          <p:nvPr/>
        </p:nvSpPr>
        <p:spPr>
          <a:xfrm>
            <a:off x="461373" y="5025858"/>
            <a:ext cx="367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178492-5F10-2F23-A686-25888E53CD11}"/>
              </a:ext>
            </a:extLst>
          </p:cNvPr>
          <p:cNvSpPr txBox="1"/>
          <p:nvPr/>
        </p:nvSpPr>
        <p:spPr>
          <a:xfrm>
            <a:off x="1649203" y="5594958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6596" y="743102"/>
            <a:ext cx="218521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分解因式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2" name="yt_shape_11662"/>
          <p:cNvSpPr txBox="1"/>
          <p:nvPr/>
        </p:nvSpPr>
        <p:spPr>
          <a:xfrm>
            <a:off x="540000" y="900000"/>
            <a:ext cx="408124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6136B5-8797-B347-9D03-81D959488592}"/>
              </a:ext>
            </a:extLst>
          </p:cNvPr>
          <p:cNvSpPr txBox="1"/>
          <p:nvPr/>
        </p:nvSpPr>
        <p:spPr>
          <a:xfrm>
            <a:off x="449989" y="1328682"/>
            <a:ext cx="313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1D3935-6391-E4E4-FCAD-F9BE4505BA61}"/>
              </a:ext>
            </a:extLst>
          </p:cNvPr>
          <p:cNvSpPr txBox="1"/>
          <p:nvPr/>
        </p:nvSpPr>
        <p:spPr>
          <a:xfrm>
            <a:off x="1637011" y="1871615"/>
            <a:ext cx="1959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1831</Words>
  <Application>Microsoft Office PowerPoint</Application>
  <PresentationFormat>宽屏</PresentationFormat>
  <Paragraphs>187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,isEnd</vt:lpstr>
      <vt:lpstr>_⨹_11_b018e</vt:lpstr>
      <vt:lpstr>_⨹_2_d0503,isEnd</vt:lpstr>
      <vt:lpstr>_⨹_5_35d21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2024-05-09T07:18:28Z</dcterms:created>
  <dcterms:modified xsi:type="dcterms:W3CDTF">2024-05-09T08:39:46Z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