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6" r:id="rId4"/>
    <p:sldId id="308" r:id="rId5"/>
    <p:sldId id="311" r:id="rId6"/>
    <p:sldId id="313" r:id="rId7"/>
    <p:sldId id="318" r:id="rId8"/>
    <p:sldId id="320" r:id="rId9"/>
    <p:sldId id="256" r:id="rId10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4" d="100"/>
          <a:sy n="64" d="100"/>
        </p:scale>
        <p:origin x="328" y="5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ags" Target="tags/tag1.xml"/><Relationship Id="rId5" Type="http://schemas.openxmlformats.org/officeDocument/2006/relationships/slide" Target="slides/slide3.xml"/><Relationship Id="rId15" Type="http://schemas.openxmlformats.org/officeDocument/2006/relationships/tableStyles" Target="tableStyle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2024/5/9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2024/5/9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2024/5/9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2024/5/9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2024/5/9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2024/5/9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2024/5/9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55" name="yt_shape_10655"/>
          <p:cNvSpPr txBox="1"/>
          <p:nvPr/>
        </p:nvSpPr>
        <p:spPr>
          <a:xfrm>
            <a:off x="540000" y="900000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0654" name="yt_image_10654" title="H_41.85">
            <a:extLst>
              <a:ext uri="">
                <a16:creationId xmlns:a14="http://schemas.microsoft.com/office/drawing/2010/main" xmlns:a16="http://schemas.microsoft.com/office/drawing/2014/main" xmlns:m="http://schemas.openxmlformats.org/officeDocument/2006/math" xmlns:mc="http://schemas.openxmlformats.org/markup-compatibility/2006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657" name="yt_shape_10657"/>
          <p:cNvSpPr txBox="1"/>
          <p:nvPr/>
        </p:nvSpPr>
        <p:spPr>
          <a:xfrm>
            <a:off x="540000" y="1482165"/>
            <a:ext cx="2736327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积的乘方</a:t>
            </a:r>
          </a:p>
        </p:txBody>
      </p:sp>
      <p:sp>
        <p:nvSpPr>
          <p:cNvPr id="10658" name="yt_shape_10658"/>
          <p:cNvSpPr txBox="1"/>
          <p:nvPr/>
        </p:nvSpPr>
        <p:spPr>
          <a:xfrm>
            <a:off x="540000" y="1977370"/>
            <a:ext cx="700832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江西省中考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计算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的结果为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659" name="yt_table_10659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12716427"/>
              </p:ext>
            </p:extLst>
          </p:nvPr>
        </p:nvGraphicFramePr>
        <p:xfrm>
          <a:off x="540047" y="2456673"/>
          <a:ext cx="8578216" cy="475488"/>
        </p:xfrm>
        <a:graphic>
          <a:graphicData uri="http://schemas.openxmlformats.org/drawingml/2006/table">
            <a:tbl>
              <a:tblPr/>
              <a:tblGrid>
                <a:gridCol w="2386330">
                  <a:extLst>
                    <a:ext uri="{9D8B030D-6E8A-4147-A177-3AD203B41FA5}">
                      <a16:colId xmlns:a16="http://schemas.microsoft.com/office/drawing/2014/main" val="10192"/>
                    </a:ext>
                  </a:extLst>
                </a:gridCol>
                <a:gridCol w="2368868">
                  <a:extLst>
                    <a:ext uri="{9D8B030D-6E8A-4147-A177-3AD203B41FA5}">
                      <a16:colId xmlns:a16="http://schemas.microsoft.com/office/drawing/2014/main" val="10193"/>
                    </a:ext>
                  </a:extLst>
                </a:gridCol>
                <a:gridCol w="2368868">
                  <a:extLst>
                    <a:ext uri="{9D8B030D-6E8A-4147-A177-3AD203B41FA5}">
                      <a16:colId xmlns:a16="http://schemas.microsoft.com/office/drawing/2014/main" val="10194"/>
                    </a:ext>
                  </a:extLst>
                </a:gridCol>
                <a:gridCol w="1454150">
                  <a:extLst>
                    <a:ext uri="{9D8B030D-6E8A-4147-A177-3AD203B41FA5}">
                      <a16:colId xmlns:a16="http://schemas.microsoft.com/office/drawing/2014/main" val="1019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8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m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6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m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m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m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21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0661" name="yt_shape_10661"/>
              <p:cNvSpPr txBox="1"/>
              <p:nvPr/>
            </p:nvSpPr>
            <p:spPr>
              <a:xfrm>
                <a:off x="540000" y="2982844"/>
                <a:ext cx="6852838" cy="63889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陕西省中考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：（－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m="http://schemas.openxmlformats.org/officeDocument/2006/math" xmlns:p14="http://schemas.microsoft.com/office/powerpoint/2010/main" xmlns="">
          <p:sp>
            <p:nvSpPr>
              <p:cNvPr id="10661" name="yt_shape_10661" descr="{&quot;rangeId&quot;:3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982844"/>
                <a:ext cx="6852838" cy="638893"/>
              </a:xfrm>
              <a:prstGeom prst="rect">
                <a:avLst/>
              </a:prstGeom>
              <a:blipFill>
                <a:blip r:embed="rId3"/>
                <a:stretch>
                  <a:fillRect l="-2758" r="-1690" b="-161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663" name="yt_table_10663" title="H_100.1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557539072"/>
                  </p:ext>
                </p:extLst>
              </p:nvPr>
            </p:nvGraphicFramePr>
            <p:xfrm>
              <a:off x="540047" y="3672525"/>
              <a:ext cx="6736398" cy="1271524"/>
            </p:xfrm>
            <a:graphic>
              <a:graphicData uri="http://schemas.openxmlformats.org/drawingml/2006/table">
                <a:tbl>
                  <a:tblPr/>
                  <a:tblGrid>
                    <a:gridCol w="4755198">
                      <a:extLst>
                        <a:ext uri="{9D8B030D-6E8A-4147-A177-3AD203B41FA5}">
                          <a16:colId xmlns:a16="http://schemas.microsoft.com/office/drawing/2014/main" val="10196"/>
                        </a:ext>
                      </a:extLst>
                    </a:gridCol>
                    <a:gridCol w="1981200">
                      <a:extLst>
                        <a:ext uri="{9D8B030D-6E8A-4147-A177-3AD203B41FA5}">
                          <a16:colId xmlns:a16="http://schemas.microsoft.com/office/drawing/2014/main" val="10197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6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6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y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8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y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22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8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6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y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5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y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4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23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m="http://schemas.openxmlformats.org/officeDocument/2006/math" xmlns:p14="http://schemas.microsoft.com/office/powerpoint/2010/main" xmlns="">
          <p:graphicFrame>
            <p:nvGraphicFramePr>
              <p:cNvPr id="10663" name="yt_table_10663" descr="{&quot;rangeId&quot;:3,&quot;type&quot;:&quot;Option&quot;}" title="H_100.1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557539072"/>
                  </p:ext>
                </p:extLst>
              </p:nvPr>
            </p:nvGraphicFramePr>
            <p:xfrm>
              <a:off x="540047" y="3672525"/>
              <a:ext cx="6736398" cy="1271524"/>
            </p:xfrm>
            <a:graphic>
              <a:graphicData uri="http://schemas.openxmlformats.org/drawingml/2006/table">
                <a:tbl>
                  <a:tblPr/>
                  <a:tblGrid>
                    <a:gridCol w="4755198">
                      <a:extLst>
                        <a:ext uri="{9D8B030D-6E8A-4147-A177-3AD203B41FA5}">
                          <a16:colId xmlns:a16="http://schemas.microsoft.com/office/drawing/2014/main" val="10196"/>
                        </a:ext>
                      </a:extLst>
                    </a:gridCol>
                    <a:gridCol w="1981200">
                      <a:extLst>
                        <a:ext uri="{9D8B030D-6E8A-4147-A177-3AD203B41FA5}">
                          <a16:colId xmlns:a16="http://schemas.microsoft.com/office/drawing/2014/main" val="10197"/>
                        </a:ext>
                      </a:extLst>
                    </a:gridCol>
                  </a:tblGrid>
                  <a:tr h="635762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r="-41613" b="-11523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240308" b="-11523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122"/>
                      </a:ext>
                    </a:extLst>
                  </a:tr>
                  <a:tr h="635762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t="-100000" r="-41613" b="-1523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240308" t="-100000" b="-1523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123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3" name="yt_shape_1715239258911" title="H_26.259764">
            <a:extLst>
              <a:ext uri="{FF2B5EF4-FFF2-40B4-BE49-F238E27FC236}">
                <a16:creationId xmlns:a16="http://schemas.microsoft.com/office/drawing/2014/main" id="{23D9B4C5-2655-945A-0051-5251181FFFC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5475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A3A4A864-E4CB-D022-ED61-03F7BEB0769F}"/>
              </a:ext>
            </a:extLst>
          </p:cNvPr>
          <p:cNvSpPr txBox="1"/>
          <p:nvPr/>
        </p:nvSpPr>
        <p:spPr>
          <a:xfrm>
            <a:off x="6560276" y="1930564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08260BC-BF6F-22D8-C577-C8CC924D605B}"/>
              </a:ext>
            </a:extLst>
          </p:cNvPr>
          <p:cNvSpPr txBox="1"/>
          <p:nvPr/>
        </p:nvSpPr>
        <p:spPr>
          <a:xfrm>
            <a:off x="6423752" y="2936038"/>
            <a:ext cx="383285" cy="726326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664" name="yt_shape_10664"/>
              <p:cNvSpPr txBox="1"/>
              <p:nvPr/>
            </p:nvSpPr>
            <p:spPr>
              <a:xfrm>
                <a:off x="540119" y="900000"/>
                <a:ext cx="11492915" cy="1323632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下列计算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xy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②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8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③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④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  <a:sym typeface="_⨹_1_80a18"/>
                  </a:rPr>
                  <a:t> 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/>
                </a:r>
                <a:b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</a:b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其中正确的有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10664" name="yt_shape_10664" descr="{&quot;rangeId&quot;:4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1323632"/>
              </a:xfrm>
              <a:prstGeom prst="rect">
                <a:avLst/>
              </a:prstGeom>
              <a:blipFill>
                <a:blip r:embed="rId2"/>
                <a:stretch>
                  <a:fillRect l="-1645" b="-69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0666" name="yt_table_10666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16002478"/>
              </p:ext>
            </p:extLst>
          </p:nvPr>
        </p:nvGraphicFramePr>
        <p:xfrm>
          <a:off x="540047" y="2274420"/>
          <a:ext cx="8419466" cy="475488"/>
        </p:xfrm>
        <a:graphic>
          <a:graphicData uri="http://schemas.openxmlformats.org/drawingml/2006/table">
            <a:tbl>
              <a:tblPr/>
              <a:tblGrid>
                <a:gridCol w="2346643">
                  <a:extLst>
                    <a:ext uri="{9D8B030D-6E8A-4147-A177-3AD203B41FA5}">
                      <a16:colId xmlns:a16="http://schemas.microsoft.com/office/drawing/2014/main" val="10198"/>
                    </a:ext>
                  </a:extLst>
                </a:gridCol>
                <a:gridCol w="2329180">
                  <a:extLst>
                    <a:ext uri="{9D8B030D-6E8A-4147-A177-3AD203B41FA5}">
                      <a16:colId xmlns:a16="http://schemas.microsoft.com/office/drawing/2014/main" val="10199"/>
                    </a:ext>
                  </a:extLst>
                </a:gridCol>
                <a:gridCol w="2329180">
                  <a:extLst>
                    <a:ext uri="{9D8B030D-6E8A-4147-A177-3AD203B41FA5}">
                      <a16:colId xmlns:a16="http://schemas.microsoft.com/office/drawing/2014/main" val="10200"/>
                    </a:ext>
                  </a:extLst>
                </a:gridCol>
                <a:gridCol w="1414463">
                  <a:extLst>
                    <a:ext uri="{9D8B030D-6E8A-4147-A177-3AD203B41FA5}">
                      <a16:colId xmlns:a16="http://schemas.microsoft.com/office/drawing/2014/main" val="102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24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0668" name="yt_shape_10668"/>
              <p:cNvSpPr txBox="1"/>
              <p:nvPr/>
            </p:nvSpPr>
            <p:spPr>
              <a:xfrm>
                <a:off x="540000" y="2800591"/>
                <a:ext cx="4462760" cy="274902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教材第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页例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变式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	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	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[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]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18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10668" name="yt_shape_10668" descr="{&quot;rangeId&quot;:5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800591"/>
                <a:ext cx="4462760" cy="2749022"/>
              </a:xfrm>
              <a:prstGeom prst="rect">
                <a:avLst/>
              </a:prstGeom>
              <a:blipFill>
                <a:blip r:embed="rId3"/>
                <a:stretch>
                  <a:fillRect l="-4235" t="-1774" r="-3142" b="-59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A3E42209-3F80-10C2-7B94-4DE75FF9A6C3}"/>
              </a:ext>
            </a:extLst>
          </p:cNvPr>
          <p:cNvSpPr txBox="1"/>
          <p:nvPr/>
        </p:nvSpPr>
        <p:spPr>
          <a:xfrm>
            <a:off x="4372821" y="1528072"/>
            <a:ext cx="400748" cy="729565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C2F25C47-A24F-0CF0-72C3-A1EE57E0478B}"/>
                  </a:ext>
                </a:extLst>
              </p:cNvPr>
              <p:cNvSpPr txBox="1"/>
              <p:nvPr/>
            </p:nvSpPr>
            <p:spPr>
              <a:xfrm>
                <a:off x="449989" y="3903135"/>
                <a:ext cx="3837686" cy="76683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27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6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	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3" name="文本框 2" descr="{'rangeId': 5, 'hasSerialNum': 1}">
                <a:extLst>
                  <a:ext uri="{FF2B5EF4-FFF2-40B4-BE49-F238E27FC236}">
                    <a16:creationId xmlns:a16="http://schemas.microsoft.com/office/drawing/2014/main" id="{C2F25C47-A24F-0CF0-72C3-A1EE57E0478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903135"/>
                <a:ext cx="3837686" cy="766839"/>
              </a:xfrm>
              <a:prstGeom prst="rect">
                <a:avLst/>
              </a:prstGeom>
              <a:blipFill>
                <a:blip r:embed="rId4"/>
                <a:stretch>
                  <a:fillRect l="-2544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00D771B7-9644-1706-5418-0AE3BD050E80}"/>
              </a:ext>
            </a:extLst>
          </p:cNvPr>
          <p:cNvSpPr txBox="1"/>
          <p:nvPr/>
        </p:nvSpPr>
        <p:spPr>
          <a:xfrm>
            <a:off x="449989" y="5051850"/>
            <a:ext cx="24502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18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75" name="yt_shape_10675"/>
          <p:cNvSpPr txBox="1"/>
          <p:nvPr/>
        </p:nvSpPr>
        <p:spPr>
          <a:xfrm>
            <a:off x="540000" y="900000"/>
            <a:ext cx="3659656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积的乘方的逆用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676" name="yt_shape_10676"/>
              <p:cNvSpPr txBox="1"/>
              <p:nvPr/>
            </p:nvSpPr>
            <p:spPr>
              <a:xfrm>
                <a:off x="540000" y="1395205"/>
                <a:ext cx="10055638" cy="413324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青岛大学附中期中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｜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｜＋（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2024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2023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,isEnd"/>
                  </a:rPr>
                  <a:t>的值为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</a:t>
                </a:r>
                <a:r>
                  <a:rPr sz="1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简便计算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：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,isEnd"/>
                  </a:rPr>
                  <a:t>	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81.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sym typeface=",isEnd"/>
                  </a:rPr>
                  <a:t>　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2024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2023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676" name="yt_shape_1067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95205"/>
                <a:ext cx="10055638" cy="4133247"/>
              </a:xfrm>
              <a:prstGeom prst="rect">
                <a:avLst/>
              </a:prstGeom>
              <a:blipFill>
                <a:blip r:embed="rId2"/>
                <a:stretch>
                  <a:fillRect l="-1880" r="-970" b="-14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15239259018" title="H_26.259764">
            <a:extLst>
              <a:ext uri="{FF2B5EF4-FFF2-40B4-BE49-F238E27FC236}">
                <a16:creationId xmlns:a16="http://schemas.microsoft.com/office/drawing/2014/main" id="{7B0E3B57-F797-F70D-0919-9B224D98CA7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3310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8CEA182E-0F3D-7E54-CE84-EC767E05DE7B}"/>
              </a:ext>
            </a:extLst>
          </p:cNvPr>
          <p:cNvSpPr txBox="1"/>
          <p:nvPr/>
        </p:nvSpPr>
        <p:spPr>
          <a:xfrm>
            <a:off x="754789" y="2019848"/>
            <a:ext cx="94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F128EFA-ACBF-0676-AF63-34EF901023EA}"/>
              </a:ext>
            </a:extLst>
          </p:cNvPr>
          <p:cNvSpPr txBox="1"/>
          <p:nvPr/>
        </p:nvSpPr>
        <p:spPr>
          <a:xfrm>
            <a:off x="449989" y="3642273"/>
            <a:ext cx="2389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81.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CC42DDBD-C3C2-7C5B-28C9-0E7B72DDF6FB}"/>
                  </a:ext>
                </a:extLst>
              </p:cNvPr>
              <p:cNvSpPr txBox="1"/>
              <p:nvPr/>
            </p:nvSpPr>
            <p:spPr>
              <a:xfrm>
                <a:off x="449989" y="4799370"/>
                <a:ext cx="2437511" cy="73591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7, 'hasSerialNum': 1}">
                <a:extLst>
                  <a:ext uri="{FF2B5EF4-FFF2-40B4-BE49-F238E27FC236}">
                    <a16:creationId xmlns:a16="http://schemas.microsoft.com/office/drawing/2014/main" id="{CC42DDBD-C3C2-7C5B-28C9-0E7B72DDF6F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799370"/>
                <a:ext cx="2437511" cy="735915"/>
              </a:xfrm>
              <a:prstGeom prst="rect">
                <a:avLst/>
              </a:prstGeom>
              <a:blipFill>
                <a:blip r:embed="rId4"/>
                <a:stretch>
                  <a:fillRect l="-4000" r="-4000" b="-74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87" name="yt_shape_10687"/>
          <p:cNvSpPr txBox="1"/>
          <p:nvPr/>
        </p:nvSpPr>
        <p:spPr>
          <a:xfrm>
            <a:off x="540119" y="900000"/>
            <a:ext cx="11492915" cy="2829172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【易错点】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  <a:sym typeface=",isEnd"/>
              </a:rPr>
              <a:t>对积的乘方的运算法则理解不透而出错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下面的计算正确吗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正确的画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错误的画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“×”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0_73e2d,isEnd"/>
              </a:rPr>
              <a:t>并将错误的改正在题后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的横线上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sz="2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</a:t>
            </a:r>
            <a:r>
              <a:rPr sz="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sz="2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</a:t>
            </a:r>
            <a:r>
              <a:rPr sz="13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3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3734625D-0C2D-A5F0-CC07-A84E92B8A864}"/>
              </a:ext>
            </a:extLst>
          </p:cNvPr>
          <p:cNvSpPr txBox="1"/>
          <p:nvPr/>
        </p:nvSpPr>
        <p:spPr>
          <a:xfrm>
            <a:off x="4050558" y="2279658"/>
            <a:ext cx="484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CA64DC8-06AA-8900-12AA-F419998D7B61}"/>
              </a:ext>
            </a:extLst>
          </p:cNvPr>
          <p:cNvSpPr txBox="1"/>
          <p:nvPr/>
        </p:nvSpPr>
        <p:spPr>
          <a:xfrm>
            <a:off x="6231783" y="2279658"/>
            <a:ext cx="104051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5BA8D48-D5A8-82EB-9C1B-A2228A124F98}"/>
              </a:ext>
            </a:extLst>
          </p:cNvPr>
          <p:cNvSpPr txBox="1"/>
          <p:nvPr/>
        </p:nvSpPr>
        <p:spPr>
          <a:xfrm>
            <a:off x="4415683" y="2755146"/>
            <a:ext cx="484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6B31116-4EA8-E871-F191-E4FC32E0A450}"/>
              </a:ext>
            </a:extLst>
          </p:cNvPr>
          <p:cNvSpPr txBox="1"/>
          <p:nvPr/>
        </p:nvSpPr>
        <p:spPr>
          <a:xfrm>
            <a:off x="6549282" y="2755146"/>
            <a:ext cx="13754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27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d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CCF3E6A7-81E6-77D2-0AD0-0BFD50847BB9}"/>
              </a:ext>
            </a:extLst>
          </p:cNvPr>
          <p:cNvSpPr txBox="1"/>
          <p:nvPr/>
        </p:nvSpPr>
        <p:spPr>
          <a:xfrm>
            <a:off x="4431558" y="3230634"/>
            <a:ext cx="484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7A59D7B2-C347-7038-CE31-095965899B7D}"/>
              </a:ext>
            </a:extLst>
          </p:cNvPr>
          <p:cNvSpPr txBox="1"/>
          <p:nvPr/>
        </p:nvSpPr>
        <p:spPr>
          <a:xfrm>
            <a:off x="6565157" y="3230634"/>
            <a:ext cx="9389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9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93" name="yt_shape_10693"/>
          <p:cNvSpPr txBox="1"/>
          <p:nvPr/>
        </p:nvSpPr>
        <p:spPr>
          <a:xfrm>
            <a:off x="540000" y="900000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0692" name="yt_image_10692" title="H_41.85">
            <a:extLst>
              <a:ext uri="">
                <a16:creationId xmlns:a14="http://schemas.microsoft.com/office/drawing/2010/main" xmlns:a16="http://schemas.microsoft.com/office/drawing/2014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695" name="yt_shape_10695"/>
          <p:cNvSpPr txBox="1"/>
          <p:nvPr/>
        </p:nvSpPr>
        <p:spPr>
          <a:xfrm>
            <a:off x="540000" y="1482165"/>
            <a:ext cx="747480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24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696" name="yt_table_10696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65617739"/>
              </p:ext>
            </p:extLst>
          </p:nvPr>
        </p:nvGraphicFramePr>
        <p:xfrm>
          <a:off x="540047" y="1961468"/>
          <a:ext cx="6394768" cy="950976"/>
        </p:xfrm>
        <a:graphic>
          <a:graphicData uri="http://schemas.openxmlformats.org/drawingml/2006/table">
            <a:tbl>
              <a:tblPr/>
              <a:tblGrid>
                <a:gridCol w="3730943">
                  <a:extLst>
                    <a:ext uri="{9D8B030D-6E8A-4147-A177-3AD203B41FA5}">
                      <a16:colId xmlns:a16="http://schemas.microsoft.com/office/drawing/2014/main" val="10202"/>
                    </a:ext>
                  </a:extLst>
                </a:gridCol>
                <a:gridCol w="2663825">
                  <a:extLst>
                    <a:ext uri="{9D8B030D-6E8A-4147-A177-3AD203B41FA5}">
                      <a16:colId xmlns:a16="http://schemas.microsoft.com/office/drawing/2014/main" val="1020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m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n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m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n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m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n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m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9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n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26"/>
                  </a:ext>
                </a:extLst>
              </a:tr>
            </a:tbl>
          </a:graphicData>
        </a:graphic>
      </p:graphicFrame>
      <p:sp>
        <p:nvSpPr>
          <p:cNvPr id="10698" name="yt_shape_10698"/>
          <p:cNvSpPr txBox="1"/>
          <p:nvPr/>
        </p:nvSpPr>
        <p:spPr>
          <a:xfrm>
            <a:off x="540119" y="2963022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9.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baseline="3000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·3</a:t>
            </a:r>
            <a:r>
              <a:rPr lang="en-US" altLang="zh-CN" sz="1500" b="0" i="1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baseline="3000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baseline="3000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6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10.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现规定一种运算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@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a@b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例如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@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36</a:t>
            </a: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endParaRPr lang="en-US" altLang="zh-CN" sz="2400" b="0" i="0" u="none" dirty="0" smtClean="0">
              <a:solidFill>
                <a:srgbClr val="000000"/>
              </a:solidFill>
              <a:effectLst/>
              <a:latin typeface="宋体" pitchFamily="24"/>
              <a:ea typeface="宋体" pitchFamily="24"/>
            </a:endParaRP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x@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</a:t>
            </a:r>
            <a:r>
              <a:rPr sz="3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 smtClean="0">
                <a:latin typeface="Times New Roman"/>
              </a:rPr>
              <a:t>⁠</a:t>
            </a:r>
            <a:r>
              <a:rPr sz="2000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</a:t>
            </a:r>
            <a:r>
              <a:rPr sz="700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  <a:endParaRPr lang="en-US" altLang="zh-CN" sz="2400" b="0" i="0" u="none" dirty="0">
              <a:solidFill>
                <a:srgbClr val="000000"/>
              </a:solidFill>
              <a:effectLst/>
              <a:latin typeface="Times New Roman" pitchFamily="24"/>
              <a:ea typeface="Times New Roman" pitchFamily="24"/>
              <a:sym typeface=",isEnd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EC068609-0116-9CDC-2885-2AF28CE5ABC3}"/>
              </a:ext>
            </a:extLst>
          </p:cNvPr>
          <p:cNvSpPr txBox="1"/>
          <p:nvPr/>
        </p:nvSpPr>
        <p:spPr>
          <a:xfrm>
            <a:off x="7039701" y="1435359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3AF69D2-FEC2-E92A-3EFA-5012E7D71ADE}"/>
              </a:ext>
            </a:extLst>
          </p:cNvPr>
          <p:cNvSpPr txBox="1"/>
          <p:nvPr/>
        </p:nvSpPr>
        <p:spPr>
          <a:xfrm>
            <a:off x="4755408" y="2916216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449E87E-9F90-526D-AB2F-B1912511F730}"/>
              </a:ext>
            </a:extLst>
          </p:cNvPr>
          <p:cNvSpPr txBox="1"/>
          <p:nvPr/>
        </p:nvSpPr>
        <p:spPr>
          <a:xfrm>
            <a:off x="1812097" y="3867192"/>
            <a:ext cx="5801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27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  <a:sym typeface="_⨹_1_0aa3c"/>
              </a:rPr>
              <a:t> 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/>
            </a:r>
            <a:b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</a:b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FD2EE89A-6783-9502-1551-2A35B28F76D5}"/>
              </a:ext>
            </a:extLst>
          </p:cNvPr>
          <p:cNvSpPr txBox="1"/>
          <p:nvPr/>
        </p:nvSpPr>
        <p:spPr>
          <a:xfrm>
            <a:off x="2207568" y="3867192"/>
            <a:ext cx="7214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01" name="yt_shape_10701"/>
          <p:cNvSpPr txBox="1"/>
          <p:nvPr/>
        </p:nvSpPr>
        <p:spPr>
          <a:xfrm>
            <a:off x="551384" y="1452418"/>
            <a:ext cx="8351645" cy="378943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）（－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＋（－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解：原式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16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7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125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100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）（－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－（－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[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]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解：原式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＝（－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－（－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＋（－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＋（－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64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81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F822BA8D-84AC-5F12-9558-5E7A83883CE7}"/>
              </a:ext>
            </a:extLst>
          </p:cNvPr>
          <p:cNvSpPr txBox="1"/>
          <p:nvPr/>
        </p:nvSpPr>
        <p:spPr>
          <a:xfrm>
            <a:off x="461373" y="1881100"/>
            <a:ext cx="48520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·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16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·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125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209685F-43AA-7EA2-D6AE-640356420DC5}"/>
              </a:ext>
            </a:extLst>
          </p:cNvPr>
          <p:cNvSpPr txBox="1"/>
          <p:nvPr/>
        </p:nvSpPr>
        <p:spPr>
          <a:xfrm>
            <a:off x="1631504" y="2374628"/>
            <a:ext cx="16072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100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A79876D-F09B-F7B0-4E73-5A750DDA2284}"/>
              </a:ext>
            </a:extLst>
          </p:cNvPr>
          <p:cNvSpPr txBox="1"/>
          <p:nvPr/>
        </p:nvSpPr>
        <p:spPr>
          <a:xfrm>
            <a:off x="422520" y="3289524"/>
            <a:ext cx="84509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·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·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BE0EEB7-A1D9-644A-C0C8-F12AE8E9AE23}"/>
              </a:ext>
            </a:extLst>
          </p:cNvPr>
          <p:cNvSpPr txBox="1"/>
          <p:nvPr/>
        </p:nvSpPr>
        <p:spPr>
          <a:xfrm>
            <a:off x="1631504" y="3786054"/>
            <a:ext cx="37773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＋（－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DC370803-AC44-4C6F-F8AF-EF492039516B}"/>
              </a:ext>
            </a:extLst>
          </p:cNvPr>
          <p:cNvSpPr txBox="1"/>
          <p:nvPr/>
        </p:nvSpPr>
        <p:spPr>
          <a:xfrm>
            <a:off x="1631504" y="4261542"/>
            <a:ext cx="29137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DB313065-C705-291F-BA23-A93E217640D9}"/>
              </a:ext>
            </a:extLst>
          </p:cNvPr>
          <p:cNvSpPr txBox="1"/>
          <p:nvPr/>
        </p:nvSpPr>
        <p:spPr>
          <a:xfrm>
            <a:off x="1631504" y="4737030"/>
            <a:ext cx="1472312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81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551384" y="908720"/>
            <a:ext cx="1558247" cy="5724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hangingPunct="0">
              <a:lnSpc>
                <a:spcPct val="129999"/>
              </a:lnSpc>
            </a:pP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11. 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计算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  <a:sym typeface=",isEnd"/>
              </a:rPr>
              <a:t>：</a:t>
            </a:r>
            <a:endParaRPr lang="zh-CN" altLang="zh-CN" sz="2400" dirty="0">
              <a:solidFill>
                <a:srgbClr val="000000"/>
              </a:solidFill>
              <a:latin typeface="宋体" pitchFamily="24"/>
              <a:ea typeface="宋体" pitchFamily="24"/>
              <a:sym typeface=",isEnd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06" name="yt_shape_10706"/>
          <p:cNvSpPr txBox="1"/>
          <p:nvPr/>
        </p:nvSpPr>
        <p:spPr>
          <a:xfrm>
            <a:off x="540000" y="900000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0705" name="yt_image_10705" title="H_41.85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708" name="yt_shape_10708"/>
          <p:cNvSpPr txBox="1"/>
          <p:nvPr/>
        </p:nvSpPr>
        <p:spPr>
          <a:xfrm>
            <a:off x="540000" y="1482165"/>
            <a:ext cx="10052432" cy="378943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12.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核心素养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运算能力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en-US" altLang="zh-CN" sz="1500" b="0" i="1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 baseline="3000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·2</a:t>
            </a:r>
            <a:r>
              <a:rPr lang="en-US" altLang="zh-CN" sz="1500" b="0" i="1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en-US" altLang="zh-CN" sz="1500" b="0" i="1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·2</a:t>
            </a:r>
            <a:r>
              <a:rPr lang="en-US" altLang="zh-CN" sz="1500" b="0" i="1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 baseline="3000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25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解：原式左边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en-US" altLang="zh-CN" sz="1500" b="0" i="1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·2</a:t>
            </a:r>
            <a:r>
              <a:rPr lang="en-US" altLang="zh-CN" sz="1500" b="0" i="1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en-US" altLang="zh-CN" sz="1500" b="0" i="1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en-US" altLang="zh-CN" sz="1500" b="0" i="1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·2</a:t>
            </a:r>
            <a:r>
              <a:rPr lang="en-US" altLang="zh-CN" sz="1500" b="0" i="1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原式右边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左边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右边，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C0B6D9C1-6E44-D012-C9F0-EE44C46A37F3}"/>
              </a:ext>
            </a:extLst>
          </p:cNvPr>
          <p:cNvSpPr txBox="1"/>
          <p:nvPr/>
        </p:nvSpPr>
        <p:spPr>
          <a:xfrm>
            <a:off x="449989" y="1910847"/>
            <a:ext cx="5387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解：原式左边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en-US" altLang="zh-CN" sz="1500" b="0" i="1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·2</a:t>
            </a:r>
            <a:r>
              <a:rPr kumimoji="0" lang="en-US" altLang="zh-CN" sz="1500" b="0" i="1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en-US" altLang="zh-CN" sz="1500" b="0" i="1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A57BEB5-4FDB-4DCE-E251-8DF1BB9B162D}"/>
              </a:ext>
            </a:extLst>
          </p:cNvPr>
          <p:cNvSpPr txBox="1"/>
          <p:nvPr/>
        </p:nvSpPr>
        <p:spPr>
          <a:xfrm>
            <a:off x="2279576" y="2447610"/>
            <a:ext cx="28343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en-US" altLang="zh-CN" sz="1500" b="0" i="1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·2</a:t>
            </a:r>
            <a:r>
              <a:rPr kumimoji="0" lang="en-US" altLang="zh-CN" sz="1500" b="0" i="1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C206D94-432B-7E61-9AFE-5F16530BF85C}"/>
              </a:ext>
            </a:extLst>
          </p:cNvPr>
          <p:cNvSpPr txBox="1"/>
          <p:nvPr/>
        </p:nvSpPr>
        <p:spPr>
          <a:xfrm>
            <a:off x="2279576" y="2923098"/>
            <a:ext cx="26756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1500" b="0" i="1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48797EC-92AE-CA19-1FE8-E7C358756DA5}"/>
              </a:ext>
            </a:extLst>
          </p:cNvPr>
          <p:cNvSpPr txBox="1"/>
          <p:nvPr/>
        </p:nvSpPr>
        <p:spPr>
          <a:xfrm>
            <a:off x="449989" y="3337311"/>
            <a:ext cx="5361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原式右边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004FE0F5-F12F-AC44-A87C-A8098F1A588E}"/>
              </a:ext>
            </a:extLst>
          </p:cNvPr>
          <p:cNvSpPr txBox="1"/>
          <p:nvPr/>
        </p:nvSpPr>
        <p:spPr>
          <a:xfrm>
            <a:off x="449989" y="3812799"/>
            <a:ext cx="2313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左边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右边，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65148C5D-01FB-01F5-81AF-ADB2B37ED569}"/>
              </a:ext>
            </a:extLst>
          </p:cNvPr>
          <p:cNvSpPr txBox="1"/>
          <p:nvPr/>
        </p:nvSpPr>
        <p:spPr>
          <a:xfrm>
            <a:off x="449989" y="4288287"/>
            <a:ext cx="47584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1500" b="0" i="1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B821EBB0-F79E-C727-9DEA-4E633C2851E0}"/>
              </a:ext>
            </a:extLst>
          </p:cNvPr>
          <p:cNvSpPr txBox="1"/>
          <p:nvPr/>
        </p:nvSpPr>
        <p:spPr>
          <a:xfrm>
            <a:off x="449989" y="4763776"/>
            <a:ext cx="133419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xmlns:p14="http://schemas.microsoft.com/office/powerpoint/2010/main" xmlns:a16="http://schemas.microsoft.com/office/drawing/2014/main" xmlns="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795</Words>
  <Application>Microsoft Office PowerPoint</Application>
  <PresentationFormat>宽屏</PresentationFormat>
  <Paragraphs>99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8</vt:i4>
      </vt:variant>
    </vt:vector>
  </HeadingPairs>
  <TitlesOfParts>
    <vt:vector size="26" baseType="lpstr">
      <vt:lpstr>,isEnd</vt:lpstr>
      <vt:lpstr>_⨹_1_0aa3c</vt:lpstr>
      <vt:lpstr>_⨹_1_80a18</vt:lpstr>
      <vt:lpstr>_⨹_10_73e2d,isEnd</vt:lpstr>
      <vt:lpstr>Finished</vt:lpstr>
      <vt:lpstr>等线</vt:lpstr>
      <vt:lpstr>等线 Light</vt:lpstr>
      <vt:lpstr>黑体</vt:lpstr>
      <vt:lpstr>华文行楷</vt:lpstr>
      <vt:lpstr>楷体</vt:lpstr>
      <vt:lpstr>宋体</vt:lpstr>
      <vt:lpstr>宋体/Times New Roman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10</cp:revision>
  <dcterms:created xsi:type="dcterms:W3CDTF">2024-05-09T07:18:28Z</dcterms:created>
  <dcterms:modified xsi:type="dcterms:W3CDTF">2024-05-09T08:17:48Z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