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40" r:id="rId4"/>
    <p:sldId id="304" r:id="rId5"/>
    <p:sldId id="308" r:id="rId6"/>
    <p:sldId id="310" r:id="rId7"/>
    <p:sldId id="311" r:id="rId8"/>
    <p:sldId id="314" r:id="rId9"/>
    <p:sldId id="317" r:id="rId10"/>
    <p:sldId id="319" r:id="rId11"/>
    <p:sldId id="322" r:id="rId12"/>
    <p:sldId id="327" r:id="rId13"/>
    <p:sldId id="329" r:id="rId14"/>
    <p:sldId id="334" r:id="rId15"/>
    <p:sldId id="336" r:id="rId16"/>
    <p:sldId id="338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8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51" name="yt_image_1175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0540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53" name="yt_image_1175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1916832"/>
            <a:ext cx="9948488" cy="4695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F4FAD61E-63F4-643B-FF73-471E8C66D37B}"/>
              </a:ext>
            </a:extLst>
          </p:cNvPr>
          <p:cNvSpPr/>
          <p:nvPr/>
        </p:nvSpPr>
        <p:spPr>
          <a:xfrm>
            <a:off x="7896200" y="2204864"/>
            <a:ext cx="898773" cy="35641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2E5F7E0-B2BA-B315-7E4A-826849687DA1}"/>
              </a:ext>
            </a:extLst>
          </p:cNvPr>
          <p:cNvSpPr/>
          <p:nvPr/>
        </p:nvSpPr>
        <p:spPr>
          <a:xfrm>
            <a:off x="5879976" y="3789040"/>
            <a:ext cx="635340" cy="30992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2DF0868-8D39-85B8-8B2C-72A2AF53CE94}"/>
              </a:ext>
            </a:extLst>
          </p:cNvPr>
          <p:cNvSpPr/>
          <p:nvPr/>
        </p:nvSpPr>
        <p:spPr>
          <a:xfrm>
            <a:off x="6197646" y="4509120"/>
            <a:ext cx="852285" cy="40059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0D9239E-F466-D896-DF05-DEA52D8452C2}"/>
              </a:ext>
            </a:extLst>
          </p:cNvPr>
          <p:cNvSpPr/>
          <p:nvPr/>
        </p:nvSpPr>
        <p:spPr>
          <a:xfrm>
            <a:off x="7752184" y="5301208"/>
            <a:ext cx="883277" cy="32541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7" name="yt_shape_11797"/>
          <p:cNvSpPr txBox="1"/>
          <p:nvPr/>
        </p:nvSpPr>
        <p:spPr>
          <a:xfrm>
            <a:off x="540000" y="900000"/>
            <a:ext cx="5913478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运用提公因式法及公式法分解因式</a:t>
            </a:r>
          </a:p>
        </p:txBody>
      </p:sp>
      <p:sp>
        <p:nvSpPr>
          <p:cNvPr id="11798" name="yt_shape_11798"/>
          <p:cNvSpPr txBox="1"/>
          <p:nvPr/>
        </p:nvSpPr>
        <p:spPr>
          <a:xfrm>
            <a:off x="540000" y="1395205"/>
            <a:ext cx="89928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99" name="yt_table_1179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6264612"/>
              </p:ext>
            </p:extLst>
          </p:nvPr>
        </p:nvGraphicFramePr>
        <p:xfrm>
          <a:off x="540047" y="1874508"/>
          <a:ext cx="5304156" cy="950976"/>
        </p:xfrm>
        <a:graphic>
          <a:graphicData uri="http://schemas.openxmlformats.org/drawingml/2006/table">
            <a:tbl>
              <a:tblPr/>
              <a:tblGrid>
                <a:gridCol w="3118168">
                  <a:extLst>
                    <a:ext uri="{9D8B030D-6E8A-4147-A177-3AD203B41FA5}">
                      <a16:colId xmlns:a16="http://schemas.microsoft.com/office/drawing/2014/main" val="10430"/>
                    </a:ext>
                  </a:extLst>
                </a:gridCol>
                <a:gridCol w="2185988">
                  <a:extLst>
                    <a:ext uri="{9D8B030D-6E8A-4147-A177-3AD203B41FA5}">
                      <a16:colId xmlns:a16="http://schemas.microsoft.com/office/drawing/2014/main" val="104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q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q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q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q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6"/>
                  </a:ext>
                </a:extLst>
              </a:tr>
            </a:tbl>
          </a:graphicData>
        </a:graphic>
      </p:graphicFrame>
      <p:sp>
        <p:nvSpPr>
          <p:cNvPr id="11801" name="yt_shape_11801"/>
          <p:cNvSpPr txBox="1"/>
          <p:nvPr/>
        </p:nvSpPr>
        <p:spPr>
          <a:xfrm>
            <a:off x="540000" y="2876062"/>
            <a:ext cx="932306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分解因式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pic>
        <p:nvPicPr>
          <p:cNvPr id="3" name="yt_shape_1715242440938" title="H_25.973701">
            <a:extLst>
              <a:ext uri="{FF2B5EF4-FFF2-40B4-BE49-F238E27FC236}">
                <a16:creationId xmlns:a16="http://schemas.microsoft.com/office/drawing/2014/main" id="{FCDAE741-C5E9-61A7-FDA3-F098B2FBD7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B13EC55-4BA0-9700-D1CA-596DFDF3C82D}"/>
              </a:ext>
            </a:extLst>
          </p:cNvPr>
          <p:cNvSpPr txBox="1"/>
          <p:nvPr/>
        </p:nvSpPr>
        <p:spPr>
          <a:xfrm>
            <a:off x="8543064" y="13483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A4B4C88-6B7C-1298-3381-54D15818276E}"/>
              </a:ext>
            </a:extLst>
          </p:cNvPr>
          <p:cNvSpPr txBox="1"/>
          <p:nvPr/>
        </p:nvSpPr>
        <p:spPr>
          <a:xfrm>
            <a:off x="4958489" y="2829256"/>
            <a:ext cx="2758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A9D3E44-7E0E-30E0-C8DE-6D3EC91D9159}"/>
              </a:ext>
            </a:extLst>
          </p:cNvPr>
          <p:cNvSpPr txBox="1"/>
          <p:nvPr/>
        </p:nvSpPr>
        <p:spPr>
          <a:xfrm>
            <a:off x="8997089" y="330474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4" name="yt_shape_11804"/>
          <p:cNvSpPr txBox="1"/>
          <p:nvPr/>
        </p:nvSpPr>
        <p:spPr>
          <a:xfrm>
            <a:off x="573083" y="1326576"/>
            <a:ext cx="5054269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z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z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EECC16E-64EA-BFD6-05F4-E6CC6A844A2E}"/>
              </a:ext>
            </a:extLst>
          </p:cNvPr>
          <p:cNvSpPr txBox="1"/>
          <p:nvPr/>
        </p:nvSpPr>
        <p:spPr>
          <a:xfrm>
            <a:off x="483072" y="1755258"/>
            <a:ext cx="4409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DD06B1-9E80-866B-92A8-5F99B0C5435A}"/>
              </a:ext>
            </a:extLst>
          </p:cNvPr>
          <p:cNvSpPr txBox="1"/>
          <p:nvPr/>
        </p:nvSpPr>
        <p:spPr>
          <a:xfrm>
            <a:off x="483072" y="2706234"/>
            <a:ext cx="518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99DF870-72E0-0B00-B0E3-1B4BAE5C598A}"/>
              </a:ext>
            </a:extLst>
          </p:cNvPr>
          <p:cNvSpPr txBox="1"/>
          <p:nvPr/>
        </p:nvSpPr>
        <p:spPr>
          <a:xfrm>
            <a:off x="483072" y="3657210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D46262E-456D-0760-9725-3BE272F6389E}"/>
              </a:ext>
            </a:extLst>
          </p:cNvPr>
          <p:cNvSpPr txBox="1"/>
          <p:nvPr/>
        </p:nvSpPr>
        <p:spPr>
          <a:xfrm>
            <a:off x="1703512" y="4191307"/>
            <a:ext cx="4564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9376" y="692696"/>
            <a:ext cx="3724096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把下列各式分解因式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1" name="yt_shape_11811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810" name="yt_image_11810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13" name="yt_shape_11813"/>
          <p:cNvSpPr txBox="1"/>
          <p:nvPr/>
        </p:nvSpPr>
        <p:spPr>
          <a:xfrm>
            <a:off x="540000" y="1482165"/>
            <a:ext cx="10005944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分解因式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若多项式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是一个完全平方式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1817C12-0DA1-B50F-BBC4-02BD170FF440}"/>
              </a:ext>
            </a:extLst>
          </p:cNvPr>
          <p:cNvSpPr txBox="1"/>
          <p:nvPr/>
        </p:nvSpPr>
        <p:spPr>
          <a:xfrm>
            <a:off x="5356952" y="1435359"/>
            <a:ext cx="1073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DE7CC54-EE82-4C33-580B-2E4EDFA9EE1F}"/>
              </a:ext>
            </a:extLst>
          </p:cNvPr>
          <p:cNvSpPr txBox="1"/>
          <p:nvPr/>
        </p:nvSpPr>
        <p:spPr>
          <a:xfrm>
            <a:off x="5558564" y="1910847"/>
            <a:ext cx="3453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CF55397-8700-D133-8125-D16E936CC908}"/>
              </a:ext>
            </a:extLst>
          </p:cNvPr>
          <p:cNvSpPr txBox="1"/>
          <p:nvPr/>
        </p:nvSpPr>
        <p:spPr>
          <a:xfrm>
            <a:off x="8911364" y="2386335"/>
            <a:ext cx="155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7" name="yt_shape_11817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816" name="yt_image_11816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19" name="yt_shape_11819"/>
          <p:cNvSpPr txBox="1"/>
          <p:nvPr/>
        </p:nvSpPr>
        <p:spPr>
          <a:xfrm>
            <a:off x="540119" y="1431377"/>
            <a:ext cx="11492915" cy="52133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创新意识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认真观察下面这些算式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并结合你发现的规律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b1f0"/>
              </a:rPr>
              <a:t>完成下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算式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算式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算式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算式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9" name="yt_shape_11829"/>
          <p:cNvSpPr txBox="1"/>
          <p:nvPr/>
        </p:nvSpPr>
        <p:spPr>
          <a:xfrm>
            <a:off x="540119" y="900000"/>
            <a:ext cx="11492915" cy="570996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算式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算式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上述算式的规律可以用文字概括为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两个连续奇数的平方差能被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41e4,isEnd"/>
              </a:rPr>
              <a:t>整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除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如果设两个连续奇数分别为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为整数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57c5,isEnd"/>
              </a:rPr>
              <a:t>请说明这个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规律是成立的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,isEnd"/>
              </a:rPr>
              <a:t>由题意可得，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2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8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能被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,isEnd"/>
              </a:rPr>
              <a:t>整除，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两个连续奇数的平方差能被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整除成立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CC7CDDC-1741-0B29-0827-98F3B530E134}"/>
              </a:ext>
            </a:extLst>
          </p:cNvPr>
          <p:cNvSpPr txBox="1"/>
          <p:nvPr/>
        </p:nvSpPr>
        <p:spPr>
          <a:xfrm>
            <a:off x="3955308" y="853194"/>
            <a:ext cx="629297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39D828-0463-061D-3C42-BCC3FE2550F1}"/>
              </a:ext>
            </a:extLst>
          </p:cNvPr>
          <p:cNvSpPr txBox="1"/>
          <p:nvPr/>
        </p:nvSpPr>
        <p:spPr>
          <a:xfrm>
            <a:off x="1974108" y="1328682"/>
            <a:ext cx="675017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C0684CD-573E-1D32-D201-87A96FB59B8D}"/>
              </a:ext>
            </a:extLst>
          </p:cNvPr>
          <p:cNvSpPr txBox="1"/>
          <p:nvPr/>
        </p:nvSpPr>
        <p:spPr>
          <a:xfrm>
            <a:off x="450108" y="3230634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由题意可得，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298574D-1945-513B-F146-68968F3970F6}"/>
              </a:ext>
            </a:extLst>
          </p:cNvPr>
          <p:cNvSpPr txBox="1"/>
          <p:nvPr/>
        </p:nvSpPr>
        <p:spPr>
          <a:xfrm>
            <a:off x="754908" y="3706122"/>
            <a:ext cx="3621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62741D4-7793-E7EE-3190-1EDD6461ED3B}"/>
              </a:ext>
            </a:extLst>
          </p:cNvPr>
          <p:cNvSpPr txBox="1"/>
          <p:nvPr/>
        </p:nvSpPr>
        <p:spPr>
          <a:xfrm>
            <a:off x="450108" y="4181610"/>
            <a:ext cx="5742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5E7A1E6-E147-1CB7-18CA-2250FB597C4B}"/>
              </a:ext>
            </a:extLst>
          </p:cNvPr>
          <p:cNvSpPr txBox="1"/>
          <p:nvPr/>
        </p:nvSpPr>
        <p:spPr>
          <a:xfrm>
            <a:off x="450108" y="4657098"/>
            <a:ext cx="13421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217D91F-B37E-6928-7492-AB4F11372573}"/>
              </a:ext>
            </a:extLst>
          </p:cNvPr>
          <p:cNvSpPr txBox="1"/>
          <p:nvPr/>
        </p:nvSpPr>
        <p:spPr>
          <a:xfrm>
            <a:off x="450108" y="5132586"/>
            <a:ext cx="2256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6CA745A-C8BE-D662-AA76-CED85515ED32}"/>
              </a:ext>
            </a:extLst>
          </p:cNvPr>
          <p:cNvSpPr txBox="1"/>
          <p:nvPr/>
        </p:nvSpPr>
        <p:spPr>
          <a:xfrm>
            <a:off x="450108" y="5608074"/>
            <a:ext cx="3628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能被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整除，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2057E8E-5B22-C0CD-7BCE-8CBCB8AD4BAB}"/>
              </a:ext>
            </a:extLst>
          </p:cNvPr>
          <p:cNvSpPr txBox="1"/>
          <p:nvPr/>
        </p:nvSpPr>
        <p:spPr>
          <a:xfrm>
            <a:off x="450108" y="6083562"/>
            <a:ext cx="5590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两个连续奇数的平方差能被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整除成立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3" name="yt_shape_11833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你认为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两个连续偶数的平方差能被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这个说法是否也成立呢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9931"/>
              </a:rPr>
              <a:t>请说明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不成立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理由：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设两个连续的偶数为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为整数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由题意，得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不能被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整除，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两个连续偶数的平方差能被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整除不成立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71E5999-9478-869B-20DA-D9FD8D72C735}"/>
              </a:ext>
            </a:extLst>
          </p:cNvPr>
          <p:cNvSpPr txBox="1"/>
          <p:nvPr/>
        </p:nvSpPr>
        <p:spPr>
          <a:xfrm>
            <a:off x="450108" y="1804170"/>
            <a:ext cx="2847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不成立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1CA285E-2F46-4018-3059-56AA98525ABE}"/>
              </a:ext>
            </a:extLst>
          </p:cNvPr>
          <p:cNvSpPr txBox="1"/>
          <p:nvPr/>
        </p:nvSpPr>
        <p:spPr>
          <a:xfrm>
            <a:off x="450108" y="2279658"/>
            <a:ext cx="6333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设两个连续的偶数为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A1B568D-2873-04DA-E22A-12C1FD8B89D7}"/>
              </a:ext>
            </a:extLst>
          </p:cNvPr>
          <p:cNvSpPr txBox="1"/>
          <p:nvPr/>
        </p:nvSpPr>
        <p:spPr>
          <a:xfrm>
            <a:off x="450108" y="2755146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由题意，得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DED18B0-33AD-9DB0-60A3-AFEBE2B58C9D}"/>
              </a:ext>
            </a:extLst>
          </p:cNvPr>
          <p:cNvSpPr txBox="1"/>
          <p:nvPr/>
        </p:nvSpPr>
        <p:spPr>
          <a:xfrm>
            <a:off x="754908" y="3230634"/>
            <a:ext cx="3164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EF117E2-BFF0-AE9B-2324-28CAAC28C876}"/>
              </a:ext>
            </a:extLst>
          </p:cNvPr>
          <p:cNvSpPr txBox="1"/>
          <p:nvPr/>
        </p:nvSpPr>
        <p:spPr>
          <a:xfrm>
            <a:off x="450108" y="3706122"/>
            <a:ext cx="4828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D39BC7E-2FC0-E86E-66BD-81F21B3CC06F}"/>
              </a:ext>
            </a:extLst>
          </p:cNvPr>
          <p:cNvSpPr txBox="1"/>
          <p:nvPr/>
        </p:nvSpPr>
        <p:spPr>
          <a:xfrm>
            <a:off x="450108" y="4181610"/>
            <a:ext cx="2408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8EC4EAA-143A-849F-59E5-355729CEB478}"/>
              </a:ext>
            </a:extLst>
          </p:cNvPr>
          <p:cNvSpPr txBox="1"/>
          <p:nvPr/>
        </p:nvSpPr>
        <p:spPr>
          <a:xfrm>
            <a:off x="450108" y="4657098"/>
            <a:ext cx="14183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C3A4AA9-2862-DAE6-6B1F-A202B97EA002}"/>
              </a:ext>
            </a:extLst>
          </p:cNvPr>
          <p:cNvSpPr txBox="1"/>
          <p:nvPr/>
        </p:nvSpPr>
        <p:spPr>
          <a:xfrm>
            <a:off x="450108" y="5132586"/>
            <a:ext cx="3323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不能被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整除，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53B059E-49DF-A3FF-8B45-9694E02B8E89}"/>
              </a:ext>
            </a:extLst>
          </p:cNvPr>
          <p:cNvSpPr txBox="1"/>
          <p:nvPr/>
        </p:nvSpPr>
        <p:spPr>
          <a:xfrm>
            <a:off x="450108" y="5608074"/>
            <a:ext cx="5895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两个连续偶数的平方差能被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整除不成立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55" name="yt_image_1175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5560" y="908720"/>
            <a:ext cx="6840760" cy="5725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2723C437-0E80-323F-0DE0-1580D229151E}"/>
              </a:ext>
            </a:extLst>
          </p:cNvPr>
          <p:cNvSpPr/>
          <p:nvPr/>
        </p:nvSpPr>
        <p:spPr>
          <a:xfrm>
            <a:off x="6456040" y="2420888"/>
            <a:ext cx="1423035" cy="41148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8C3609B-5F2D-04C3-2593-D2A311F76B61}"/>
              </a:ext>
            </a:extLst>
          </p:cNvPr>
          <p:cNvSpPr/>
          <p:nvPr/>
        </p:nvSpPr>
        <p:spPr>
          <a:xfrm>
            <a:off x="6729345" y="3480138"/>
            <a:ext cx="2606040" cy="41148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CD14D19-5642-47A6-48F9-C7000F7EA914}"/>
              </a:ext>
            </a:extLst>
          </p:cNvPr>
          <p:cNvSpPr/>
          <p:nvPr/>
        </p:nvSpPr>
        <p:spPr>
          <a:xfrm>
            <a:off x="6583613" y="5537828"/>
            <a:ext cx="2897504" cy="37719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BC10709-A07F-EBA8-1D13-2D6B5151F5F5}"/>
              </a:ext>
            </a:extLst>
          </p:cNvPr>
          <p:cNvSpPr/>
          <p:nvPr/>
        </p:nvSpPr>
        <p:spPr>
          <a:xfrm>
            <a:off x="7313255" y="6068724"/>
            <a:ext cx="1663065" cy="41148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8" name="yt_shape_11758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757" name="yt_image_11757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60" name="yt_shape_11760"/>
          <p:cNvSpPr txBox="1"/>
          <p:nvPr/>
        </p:nvSpPr>
        <p:spPr>
          <a:xfrm>
            <a:off x="540000" y="1482165"/>
            <a:ext cx="252793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幂的运算</a:t>
            </a:r>
          </a:p>
        </p:txBody>
      </p:sp>
      <p:sp>
        <p:nvSpPr>
          <p:cNvPr id="11761" name="yt_shape_11761"/>
          <p:cNvSpPr txBox="1"/>
          <p:nvPr/>
        </p:nvSpPr>
        <p:spPr>
          <a:xfrm>
            <a:off x="540000" y="1977370"/>
            <a:ext cx="759182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镇江市中考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下列运算中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62" name="yt_table_1176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0992571"/>
              </p:ext>
            </p:extLst>
          </p:nvPr>
        </p:nvGraphicFramePr>
        <p:xfrm>
          <a:off x="540047" y="2456673"/>
          <a:ext cx="6575743" cy="950976"/>
        </p:xfrm>
        <a:graphic>
          <a:graphicData uri="http://schemas.openxmlformats.org/drawingml/2006/table">
            <a:tbl>
              <a:tblPr/>
              <a:tblGrid>
                <a:gridCol w="3888105">
                  <a:extLst>
                    <a:ext uri="{9D8B030D-6E8A-4147-A177-3AD203B41FA5}">
                      <a16:colId xmlns:a16="http://schemas.microsoft.com/office/drawing/2014/main" val="10421"/>
                    </a:ext>
                  </a:extLst>
                </a:gridCol>
                <a:gridCol w="2687638">
                  <a:extLst>
                    <a:ext uri="{9D8B030D-6E8A-4147-A177-3AD203B41FA5}">
                      <a16:colId xmlns:a16="http://schemas.microsoft.com/office/drawing/2014/main" val="104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·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7"/>
                  </a:ext>
                </a:extLst>
              </a:tr>
            </a:tbl>
          </a:graphicData>
        </a:graphic>
      </p:graphicFrame>
      <p:sp>
        <p:nvSpPr>
          <p:cNvPr id="11764" name="yt_shape_11764"/>
          <p:cNvSpPr txBox="1"/>
          <p:nvPr/>
        </p:nvSpPr>
        <p:spPr>
          <a:xfrm>
            <a:off x="540000" y="3458227"/>
            <a:ext cx="902811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广安邻水中学月考卷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pic>
        <p:nvPicPr>
          <p:cNvPr id="3" name="yt_shape_1715242440652" title="H_25.973701">
            <a:extLst>
              <a:ext uri="{FF2B5EF4-FFF2-40B4-BE49-F238E27FC236}">
                <a16:creationId xmlns:a16="http://schemas.microsoft.com/office/drawing/2014/main" id="{E6F11D76-E299-3A3A-0D39-F2217BC990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7292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92FE7B0-7305-462C-8C9F-6FD29670C2CB}"/>
              </a:ext>
            </a:extLst>
          </p:cNvPr>
          <p:cNvSpPr txBox="1"/>
          <p:nvPr/>
        </p:nvSpPr>
        <p:spPr>
          <a:xfrm>
            <a:off x="7155589" y="1930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1A713E8-EAE5-11A8-8C3D-F29ADC7A7286}"/>
              </a:ext>
            </a:extLst>
          </p:cNvPr>
          <p:cNvSpPr txBox="1"/>
          <p:nvPr/>
        </p:nvSpPr>
        <p:spPr>
          <a:xfrm>
            <a:off x="8704989" y="341142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6" name="yt_shape_11766"/>
          <p:cNvSpPr txBox="1"/>
          <p:nvPr/>
        </p:nvSpPr>
        <p:spPr>
          <a:xfrm>
            <a:off x="551384" y="1412776"/>
            <a:ext cx="5735544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44F07D2-3B17-5784-4E27-95624D483DE9}"/>
              </a:ext>
            </a:extLst>
          </p:cNvPr>
          <p:cNvSpPr txBox="1"/>
          <p:nvPr/>
        </p:nvSpPr>
        <p:spPr>
          <a:xfrm>
            <a:off x="461373" y="1841458"/>
            <a:ext cx="4898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6EBDF14-8F2B-6023-F5DC-4C5CDEDA6EE3}"/>
              </a:ext>
            </a:extLst>
          </p:cNvPr>
          <p:cNvSpPr txBox="1"/>
          <p:nvPr/>
        </p:nvSpPr>
        <p:spPr>
          <a:xfrm>
            <a:off x="461373" y="2316946"/>
            <a:ext cx="1723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818EC5C-E008-4838-F9B8-9C275ACE81D7}"/>
              </a:ext>
            </a:extLst>
          </p:cNvPr>
          <p:cNvSpPr txBox="1"/>
          <p:nvPr/>
        </p:nvSpPr>
        <p:spPr>
          <a:xfrm>
            <a:off x="461373" y="3267922"/>
            <a:ext cx="4059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06B0208-E877-AC7C-3083-E07757F8F6E4}"/>
              </a:ext>
            </a:extLst>
          </p:cNvPr>
          <p:cNvSpPr txBox="1"/>
          <p:nvPr/>
        </p:nvSpPr>
        <p:spPr>
          <a:xfrm>
            <a:off x="461373" y="3743410"/>
            <a:ext cx="15612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4ABC745-09F2-411D-98BB-F3D471C9BBCF}"/>
              </a:ext>
            </a:extLst>
          </p:cNvPr>
          <p:cNvSpPr txBox="1"/>
          <p:nvPr/>
        </p:nvSpPr>
        <p:spPr>
          <a:xfrm>
            <a:off x="461373" y="4218898"/>
            <a:ext cx="8452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8921" y="840312"/>
            <a:ext cx="1415772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0" name="yt_shape_11770"/>
          <p:cNvSpPr txBox="1"/>
          <p:nvPr/>
        </p:nvSpPr>
        <p:spPr>
          <a:xfrm>
            <a:off x="540000" y="900000"/>
            <a:ext cx="8622553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解：由题意，得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41.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6385A2F-8AB0-9CC5-E394-2006C3F789DC}"/>
              </a:ext>
            </a:extLst>
          </p:cNvPr>
          <p:cNvSpPr txBox="1"/>
          <p:nvPr/>
        </p:nvSpPr>
        <p:spPr>
          <a:xfrm>
            <a:off x="449989" y="1328682"/>
            <a:ext cx="5291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解：由题意，得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7710FD1-56D7-4B59-9806-9476D18BC5CA}"/>
              </a:ext>
            </a:extLst>
          </p:cNvPr>
          <p:cNvSpPr txBox="1"/>
          <p:nvPr/>
        </p:nvSpPr>
        <p:spPr>
          <a:xfrm>
            <a:off x="449989" y="1804170"/>
            <a:ext cx="4682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BDE881F-8FAF-EBEC-A7FA-88E353D3A730}"/>
              </a:ext>
            </a:extLst>
          </p:cNvPr>
          <p:cNvSpPr txBox="1"/>
          <p:nvPr/>
        </p:nvSpPr>
        <p:spPr>
          <a:xfrm>
            <a:off x="449989" y="2279658"/>
            <a:ext cx="3345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CD0FBE2-6D65-42B4-907C-87B46E7F1CD7}"/>
              </a:ext>
            </a:extLst>
          </p:cNvPr>
          <p:cNvSpPr txBox="1"/>
          <p:nvPr/>
        </p:nvSpPr>
        <p:spPr>
          <a:xfrm>
            <a:off x="449989" y="2755146"/>
            <a:ext cx="70333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2" name="yt_shape_11772"/>
          <p:cNvSpPr txBox="1"/>
          <p:nvPr/>
        </p:nvSpPr>
        <p:spPr>
          <a:xfrm>
            <a:off x="540000" y="900000"/>
            <a:ext cx="283571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整式的乘除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773" name="yt_shape_11773"/>
              <p:cNvSpPr txBox="1"/>
              <p:nvPr/>
            </p:nvSpPr>
            <p:spPr>
              <a:xfrm>
                <a:off x="540000" y="1395205"/>
                <a:ext cx="7923644" cy="6406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28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773" name="yt_shape_11773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7923644" cy="640625"/>
              </a:xfrm>
              <a:prstGeom prst="rect">
                <a:avLst/>
              </a:prstGeom>
              <a:blipFill>
                <a:blip r:embed="rId2"/>
                <a:stretch>
                  <a:fillRect l="-2386" r="-138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775" name="yt_table_1177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861979"/>
              </p:ext>
            </p:extLst>
          </p:nvPr>
        </p:nvGraphicFramePr>
        <p:xfrm>
          <a:off x="540047" y="2086618"/>
          <a:ext cx="6259830" cy="950976"/>
        </p:xfrm>
        <a:graphic>
          <a:graphicData uri="http://schemas.openxmlformats.org/drawingml/2006/table">
            <a:tbl>
              <a:tblPr/>
              <a:tblGrid>
                <a:gridCol w="3596005">
                  <a:extLst>
                    <a:ext uri="{9D8B030D-6E8A-4147-A177-3AD203B41FA5}">
                      <a16:colId xmlns:a16="http://schemas.microsoft.com/office/drawing/2014/main" val="10423"/>
                    </a:ext>
                  </a:extLst>
                </a:gridCol>
                <a:gridCol w="2663825">
                  <a:extLst>
                    <a:ext uri="{9D8B030D-6E8A-4147-A177-3AD203B41FA5}">
                      <a16:colId xmlns:a16="http://schemas.microsoft.com/office/drawing/2014/main" val="104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9"/>
                  </a:ext>
                </a:extLst>
              </a:tr>
            </a:tbl>
          </a:graphicData>
        </a:graphic>
      </p:graphicFrame>
      <p:sp>
        <p:nvSpPr>
          <p:cNvPr id="11777" name="yt_shape_11777"/>
          <p:cNvSpPr txBox="1"/>
          <p:nvPr/>
        </p:nvSpPr>
        <p:spPr>
          <a:xfrm>
            <a:off x="540000" y="3088172"/>
            <a:ext cx="42239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78" name="yt_table_1177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6470787"/>
              </p:ext>
            </p:extLst>
          </p:nvPr>
        </p:nvGraphicFramePr>
        <p:xfrm>
          <a:off x="540047" y="3567475"/>
          <a:ext cx="5610225" cy="1901952"/>
        </p:xfrm>
        <a:graphic>
          <a:graphicData uri="http://schemas.openxmlformats.org/drawingml/2006/table">
            <a:tbl>
              <a:tblPr/>
              <a:tblGrid>
                <a:gridCol w="5610225">
                  <a:extLst>
                    <a:ext uri="{9D8B030D-6E8A-4147-A177-3AD203B41FA5}">
                      <a16:colId xmlns:a16="http://schemas.microsoft.com/office/drawing/2014/main" val="104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3"/>
                  </a:ext>
                </a:extLst>
              </a:tr>
            </a:tbl>
          </a:graphicData>
        </a:graphic>
      </p:graphicFrame>
      <p:pic>
        <p:nvPicPr>
          <p:cNvPr id="3" name="yt_shape_1715242440750" title="H_25.973701">
            <a:extLst>
              <a:ext uri="{FF2B5EF4-FFF2-40B4-BE49-F238E27FC236}">
                <a16:creationId xmlns:a16="http://schemas.microsoft.com/office/drawing/2014/main" id="{27CF7343-5693-59D7-068E-F32B18F863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2D6FB4B-4F06-9E8D-DB0E-7FEE344B5FD5}"/>
              </a:ext>
            </a:extLst>
          </p:cNvPr>
          <p:cNvSpPr txBox="1"/>
          <p:nvPr/>
        </p:nvSpPr>
        <p:spPr>
          <a:xfrm>
            <a:off x="7466739" y="1348399"/>
            <a:ext cx="400748" cy="72804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F961A0-AF3E-FC0E-3D14-63E9F3F260F5}"/>
              </a:ext>
            </a:extLst>
          </p:cNvPr>
          <p:cNvSpPr txBox="1"/>
          <p:nvPr/>
        </p:nvSpPr>
        <p:spPr>
          <a:xfrm>
            <a:off x="3802789" y="304136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0" name="yt_shape_11780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的运算结果中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项的系数是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24a3,isEnd"/>
              </a:rPr>
              <a:t>的值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A4ED199-FE89-AD72-7992-6EB2B1C933B9}"/>
              </a:ext>
            </a:extLst>
          </p:cNvPr>
          <p:cNvSpPr txBox="1"/>
          <p:nvPr/>
        </p:nvSpPr>
        <p:spPr>
          <a:xfrm>
            <a:off x="4072783" y="1300935"/>
            <a:ext cx="15104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06FF2A-3627-16AE-6888-9B29785EE5E8}"/>
              </a:ext>
            </a:extLst>
          </p:cNvPr>
          <p:cNvSpPr txBox="1"/>
          <p:nvPr/>
        </p:nvSpPr>
        <p:spPr>
          <a:xfrm>
            <a:off x="4793508" y="1804170"/>
            <a:ext cx="2250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12140C0-7496-839D-8C30-EF5DE5919FEA}"/>
              </a:ext>
            </a:extLst>
          </p:cNvPr>
          <p:cNvSpPr txBox="1"/>
          <p:nvPr/>
        </p:nvSpPr>
        <p:spPr>
          <a:xfrm>
            <a:off x="1059708" y="275514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785" name="yt_shape_11785"/>
              <p:cNvSpPr txBox="1"/>
              <p:nvPr/>
            </p:nvSpPr>
            <p:spPr>
              <a:xfrm>
                <a:off x="551384" y="1484784"/>
                <a:ext cx="6149119" cy="32392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39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19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785" name="yt_shape_117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484784"/>
                <a:ext cx="6149119" cy="3239220"/>
              </a:xfrm>
              <a:prstGeom prst="rect">
                <a:avLst/>
              </a:prstGeom>
              <a:blipFill>
                <a:blip r:embed="rId2"/>
                <a:stretch>
                  <a:fillRect l="-2973" r="-2081" b="-48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F548339-DB7A-2E3D-525B-9539EF19DC78}"/>
                  </a:ext>
                </a:extLst>
              </p:cNvPr>
              <p:cNvSpPr txBox="1"/>
              <p:nvPr/>
            </p:nvSpPr>
            <p:spPr>
              <a:xfrm>
                <a:off x="461373" y="2119587"/>
                <a:ext cx="5849048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F548339-DB7A-2E3D-525B-9539EF19DC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2119587"/>
                <a:ext cx="5849048" cy="769062"/>
              </a:xfrm>
              <a:prstGeom prst="rect">
                <a:avLst/>
              </a:prstGeom>
              <a:blipFill>
                <a:blip r:embed="rId3"/>
                <a:stretch>
                  <a:fillRect l="-1668" r="-166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091083B4-900D-F3F1-59FA-95FED9E928FD}"/>
              </a:ext>
            </a:extLst>
          </p:cNvPr>
          <p:cNvSpPr txBox="1"/>
          <p:nvPr/>
        </p:nvSpPr>
        <p:spPr>
          <a:xfrm>
            <a:off x="1703512" y="2768022"/>
            <a:ext cx="943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BF48EC-C1C7-6C62-2428-B6D420CFEFC0}"/>
              </a:ext>
            </a:extLst>
          </p:cNvPr>
          <p:cNvSpPr txBox="1"/>
          <p:nvPr/>
        </p:nvSpPr>
        <p:spPr>
          <a:xfrm>
            <a:off x="461373" y="3746013"/>
            <a:ext cx="5596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28A7AFF-A584-A18B-0F39-F0FECF8DC551}"/>
              </a:ext>
            </a:extLst>
          </p:cNvPr>
          <p:cNvSpPr txBox="1"/>
          <p:nvPr/>
        </p:nvSpPr>
        <p:spPr>
          <a:xfrm>
            <a:off x="1670998" y="4315113"/>
            <a:ext cx="30883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19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1373" y="1085576"/>
            <a:ext cx="1415772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1" name="yt_shape_11791"/>
          <p:cNvSpPr txBox="1"/>
          <p:nvPr/>
        </p:nvSpPr>
        <p:spPr>
          <a:xfrm>
            <a:off x="540000" y="900000"/>
            <a:ext cx="437459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利用乘法公式进行计算</a:t>
            </a:r>
          </a:p>
        </p:txBody>
      </p:sp>
      <p:sp>
        <p:nvSpPr>
          <p:cNvPr id="11792" name="yt_shape_11792"/>
          <p:cNvSpPr txBox="1"/>
          <p:nvPr/>
        </p:nvSpPr>
        <p:spPr>
          <a:xfrm>
            <a:off x="540000" y="1395205"/>
            <a:ext cx="893834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93" name="yt_table_1179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5406318"/>
              </p:ext>
            </p:extLst>
          </p:nvPr>
        </p:nvGraphicFramePr>
        <p:xfrm>
          <a:off x="540047" y="1874508"/>
          <a:ext cx="81146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426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42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428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4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4"/>
                  </a:ext>
                </a:extLst>
              </a:tr>
            </a:tbl>
          </a:graphicData>
        </a:graphic>
      </p:graphicFrame>
      <p:sp>
        <p:nvSpPr>
          <p:cNvPr id="11795" name="yt_shape_11795"/>
          <p:cNvSpPr txBox="1"/>
          <p:nvPr/>
        </p:nvSpPr>
        <p:spPr>
          <a:xfrm>
            <a:off x="540000" y="2400679"/>
            <a:ext cx="8151078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西宁市中考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34.</a:t>
            </a:r>
          </a:p>
        </p:txBody>
      </p:sp>
      <p:pic>
        <p:nvPicPr>
          <p:cNvPr id="3" name="yt_shape_1715242440851" title="H_25.973701">
            <a:extLst>
              <a:ext uri="{FF2B5EF4-FFF2-40B4-BE49-F238E27FC236}">
                <a16:creationId xmlns:a16="http://schemas.microsoft.com/office/drawing/2014/main" id="{C6F8773E-1817-FCA3-E62D-3BB8A429BE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482EE2D-F66E-0EAA-EF22-7B60D64F546F}"/>
              </a:ext>
            </a:extLst>
          </p:cNvPr>
          <p:cNvSpPr txBox="1"/>
          <p:nvPr/>
        </p:nvSpPr>
        <p:spPr>
          <a:xfrm>
            <a:off x="8489089" y="13483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0ABB078-7238-D842-8575-EEB3E96AA936}"/>
              </a:ext>
            </a:extLst>
          </p:cNvPr>
          <p:cNvSpPr txBox="1"/>
          <p:nvPr/>
        </p:nvSpPr>
        <p:spPr>
          <a:xfrm>
            <a:off x="449989" y="2829361"/>
            <a:ext cx="5596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17A9FD7-B5D6-D3B3-89B0-6BD0A044E530}"/>
              </a:ext>
            </a:extLst>
          </p:cNvPr>
          <p:cNvSpPr txBox="1"/>
          <p:nvPr/>
        </p:nvSpPr>
        <p:spPr>
          <a:xfrm>
            <a:off x="449989" y="3304849"/>
            <a:ext cx="4688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6DA7641-D0AA-C7A5-BFD4-053E73663B3C}"/>
              </a:ext>
            </a:extLst>
          </p:cNvPr>
          <p:cNvSpPr txBox="1"/>
          <p:nvPr/>
        </p:nvSpPr>
        <p:spPr>
          <a:xfrm>
            <a:off x="449989" y="3780337"/>
            <a:ext cx="3469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B9FED7F-4CA6-0760-3283-72541FEF8C62}"/>
              </a:ext>
            </a:extLst>
          </p:cNvPr>
          <p:cNvSpPr txBox="1"/>
          <p:nvPr/>
        </p:nvSpPr>
        <p:spPr>
          <a:xfrm>
            <a:off x="449989" y="4255826"/>
            <a:ext cx="2481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1523</Words>
  <Application>Microsoft Office PowerPoint</Application>
  <PresentationFormat>宽屏</PresentationFormat>
  <Paragraphs>164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6" baseType="lpstr">
      <vt:lpstr>,isEnd</vt:lpstr>
      <vt:lpstr>_⨹_1_641e4,isEnd</vt:lpstr>
      <vt:lpstr>_⨹_2_224a3,isEnd</vt:lpstr>
      <vt:lpstr>_⨹_3_69931</vt:lpstr>
      <vt:lpstr>_⨹_3_7b1f0</vt:lpstr>
      <vt:lpstr>_⨹_5_a57c5,isEnd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2024-05-09T08:08:18Z</dcterms:created>
  <dcterms:modified xsi:type="dcterms:W3CDTF">2024-05-09T09:09:38Z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