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03" r:id="rId3"/>
    <p:sldId id="305" r:id="rId4"/>
    <p:sldId id="307" r:id="rId5"/>
    <p:sldId id="308" r:id="rId6"/>
    <p:sldId id="310" r:id="rId7"/>
    <p:sldId id="311" r:id="rId8"/>
    <p:sldId id="312" r:id="rId9"/>
    <p:sldId id="314" r:id="rId10"/>
    <p:sldId id="315" r:id="rId11"/>
    <p:sldId id="324" r:id="rId12"/>
    <p:sldId id="316" r:id="rId13"/>
    <p:sldId id="323" r:id="rId14"/>
    <p:sldId id="25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227A82-F1FE-41FB-B223-B3AE7122F662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DA201-6AFE-4F5A-AB83-29FE0CB75D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177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DA201-6AFE-4F5A-AB83-29FE0CB75D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80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bin"/><Relationship Id="rId4" Type="http://schemas.openxmlformats.org/officeDocument/2006/relationships/image" Target="../media/image30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74" name="yt_image_138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7" name="yt_shape_13877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利用勾股定理解决实际问题</a:t>
            </a:r>
          </a:p>
        </p:txBody>
      </p:sp>
      <p:sp>
        <p:nvSpPr>
          <p:cNvPr id="13878" name="yt_shape_13878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小时的速度从港口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出发向东北方向航行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另一艘船以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b9880"/>
              </a:rPr>
              <a:t>2.5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小时的速度同时从港口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出发向东南方向航行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离开港口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0fe2"/>
              </a:rPr>
              <a:t>两船相距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2" name="yt_table_1388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727655"/>
              </p:ext>
            </p:extLst>
          </p:nvPr>
        </p:nvGraphicFramePr>
        <p:xfrm>
          <a:off x="540047" y="3416936"/>
          <a:ext cx="47167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海里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p:grpSp>
        <p:nvGrpSpPr>
          <p:cNvPr id="13879" name="yt_shape_13879_skip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8153" y="3416936"/>
            <a:ext cx="1831734" cy="2014488"/>
            <a:chOff x="0" y="0"/>
            <a:chExt cx="1831734" cy="2014488"/>
          </a:xfrm>
        </p:grpSpPr>
        <p:pic>
          <p:nvPicPr>
            <p:cNvPr id="2" name="yt_image_1387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1734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1" name="yt_shape_13881"/>
            <p:cNvSpPr txBox="1"/>
            <p:nvPr/>
          </p:nvSpPr>
          <p:spPr>
            <a:xfrm>
              <a:off x="382586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765652">
            <a:extLst>
              <a:ext uri="{FF2B5EF4-FFF2-40B4-BE49-F238E27FC236}">
                <a16:creationId xmlns:a16="http://schemas.microsoft.com/office/drawing/2014/main" id="{B8B67E86-E329-6CB5-C3EF-AECAC9F0A5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E2448B6-A37A-D13F-E268-1F3D5B15EB01}"/>
              </a:ext>
            </a:extLst>
          </p:cNvPr>
          <p:cNvSpPr txBox="1"/>
          <p:nvPr/>
        </p:nvSpPr>
        <p:spPr>
          <a:xfrm>
            <a:off x="1059708" y="28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7" name="yt_shape_1393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如果梯子顶端向下滑动的距离等于底端向外滑动的距离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6c03"/>
              </a:rPr>
              <a:t>那么滑动的距离是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38"/>
              <p:cNvSpPr txBox="1"/>
              <p:nvPr/>
            </p:nvSpPr>
            <p:spPr>
              <a:xfrm>
                <a:off x="540000" y="1995319"/>
                <a:ext cx="5376472" cy="28580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设滑动的距离为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938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5319"/>
                <a:ext cx="5376472" cy="2858026"/>
              </a:xfrm>
              <a:prstGeom prst="rect">
                <a:avLst/>
              </a:prstGeom>
              <a:blipFill>
                <a:blip r:embed="rId2"/>
                <a:stretch>
                  <a:fillRect l="-3515" t="-1706" r="-2381" b="-5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40" name="yt_image_1394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6224" y="1995319"/>
            <a:ext cx="1565775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2" name="yt_shape_13942"/>
          <p:cNvSpPr txBox="1"/>
          <p:nvPr/>
        </p:nvSpPr>
        <p:spPr>
          <a:xfrm>
            <a:off x="540000" y="4903503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答：滑动的距离为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D44B56-7BC4-67AD-15EB-2B6C82D32C90}"/>
              </a:ext>
            </a:extLst>
          </p:cNvPr>
          <p:cNvSpPr txBox="1"/>
          <p:nvPr/>
        </p:nvSpPr>
        <p:spPr>
          <a:xfrm>
            <a:off x="449989" y="1948513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设滑动的距离为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38C713-7202-3C88-9573-8F6F0BA8E665}"/>
              </a:ext>
            </a:extLst>
          </p:cNvPr>
          <p:cNvSpPr txBox="1"/>
          <p:nvPr/>
        </p:nvSpPr>
        <p:spPr>
          <a:xfrm>
            <a:off x="497614" y="2424001"/>
            <a:ext cx="545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A28D67-129C-8DF8-5623-9593E58F4116}"/>
              </a:ext>
            </a:extLst>
          </p:cNvPr>
          <p:cNvSpPr txBox="1"/>
          <p:nvPr/>
        </p:nvSpPr>
        <p:spPr>
          <a:xfrm>
            <a:off x="449989" y="2899489"/>
            <a:ext cx="447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C2A86A-9832-2382-F7A2-12047710C300}"/>
                  </a:ext>
                </a:extLst>
              </p:cNvPr>
              <p:cNvSpPr txBox="1"/>
              <p:nvPr/>
            </p:nvSpPr>
            <p:spPr>
              <a:xfrm>
                <a:off x="449989" y="3374977"/>
                <a:ext cx="5502148" cy="597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}">
                <a:extLst>
                  <a:ext uri="{FF2B5EF4-FFF2-40B4-BE49-F238E27FC236}">
                    <a16:creationId xmlns:a16="http://schemas.microsoft.com/office/drawing/2014/main" id="{E1C2A86A-9832-2382-F7A2-12047710C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4977"/>
                <a:ext cx="5502148" cy="597675"/>
              </a:xfrm>
              <a:prstGeom prst="rect">
                <a:avLst/>
              </a:prstGeom>
              <a:blipFill>
                <a:blip r:embed="rId4"/>
                <a:stretch>
                  <a:fillRect l="-1774" r="-1774" b="-183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D2DFDAA-1213-FCE7-AF63-0A716D9E5F11}"/>
              </a:ext>
            </a:extLst>
          </p:cNvPr>
          <p:cNvSpPr txBox="1"/>
          <p:nvPr/>
        </p:nvSpPr>
        <p:spPr>
          <a:xfrm>
            <a:off x="449989" y="387904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B009D9-15B3-18B7-190D-DF63D99D680E}"/>
              </a:ext>
            </a:extLst>
          </p:cNvPr>
          <p:cNvSpPr txBox="1"/>
          <p:nvPr/>
        </p:nvSpPr>
        <p:spPr>
          <a:xfrm>
            <a:off x="497614" y="4354528"/>
            <a:ext cx="321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B6C169-046D-5C03-ADEE-0DF3A37DF444}"/>
              </a:ext>
            </a:extLst>
          </p:cNvPr>
          <p:cNvSpPr txBox="1"/>
          <p:nvPr/>
        </p:nvSpPr>
        <p:spPr>
          <a:xfrm>
            <a:off x="449989" y="4856697"/>
            <a:ext cx="308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答：滑动的距离为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shape_1715242766953">
            <a:extLst>
              <a:ext uri="{FF2B5EF4-FFF2-40B4-BE49-F238E27FC236}">
                <a16:creationId xmlns:a16="http://schemas.microsoft.com/office/drawing/2014/main" id="{266BA8D7-41A4-04B1-82A0-C90CC0918D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590" y="3839368"/>
            <a:ext cx="1213042" cy="120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4" name="yt_shape_13944"/>
          <p:cNvSpPr txBox="1"/>
          <p:nvPr/>
        </p:nvSpPr>
        <p:spPr>
          <a:xfrm>
            <a:off x="540000" y="69269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943" name="yt_image_1394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69269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6" name="yt_shape_13946"/>
          <p:cNvSpPr txBox="1"/>
          <p:nvPr/>
        </p:nvSpPr>
        <p:spPr>
          <a:xfrm>
            <a:off x="540119" y="127486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是古代东方数学代表作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书中记载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d9a1"/>
              </a:rPr>
              <a:t>今有开门去阃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kǔn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门槛的意思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不合二寸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问门广几何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题目大意是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d8d2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推开双门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双门间隙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0b8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距离门槛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39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288" y="2861656"/>
            <a:ext cx="2819696" cy="136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3949" title="H_172.335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6120" y="4129171"/>
            <a:ext cx="1904032" cy="171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952"/>
              <p:cNvSpPr txBox="1"/>
              <p:nvPr/>
            </p:nvSpPr>
            <p:spPr>
              <a:xfrm>
                <a:off x="540000" y="3194441"/>
                <a:ext cx="6403997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寸，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寸，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寸，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寸，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3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4441"/>
                <a:ext cx="6403997" cy="3507179"/>
              </a:xfrm>
              <a:prstGeom prst="rect">
                <a:avLst/>
              </a:prstGeom>
              <a:blipFill>
                <a:blip r:embed="rId6"/>
                <a:stretch>
                  <a:fillRect l="-2952" t="-1391" r="-1905" b="-4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C54ECE0-30B1-7088-8450-86F61F0C71A5}"/>
              </a:ext>
            </a:extLst>
          </p:cNvPr>
          <p:cNvSpPr txBox="1"/>
          <p:nvPr/>
        </p:nvSpPr>
        <p:spPr>
          <a:xfrm>
            <a:off x="449989" y="3147635"/>
            <a:ext cx="341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3AB5EF-4739-A821-CA6B-434AD0B2455A}"/>
              </a:ext>
            </a:extLst>
          </p:cNvPr>
          <p:cNvSpPr txBox="1"/>
          <p:nvPr/>
        </p:nvSpPr>
        <p:spPr>
          <a:xfrm>
            <a:off x="449989" y="3623123"/>
            <a:ext cx="491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4CD81E-2F3E-0087-5EDE-89913C4C2D4D}"/>
              </a:ext>
            </a:extLst>
          </p:cNvPr>
          <p:cNvSpPr txBox="1"/>
          <p:nvPr/>
        </p:nvSpPr>
        <p:spPr>
          <a:xfrm>
            <a:off x="449989" y="4098611"/>
            <a:ext cx="451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6CE1C8-F9DB-F02A-099D-9DDBEB22014A}"/>
                  </a:ext>
                </a:extLst>
              </p:cNvPr>
              <p:cNvSpPr txBox="1"/>
              <p:nvPr/>
            </p:nvSpPr>
            <p:spPr>
              <a:xfrm>
                <a:off x="449989" y="4574099"/>
                <a:ext cx="6522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寸，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寸，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寸，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76CE1C8-F9DB-F02A-099D-9DDBEB2201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4099"/>
                <a:ext cx="6522148" cy="765061"/>
              </a:xfrm>
              <a:prstGeom prst="rect">
                <a:avLst/>
              </a:prstGeom>
              <a:blipFill>
                <a:blip r:embed="rId7"/>
                <a:stretch>
                  <a:fillRect l="-1495" r="-140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443EA76-C2C7-26AF-A2E1-050EA3BA0B6E}"/>
              </a:ext>
            </a:extLst>
          </p:cNvPr>
          <p:cNvSpPr txBox="1"/>
          <p:nvPr/>
        </p:nvSpPr>
        <p:spPr>
          <a:xfrm>
            <a:off x="497614" y="5245548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77D267-E237-1084-BF66-83CFCFC68C1E}"/>
              </a:ext>
            </a:extLst>
          </p:cNvPr>
          <p:cNvSpPr txBox="1"/>
          <p:nvPr/>
        </p:nvSpPr>
        <p:spPr>
          <a:xfrm>
            <a:off x="449989" y="5721036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FBD50EC-37A6-1112-BD54-933013F69D6A}"/>
              </a:ext>
            </a:extLst>
          </p:cNvPr>
          <p:cNvSpPr txBox="1"/>
          <p:nvPr/>
        </p:nvSpPr>
        <p:spPr>
          <a:xfrm>
            <a:off x="449989" y="6196524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246DCAA-4770-1EAE-B551-90DEDB1859AA}"/>
              </a:ext>
            </a:extLst>
          </p:cNvPr>
          <p:cNvSpPr txBox="1"/>
          <p:nvPr/>
        </p:nvSpPr>
        <p:spPr>
          <a:xfrm>
            <a:off x="3698013" y="6196524"/>
            <a:ext cx="191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50.5.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D31DB91-860F-1CE3-2140-671C48A76BC4}"/>
              </a:ext>
            </a:extLst>
          </p:cNvPr>
          <p:cNvSpPr txBox="1"/>
          <p:nvPr/>
        </p:nvSpPr>
        <p:spPr>
          <a:xfrm>
            <a:off x="5507851" y="6239453"/>
            <a:ext cx="2766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寸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7" grpId="0" build="allAtOnce"/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4" name="yt_shape_13954"/>
          <p:cNvSpPr txBox="1"/>
          <p:nvPr/>
        </p:nvSpPr>
        <p:spPr>
          <a:xfrm>
            <a:off x="698966" y="-21828"/>
            <a:ext cx="261129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50.5.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55" name="yt_shape_13955"/>
          <p:cNvSpPr txBox="1"/>
          <p:nvPr/>
        </p:nvSpPr>
        <p:spPr>
          <a:xfrm>
            <a:off x="698966" y="937607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3956" name="yt_shape_13956"/>
          <p:cNvSpPr txBox="1"/>
          <p:nvPr/>
        </p:nvSpPr>
        <p:spPr>
          <a:xfrm>
            <a:off x="699085" y="1423771"/>
            <a:ext cx="10869523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7a1ef"/>
              </a:rPr>
              <a:t>利用勾股定理解决实际问题的求解思路：把实际问题转化为一个图形，再寻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找或构造直角三角形，后用勾股求解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yt_shape_13884"/>
          <p:cNvSpPr txBox="1"/>
          <p:nvPr/>
        </p:nvSpPr>
        <p:spPr>
          <a:xfrm>
            <a:off x="540119" y="7985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米高的电线杆两侧各用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米长的铁丝固定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d9b5,isEnd"/>
              </a:rPr>
              <a:t>两个固定点之间的距离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888" name="yt_shape_13888"/>
          <p:cNvSpPr txBox="1"/>
          <p:nvPr/>
        </p:nvSpPr>
        <p:spPr>
          <a:xfrm>
            <a:off x="540000" y="369524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85" name="yt_shape_13885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1263" y="1910387"/>
            <a:ext cx="1409472" cy="1734453"/>
            <a:chOff x="0" y="0"/>
            <a:chExt cx="1409472" cy="1734453"/>
          </a:xfrm>
        </p:grpSpPr>
        <p:pic>
          <p:nvPicPr>
            <p:cNvPr id="2" name="yt_image_1388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9472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7" name="yt_shape_13887"/>
            <p:cNvSpPr txBox="1"/>
            <p:nvPr/>
          </p:nvSpPr>
          <p:spPr>
            <a:xfrm>
              <a:off x="171455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889" name="yt_shape_13889"/>
          <p:cNvSpPr txBox="1"/>
          <p:nvPr/>
        </p:nvSpPr>
        <p:spPr>
          <a:xfrm>
            <a:off x="540119" y="41045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如图为某楼梯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测得楼梯的长为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计划在楼梯表面铺地毯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2bb2,isEnd"/>
              </a:rPr>
              <a:t>地毯的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长度至少需要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890" name="yt_image_138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872" y="5013176"/>
            <a:ext cx="205311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61F3175-B5B7-0C35-3A33-88718D517265}"/>
              </a:ext>
            </a:extLst>
          </p:cNvPr>
          <p:cNvSpPr txBox="1"/>
          <p:nvPr/>
        </p:nvSpPr>
        <p:spPr>
          <a:xfrm>
            <a:off x="1059708" y="12272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5BF189-5801-AEB7-DA40-99445C3C028D}"/>
              </a:ext>
            </a:extLst>
          </p:cNvPr>
          <p:cNvSpPr txBox="1"/>
          <p:nvPr/>
        </p:nvSpPr>
        <p:spPr>
          <a:xfrm>
            <a:off x="2583708" y="453321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2" name="yt_shape_13892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看着冉冉升起的五星红旗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你们是否想过旗杆到底有多高呢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c4c7"/>
              </a:rPr>
              <a:t>某数学兴趣小组为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了测量旗杆的高度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进行以下操作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先将升旗的绳子拉到旗杆底端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474b"/>
              </a:rPr>
              <a:t>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绳子末端刚好接触到地面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再将绳子末端拉到距离旗杆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799a"/>
              </a:rPr>
              <a:t>发现绳子末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请根据以上测量情况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计算旗杆的高度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93" name="yt_image_13893" title="H_150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768910"/>
            <a:ext cx="1865293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895"/>
          <p:cNvSpPr txBox="1"/>
          <p:nvPr/>
        </p:nvSpPr>
        <p:spPr>
          <a:xfrm>
            <a:off x="630131" y="2827480"/>
            <a:ext cx="390170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解：设旗杆的高度为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答：旗杆的高度为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17m.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DEA3F8-77C8-9899-A0CF-6CB655F409D4}"/>
              </a:ext>
            </a:extLst>
          </p:cNvPr>
          <p:cNvSpPr txBox="1"/>
          <p:nvPr/>
        </p:nvSpPr>
        <p:spPr>
          <a:xfrm>
            <a:off x="540120" y="2780674"/>
            <a:ext cx="369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解：设旗杆的高度为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E6C36E-B212-6191-029F-A1BA7287550D}"/>
              </a:ext>
            </a:extLst>
          </p:cNvPr>
          <p:cNvSpPr txBox="1"/>
          <p:nvPr/>
        </p:nvSpPr>
        <p:spPr>
          <a:xfrm>
            <a:off x="540120" y="3256162"/>
            <a:ext cx="2851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A00421-0B8D-2AEB-8A6C-F1648A2174DD}"/>
              </a:ext>
            </a:extLst>
          </p:cNvPr>
          <p:cNvSpPr txBox="1"/>
          <p:nvPr/>
        </p:nvSpPr>
        <p:spPr>
          <a:xfrm>
            <a:off x="587745" y="3731650"/>
            <a:ext cx="399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6A138B-35A6-6872-B10D-E11E76638756}"/>
              </a:ext>
            </a:extLst>
          </p:cNvPr>
          <p:cNvSpPr txBox="1"/>
          <p:nvPr/>
        </p:nvSpPr>
        <p:spPr>
          <a:xfrm>
            <a:off x="540120" y="4207138"/>
            <a:ext cx="2356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925E6A-28F5-32BB-3684-B4620DD48483}"/>
              </a:ext>
            </a:extLst>
          </p:cNvPr>
          <p:cNvSpPr txBox="1"/>
          <p:nvPr/>
        </p:nvSpPr>
        <p:spPr>
          <a:xfrm>
            <a:off x="587745" y="4682626"/>
            <a:ext cx="264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A4B2D9-B2F8-9573-18F2-51D47A55C792}"/>
              </a:ext>
            </a:extLst>
          </p:cNvPr>
          <p:cNvSpPr txBox="1"/>
          <p:nvPr/>
        </p:nvSpPr>
        <p:spPr>
          <a:xfrm>
            <a:off x="540120" y="5158114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C0B6146-8CE2-5B87-3668-BCDF05631080}"/>
              </a:ext>
            </a:extLst>
          </p:cNvPr>
          <p:cNvSpPr txBox="1"/>
          <p:nvPr/>
        </p:nvSpPr>
        <p:spPr>
          <a:xfrm>
            <a:off x="540120" y="5633602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309023-8FD3-3FDF-F4CE-5C729335A5B4}"/>
              </a:ext>
            </a:extLst>
          </p:cNvPr>
          <p:cNvSpPr txBox="1"/>
          <p:nvPr/>
        </p:nvSpPr>
        <p:spPr>
          <a:xfrm>
            <a:off x="540120" y="6109090"/>
            <a:ext cx="323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答：旗杆的高度为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8" name="yt_shape_13898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利用勾股定理解决立体图形问题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99" name="yt_shape_13899"/>
              <p:cNvSpPr txBox="1"/>
              <p:nvPr/>
            </p:nvSpPr>
            <p:spPr>
              <a:xfrm>
                <a:off x="540119" y="1395205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已知圆柱的底面直径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6425"/>
                  </a:rPr>
                  <a:t>小虫在圆柱表面爬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点爬到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然后再沿另一面爬回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f3d0a"/>
                  </a:rPr>
                  <a:t>则小虫爬行的最短路程为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899" name="yt_shape_1389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04" name="yt_table_139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570865"/>
              </p:ext>
            </p:extLst>
          </p:nvPr>
        </p:nvGraphicFramePr>
        <p:xfrm>
          <a:off x="540047" y="3036237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</a:tbl>
          </a:graphicData>
        </a:graphic>
      </p:graphicFrame>
      <p:grpSp>
        <p:nvGrpSpPr>
          <p:cNvPr id="13901" name="yt_shape_13901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54154" y="3036237"/>
            <a:ext cx="1395637" cy="1903617"/>
            <a:chOff x="0" y="0"/>
            <a:chExt cx="1395637" cy="1903617"/>
          </a:xfrm>
        </p:grpSpPr>
        <p:pic>
          <p:nvPicPr>
            <p:cNvPr id="2" name="yt_image_1390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5637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3" name="yt_shape_13903"/>
            <p:cNvSpPr txBox="1"/>
            <p:nvPr/>
          </p:nvSpPr>
          <p:spPr>
            <a:xfrm>
              <a:off x="164537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765769">
            <a:extLst>
              <a:ext uri="{FF2B5EF4-FFF2-40B4-BE49-F238E27FC236}">
                <a16:creationId xmlns:a16="http://schemas.microsoft.com/office/drawing/2014/main" id="{FB162DCF-08DC-2DEC-EC08-623E4FD2F7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AB4CDE-514E-C999-CEB9-33C33F1B85C4}"/>
              </a:ext>
            </a:extLst>
          </p:cNvPr>
          <p:cNvSpPr txBox="1"/>
          <p:nvPr/>
        </p:nvSpPr>
        <p:spPr>
          <a:xfrm>
            <a:off x="1059708" y="24988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6" name="yt_shape_1390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如图是一个长方体盒子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aff4"/>
              </a:rPr>
              <a:t>用一根细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线绕侧面绑在点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不计线头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细线的最短长度为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0" name="yt_table_1391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338692"/>
              </p:ext>
            </p:extLst>
          </p:nvPr>
        </p:nvGraphicFramePr>
        <p:xfrm>
          <a:off x="540047" y="185943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</a:tbl>
          </a:graphicData>
        </a:graphic>
      </p:graphicFrame>
      <p:grpSp>
        <p:nvGrpSpPr>
          <p:cNvPr id="13907" name="yt_shape_13907_skip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99029" y="1859435"/>
            <a:ext cx="850642" cy="1881900"/>
            <a:chOff x="0" y="0"/>
            <a:chExt cx="850642" cy="1881900"/>
          </a:xfrm>
        </p:grpSpPr>
        <p:pic>
          <p:nvPicPr>
            <p:cNvPr id="2" name="yt_image_1390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850642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9" name="yt_shape_13909"/>
            <p:cNvSpPr txBox="1"/>
            <p:nvPr/>
          </p:nvSpPr>
          <p:spPr>
            <a:xfrm>
              <a:off x="-107960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4F14E9-62A4-3C00-8C3D-DD35880B5995}"/>
              </a:ext>
            </a:extLst>
          </p:cNvPr>
          <p:cNvSpPr txBox="1"/>
          <p:nvPr/>
        </p:nvSpPr>
        <p:spPr>
          <a:xfrm>
            <a:off x="86320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圆柱形容器的高为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d424"/>
              </a:rPr>
              <a:t>在容器内壁离容器底部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处有一只蚊子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此时一只壁虎正好在容器外壁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离容器上沿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2a55"/>
              </a:rPr>
              <a:t>与蚊子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相对的点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求壁虎捕捉蚊子的最短距离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13" name="yt_image_13913" title="H_120.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2132856"/>
            <a:ext cx="1249266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915"/>
              <p:cNvSpPr txBox="1"/>
              <p:nvPr/>
            </p:nvSpPr>
            <p:spPr>
              <a:xfrm>
                <a:off x="540119" y="1484784"/>
                <a:ext cx="6501460" cy="48516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</a:t>
                </a:r>
                <a:r>
                  <a:rPr lang="en-US" altLang="zh-CN" sz="98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98"/>
                    <a:ea typeface="Times New Roman" pitchFamily="98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</a:t>
                </a:r>
                <a:r>
                  <a:rPr lang="en-US" altLang="zh-CN" sz="1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4"/>
                    <a:ea typeface="宋体" pitchFamily="14"/>
                    <a:sym typeface="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将容器侧面展开，作点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的对称点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连结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即为最短距离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由题意可知，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故壁虎捕捉蚊子的最短距离为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130cm.</a:t>
                </a:r>
              </a:p>
            </p:txBody>
          </p:sp>
        </mc:Choice>
        <mc:Fallback>
          <p:sp>
            <p:nvSpPr>
              <p:cNvPr id="4" name="yt_shape_139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4784"/>
                <a:ext cx="6501460" cy="4851649"/>
              </a:xfrm>
              <a:prstGeom prst="rect">
                <a:avLst/>
              </a:prstGeom>
              <a:blipFill>
                <a:blip r:embed="rId3"/>
                <a:stretch>
                  <a:fillRect l="-2908" r="-1782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shape_1715242765886" title="H_108.407005">
            <a:extLst>
              <a:ext uri="{FF2B5EF4-FFF2-40B4-BE49-F238E27FC236}">
                <a16:creationId xmlns:a16="http://schemas.microsoft.com/office/drawing/2014/main" id="{20CF3AE5-865D-D5B8-8DE4-0B4E084F70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409" y="4202089"/>
            <a:ext cx="965392" cy="137676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274AD94-2361-C9EE-222D-2D96A2410951}"/>
              </a:ext>
            </a:extLst>
          </p:cNvPr>
          <p:cNvSpPr txBox="1"/>
          <p:nvPr/>
        </p:nvSpPr>
        <p:spPr>
          <a:xfrm>
            <a:off x="516656" y="1271184"/>
            <a:ext cx="2364486" cy="203518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9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98"/>
                <a:ea typeface="Times New Roman" pitchFamily="98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</a:t>
            </a:r>
            <a:r>
              <a:rPr kumimoji="0" lang="en-US" altLang="zh-CN" sz="1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4"/>
                <a:ea typeface="宋体" pitchFamily="14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4B84FC-731B-F093-5251-094B3504B526}"/>
              </a:ext>
            </a:extLst>
          </p:cNvPr>
          <p:cNvSpPr txBox="1"/>
          <p:nvPr/>
        </p:nvSpPr>
        <p:spPr>
          <a:xfrm>
            <a:off x="545613" y="2803832"/>
            <a:ext cx="637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将容器侧面展开，作点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CDC637-A07F-DEAB-8BDD-BC314BC65E10}"/>
              </a:ext>
            </a:extLst>
          </p:cNvPr>
          <p:cNvSpPr txBox="1"/>
          <p:nvPr/>
        </p:nvSpPr>
        <p:spPr>
          <a:xfrm>
            <a:off x="545613" y="3279320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即为最短距离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6DC615-0D6E-5F18-4682-A787EBB8EB57}"/>
              </a:ext>
            </a:extLst>
          </p:cNvPr>
          <p:cNvSpPr txBox="1"/>
          <p:nvPr/>
        </p:nvSpPr>
        <p:spPr>
          <a:xfrm>
            <a:off x="545613" y="3754808"/>
            <a:ext cx="570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1DB57E-FF3D-F452-5574-FAFC5B804F88}"/>
              </a:ext>
            </a:extLst>
          </p:cNvPr>
          <p:cNvSpPr txBox="1"/>
          <p:nvPr/>
        </p:nvSpPr>
        <p:spPr>
          <a:xfrm>
            <a:off x="545613" y="4230296"/>
            <a:ext cx="264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8311EC9-400A-71A0-543E-AB0C2B4DDCE2}"/>
                  </a:ext>
                </a:extLst>
              </p:cNvPr>
              <p:cNvSpPr txBox="1"/>
              <p:nvPr/>
            </p:nvSpPr>
            <p:spPr>
              <a:xfrm>
                <a:off x="545613" y="4705784"/>
                <a:ext cx="661866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8311EC9-400A-71A0-543E-AB0C2B4DDC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613" y="4705784"/>
                <a:ext cx="6618669" cy="630441"/>
              </a:xfrm>
              <a:prstGeom prst="rect">
                <a:avLst/>
              </a:prstGeom>
              <a:blipFill>
                <a:blip r:embed="rId5"/>
                <a:stretch>
                  <a:fillRect l="-1475" r="-138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5D99F07-5F6E-F1D3-22E5-5ACAFB956C62}"/>
              </a:ext>
            </a:extLst>
          </p:cNvPr>
          <p:cNvSpPr txBox="1"/>
          <p:nvPr/>
        </p:nvSpPr>
        <p:spPr>
          <a:xfrm>
            <a:off x="545613" y="5242613"/>
            <a:ext cx="5047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故壁虎捕捉蚊子的最短距离为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8" name="yt_shape_1391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917" name="yt_image_139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0" name="yt_shape_1392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另一棵高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两树相距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30c6"/>
              </a:rPr>
              <a:t>一只小鸟从一棵树的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树梢飞到另一棵树的树梢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至少飞行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4" name="yt_table_139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868150"/>
              </p:ext>
            </p:extLst>
          </p:nvPr>
        </p:nvGraphicFramePr>
        <p:xfrm>
          <a:off x="540047" y="2441600"/>
          <a:ext cx="8451216" cy="475488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</a:tbl>
          </a:graphicData>
        </a:graphic>
      </p:graphicFrame>
      <p:grpSp>
        <p:nvGrpSpPr>
          <p:cNvPr id="13921" name="yt_shape_13921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3377" y="2441600"/>
            <a:ext cx="2166584" cy="1750455"/>
            <a:chOff x="0" y="0"/>
            <a:chExt cx="2166584" cy="1750455"/>
          </a:xfrm>
        </p:grpSpPr>
        <p:pic>
          <p:nvPicPr>
            <p:cNvPr id="2" name="yt_image_1392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66584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3" name="yt_shape_13923"/>
            <p:cNvSpPr txBox="1"/>
            <p:nvPr/>
          </p:nvSpPr>
          <p:spPr>
            <a:xfrm>
              <a:off x="550011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BA83E4-AA73-3173-CBE5-7B63EA1875C9}"/>
              </a:ext>
            </a:extLst>
          </p:cNvPr>
          <p:cNvSpPr txBox="1"/>
          <p:nvPr/>
        </p:nvSpPr>
        <p:spPr>
          <a:xfrm>
            <a:off x="59365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" name="yt_shape_1392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这是一个供滑板爱好者使用的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5d4be,isEnd"/>
              </a:rPr>
              <a:t>型池可以看作是一个长方体去掉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一个半圆柱而成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中间可供滑行的截面是半径为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其边缘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99a9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一滑板爱好者从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点滑到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5d26,isEnd"/>
              </a:rPr>
              <a:t>则他滑行的最短距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边缘部分的厚度忽略不计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930" name="yt_shape_13930"/>
          <p:cNvSpPr txBox="1"/>
          <p:nvPr/>
        </p:nvSpPr>
        <p:spPr>
          <a:xfrm>
            <a:off x="540000" y="47569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27" name="yt_shape_13927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1407" y="2972062"/>
            <a:ext cx="1709184" cy="1734453"/>
            <a:chOff x="0" y="0"/>
            <a:chExt cx="1709184" cy="1734453"/>
          </a:xfrm>
        </p:grpSpPr>
        <p:pic>
          <p:nvPicPr>
            <p:cNvPr id="2" name="yt_image_1392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9184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9" name="yt_shape_13929"/>
            <p:cNvSpPr txBox="1"/>
            <p:nvPr/>
          </p:nvSpPr>
          <p:spPr>
            <a:xfrm>
              <a:off x="321311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D20B03-4514-092B-9B83-8E627861ED8B}"/>
              </a:ext>
            </a:extLst>
          </p:cNvPr>
          <p:cNvSpPr txBox="1"/>
          <p:nvPr/>
        </p:nvSpPr>
        <p:spPr>
          <a:xfrm>
            <a:off x="13645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1" name="yt_shape_13931"/>
          <p:cNvSpPr txBox="1"/>
          <p:nvPr/>
        </p:nvSpPr>
        <p:spPr>
          <a:xfrm>
            <a:off x="540000" y="900000"/>
            <a:ext cx="76335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的梯子斜靠在墙上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梯子底端距墙底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6m.</a:t>
            </a:r>
          </a:p>
        </p:txBody>
      </p:sp>
      <p:sp>
        <p:nvSpPr>
          <p:cNvPr id="13932" name="yt_shape_13932"/>
          <p:cNvSpPr txBox="1"/>
          <p:nvPr/>
        </p:nvSpPr>
        <p:spPr>
          <a:xfrm>
            <a:off x="540000" y="1379303"/>
            <a:ext cx="88565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若梯子的底端水平向外滑动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则梯子的顶端下滑多少米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33"/>
              <p:cNvSpPr txBox="1"/>
              <p:nvPr/>
            </p:nvSpPr>
            <p:spPr>
              <a:xfrm>
                <a:off x="523977" y="1669697"/>
                <a:ext cx="6853479" cy="556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</a:t>
                </a:r>
                <a:r>
                  <a:rPr lang="en-US" altLang="zh-CN" sz="80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80"/>
                    <a:ea typeface="Times New Roman" pitchFamily="80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</a:t>
                </a:r>
                <a:r>
                  <a:rPr lang="en-US" altLang="zh-CN" sz="1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4"/>
                    <a:ea typeface="宋体" pitchFamily="14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答：梯子的顶端下滑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</p:txBody>
          </p:sp>
        </mc:Choice>
        <mc:Fallback>
          <p:sp>
            <p:nvSpPr>
              <p:cNvPr id="2" name="yt_shape_13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977" y="1669697"/>
                <a:ext cx="6853479" cy="5560112"/>
              </a:xfrm>
              <a:prstGeom prst="rect">
                <a:avLst/>
              </a:prstGeom>
              <a:blipFill>
                <a:blip r:embed="rId2"/>
                <a:stretch>
                  <a:fillRect l="-2758" r="-1512" b="-2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35" name="yt_image_139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0201" y="1669697"/>
            <a:ext cx="1565775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242766953">
            <a:extLst>
              <a:ext uri="{FF2B5EF4-FFF2-40B4-BE49-F238E27FC236}">
                <a16:creationId xmlns:a16="http://schemas.microsoft.com/office/drawing/2014/main" id="{266BA8D7-41A4-04B1-82A0-C90CC0918D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567" y="3803478"/>
            <a:ext cx="1213042" cy="120626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913FBD-5C4D-35F7-A493-058A05CA2CDB}"/>
              </a:ext>
            </a:extLst>
          </p:cNvPr>
          <p:cNvSpPr txBox="1"/>
          <p:nvPr/>
        </p:nvSpPr>
        <p:spPr>
          <a:xfrm>
            <a:off x="407368" y="1869577"/>
            <a:ext cx="5855398" cy="16785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80A90D-F841-BFA3-0481-D022875E6316}"/>
              </a:ext>
            </a:extLst>
          </p:cNvPr>
          <p:cNvSpPr txBox="1"/>
          <p:nvPr/>
        </p:nvSpPr>
        <p:spPr>
          <a:xfrm>
            <a:off x="407368" y="2348880"/>
            <a:ext cx="469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259A8C-2FC4-C512-D491-41B33B665DC4}"/>
                  </a:ext>
                </a:extLst>
              </p:cNvPr>
              <p:cNvSpPr txBox="1"/>
              <p:nvPr/>
            </p:nvSpPr>
            <p:spPr>
              <a:xfrm>
                <a:off x="407368" y="2824368"/>
                <a:ext cx="562648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259A8C-2FC4-C512-D491-41B33B665D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824368"/>
                <a:ext cx="5626481" cy="631267"/>
              </a:xfrm>
              <a:prstGeom prst="rect">
                <a:avLst/>
              </a:prstGeom>
              <a:blipFill>
                <a:blip r:embed="rId5"/>
                <a:stretch>
                  <a:fillRect l="-1733" r="-1517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1BBC35B-6352-DC89-1B68-AAC8FC761660}"/>
              </a:ext>
            </a:extLst>
          </p:cNvPr>
          <p:cNvSpPr txBox="1"/>
          <p:nvPr/>
        </p:nvSpPr>
        <p:spPr>
          <a:xfrm>
            <a:off x="407368" y="3362023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89DE82-C7CE-8CFC-DDB2-B511ADAC3E93}"/>
              </a:ext>
            </a:extLst>
          </p:cNvPr>
          <p:cNvSpPr txBox="1"/>
          <p:nvPr/>
        </p:nvSpPr>
        <p:spPr>
          <a:xfrm>
            <a:off x="454993" y="3837511"/>
            <a:ext cx="488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ED01AE5-F96C-B200-3CC1-DD590C1B71D7}"/>
                  </a:ext>
                </a:extLst>
              </p:cNvPr>
              <p:cNvSpPr txBox="1"/>
              <p:nvPr/>
            </p:nvSpPr>
            <p:spPr>
              <a:xfrm>
                <a:off x="407368" y="4312999"/>
                <a:ext cx="696728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ED01AE5-F96C-B200-3CC1-DD590C1B7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312999"/>
                <a:ext cx="6967283" cy="1061161"/>
              </a:xfrm>
              <a:prstGeom prst="rect">
                <a:avLst/>
              </a:prstGeom>
              <a:blipFill>
                <a:blip r:embed="rId6"/>
                <a:stretch>
                  <a:fillRect l="-1400" r="-1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F1FCF32-F9A0-C463-E168-33E0643737A5}"/>
                  </a:ext>
                </a:extLst>
              </p:cNvPr>
              <p:cNvSpPr txBox="1"/>
              <p:nvPr/>
            </p:nvSpPr>
            <p:spPr>
              <a:xfrm>
                <a:off x="407368" y="5280548"/>
                <a:ext cx="504907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F1FCF32-F9A0-C463-E168-33E064373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280548"/>
                <a:ext cx="5049076" cy="618694"/>
              </a:xfrm>
              <a:prstGeom prst="rect">
                <a:avLst/>
              </a:prstGeom>
              <a:blipFill>
                <a:blip r:embed="rId7"/>
                <a:stretch>
                  <a:fillRect l="-1932" r="-1691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4C275A5-6FFA-1B21-2500-D8DF7F25E151}"/>
                  </a:ext>
                </a:extLst>
              </p:cNvPr>
              <p:cNvSpPr txBox="1"/>
              <p:nvPr/>
            </p:nvSpPr>
            <p:spPr>
              <a:xfrm>
                <a:off x="407368" y="5805631"/>
                <a:ext cx="4934776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答：梯子的顶端下滑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4C275A5-6FFA-1B21-2500-D8DF7F25E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805631"/>
                <a:ext cx="4934776" cy="558241"/>
              </a:xfrm>
              <a:prstGeom prst="rect">
                <a:avLst/>
              </a:prstGeom>
              <a:blipFill>
                <a:blip r:embed="rId8"/>
                <a:stretch>
                  <a:fillRect l="-1978" r="-1854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1248</Words>
  <Application>Microsoft Office PowerPoint</Application>
  <PresentationFormat>宽屏</PresentationFormat>
  <Paragraphs>134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9" baseType="lpstr">
      <vt:lpstr>,isEnd</vt:lpstr>
      <vt:lpstr>_⨹_1_299a9,isEnd</vt:lpstr>
      <vt:lpstr>_⨹_1_80b84</vt:lpstr>
      <vt:lpstr>_⨹_1_bd8d2</vt:lpstr>
      <vt:lpstr>_⨹_10_bd424</vt:lpstr>
      <vt:lpstr>_⨹_10_fd9b5,isEnd</vt:lpstr>
      <vt:lpstr>_⨹_11_f3d0a</vt:lpstr>
      <vt:lpstr>_⨹_14_5d4be,isEnd</vt:lpstr>
      <vt:lpstr>_⨹_2_b474b</vt:lpstr>
      <vt:lpstr>_⨹_3_42a55</vt:lpstr>
      <vt:lpstr>_⨹_3_a2bb2,isEnd</vt:lpstr>
      <vt:lpstr>_⨹_3_b9880</vt:lpstr>
      <vt:lpstr>_⨹_33_7a1ef</vt:lpstr>
      <vt:lpstr>_⨹_4_8aff4</vt:lpstr>
      <vt:lpstr>_⨹_4_b0fe2</vt:lpstr>
      <vt:lpstr>_⨹_5_0799a</vt:lpstr>
      <vt:lpstr>_⨹_6_3d9a1</vt:lpstr>
      <vt:lpstr>_⨹_8_16425</vt:lpstr>
      <vt:lpstr>_⨹_8_56c03</vt:lpstr>
      <vt:lpstr>_⨹_8_85d26,isEnd</vt:lpstr>
      <vt:lpstr>_⨹_8_dc4c7</vt:lpstr>
      <vt:lpstr>_⨹_9_130c6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2024-05-10T03:18:43Z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