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3" r:id="rId5"/>
    <p:sldId id="315" r:id="rId6"/>
    <p:sldId id="336" r:id="rId7"/>
    <p:sldId id="316" r:id="rId8"/>
    <p:sldId id="321" r:id="rId9"/>
    <p:sldId id="323" r:id="rId10"/>
    <p:sldId id="325" r:id="rId11"/>
    <p:sldId id="329" r:id="rId12"/>
    <p:sldId id="331" r:id="rId13"/>
    <p:sldId id="332" r:id="rId14"/>
    <p:sldId id="333" r:id="rId15"/>
    <p:sldId id="335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8" name="yt_shape_1084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847" name="yt_image_10847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50" name="yt_shape_10850"/>
          <p:cNvSpPr txBox="1"/>
          <p:nvPr/>
        </p:nvSpPr>
        <p:spPr>
          <a:xfrm>
            <a:off x="540000" y="1482165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单项式的乘法法则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51" name="yt_shape_10851"/>
              <p:cNvSpPr txBox="1"/>
              <p:nvPr/>
            </p:nvSpPr>
            <p:spPr>
              <a:xfrm>
                <a:off x="540000" y="1977370"/>
                <a:ext cx="7484421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陕西省中考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851" name="yt_shape_10851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7370"/>
                <a:ext cx="7484421" cy="638893"/>
              </a:xfrm>
              <a:prstGeom prst="rect">
                <a:avLst/>
              </a:prstGeom>
              <a:blipFill>
                <a:blip r:embed="rId3"/>
                <a:stretch>
                  <a:fillRect l="-2526" r="-1548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53" name="yt_table_1085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7102267"/>
              </p:ext>
            </p:extLst>
          </p:nvPr>
        </p:nvGraphicFramePr>
        <p:xfrm>
          <a:off x="540047" y="2667051"/>
          <a:ext cx="4542156" cy="950976"/>
        </p:xfrm>
        <a:graphic>
          <a:graphicData uri="http://schemas.openxmlformats.org/drawingml/2006/table">
            <a:tbl>
              <a:tblPr/>
              <a:tblGrid>
                <a:gridCol w="2584768">
                  <a:extLst>
                    <a:ext uri="{9D8B030D-6E8A-4147-A177-3AD203B41FA5}">
                      <a16:colId xmlns:a16="http://schemas.microsoft.com/office/drawing/2014/main" val="10233"/>
                    </a:ext>
                  </a:extLst>
                </a:gridCol>
                <a:gridCol w="1957388">
                  <a:extLst>
                    <a:ext uri="{9D8B030D-6E8A-4147-A177-3AD203B41FA5}">
                      <a16:colId xmlns:a16="http://schemas.microsoft.com/office/drawing/2014/main" val="102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2"/>
                  </a:ext>
                </a:extLst>
              </a:tr>
            </a:tbl>
          </a:graphicData>
        </a:graphic>
      </p:graphicFrame>
      <p:sp>
        <p:nvSpPr>
          <p:cNvPr id="10855" name="yt_shape_10855"/>
          <p:cNvSpPr txBox="1"/>
          <p:nvPr/>
        </p:nvSpPr>
        <p:spPr>
          <a:xfrm>
            <a:off x="540000" y="3668605"/>
            <a:ext cx="48394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下列各题计算正确的是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56" name="yt_table_1085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0636457"/>
              </p:ext>
            </p:extLst>
          </p:nvPr>
        </p:nvGraphicFramePr>
        <p:xfrm>
          <a:off x="540047" y="4147908"/>
          <a:ext cx="4462463" cy="1901952"/>
        </p:xfrm>
        <a:graphic>
          <a:graphicData uri="http://schemas.openxmlformats.org/drawingml/2006/table">
            <a:tbl>
              <a:tblPr/>
              <a:tblGrid>
                <a:gridCol w="4462463">
                  <a:extLst>
                    <a:ext uri="{9D8B030D-6E8A-4147-A177-3AD203B41FA5}">
                      <a16:colId xmlns:a16="http://schemas.microsoft.com/office/drawing/2014/main" val="102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6"/>
                  </a:ext>
                </a:extLst>
              </a:tr>
            </a:tbl>
          </a:graphicData>
        </a:graphic>
      </p:graphicFrame>
      <p:pic>
        <p:nvPicPr>
          <p:cNvPr id="3" name="yt_shape_1715239296920" title="H_26.259764">
            <a:extLst>
              <a:ext uri="{FF2B5EF4-FFF2-40B4-BE49-F238E27FC236}">
                <a16:creationId xmlns:a16="http://schemas.microsoft.com/office/drawing/2014/main" id="{7A6F8D89-3771-E186-2412-B5888C2B2D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D6B6D75-24AD-2C87-5E7D-C8A2AB5989FF}"/>
              </a:ext>
            </a:extLst>
          </p:cNvPr>
          <p:cNvSpPr txBox="1"/>
          <p:nvPr/>
        </p:nvSpPr>
        <p:spPr>
          <a:xfrm>
            <a:off x="7049226" y="1930564"/>
            <a:ext cx="383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2CD514-17C9-EBC3-FA69-A64AEDCB514C}"/>
              </a:ext>
            </a:extLst>
          </p:cNvPr>
          <p:cNvSpPr txBox="1"/>
          <p:nvPr/>
        </p:nvSpPr>
        <p:spPr>
          <a:xfrm>
            <a:off x="4412389" y="36217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06" name="yt_shape_10906"/>
              <p:cNvSpPr txBox="1"/>
              <p:nvPr/>
            </p:nvSpPr>
            <p:spPr>
              <a:xfrm>
                <a:off x="551384" y="1268760"/>
                <a:ext cx="7251985" cy="48850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·18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906" name="yt_shape_109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268760"/>
                <a:ext cx="7251985" cy="4885055"/>
              </a:xfrm>
              <a:prstGeom prst="rect">
                <a:avLst/>
              </a:prstGeom>
              <a:blipFill>
                <a:blip r:embed="rId2"/>
                <a:stretch>
                  <a:fillRect l="-2521" t="-999" r="-756" b="-12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D5F478B-2C98-C437-7A31-0961A5F3DDC9}"/>
              </a:ext>
            </a:extLst>
          </p:cNvPr>
          <p:cNvSpPr txBox="1"/>
          <p:nvPr/>
        </p:nvSpPr>
        <p:spPr>
          <a:xfrm>
            <a:off x="461373" y="1697442"/>
            <a:ext cx="327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C2F6AF-11D9-A42F-CE6F-1A21968DDAC9}"/>
              </a:ext>
            </a:extLst>
          </p:cNvPr>
          <p:cNvSpPr txBox="1"/>
          <p:nvPr/>
        </p:nvSpPr>
        <p:spPr>
          <a:xfrm>
            <a:off x="461373" y="2648418"/>
            <a:ext cx="7361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821475-C98D-F36F-144E-7DB3098CD550}"/>
              </a:ext>
            </a:extLst>
          </p:cNvPr>
          <p:cNvSpPr txBox="1"/>
          <p:nvPr/>
        </p:nvSpPr>
        <p:spPr>
          <a:xfrm>
            <a:off x="1703512" y="3077100"/>
            <a:ext cx="2840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345374-9BD9-2210-5F1E-F11CC0EB5B7E}"/>
              </a:ext>
            </a:extLst>
          </p:cNvPr>
          <p:cNvSpPr txBox="1"/>
          <p:nvPr/>
        </p:nvSpPr>
        <p:spPr>
          <a:xfrm>
            <a:off x="1703512" y="3552588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4122EE7-027F-ADD7-D630-7F88F19C75C4}"/>
                  </a:ext>
                </a:extLst>
              </p:cNvPr>
              <p:cNvSpPr txBox="1"/>
              <p:nvPr/>
            </p:nvSpPr>
            <p:spPr>
              <a:xfrm>
                <a:off x="461373" y="4749760"/>
                <a:ext cx="349796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4122EE7-027F-ADD7-D630-7F88F19C75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749760"/>
                <a:ext cx="3497961" cy="768046"/>
              </a:xfrm>
              <a:prstGeom prst="rect">
                <a:avLst/>
              </a:prstGeom>
              <a:blipFill>
                <a:blip r:embed="rId3"/>
                <a:stretch>
                  <a:fillRect l="-2792" r="-104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A2B1C35-EE13-7F51-00DE-90762B773054}"/>
                  </a:ext>
                </a:extLst>
              </p:cNvPr>
              <p:cNvSpPr txBox="1"/>
              <p:nvPr/>
            </p:nvSpPr>
            <p:spPr>
              <a:xfrm>
                <a:off x="1703512" y="5471219"/>
                <a:ext cx="1739011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A2B1C35-EE13-7F51-00DE-90762B7730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5471219"/>
                <a:ext cx="1739011" cy="729183"/>
              </a:xfrm>
              <a:prstGeom prst="rect">
                <a:avLst/>
              </a:prstGeom>
              <a:blipFill>
                <a:blip r:embed="rId4"/>
                <a:stretch>
                  <a:fillRect l="-5245" r="-5594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461373" y="711645"/>
            <a:ext cx="1569660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14" name="yt_shape_10914"/>
              <p:cNvSpPr txBox="1"/>
              <p:nvPr/>
            </p:nvSpPr>
            <p:spPr>
              <a:xfrm>
                <a:off x="540000" y="900000"/>
                <a:ext cx="8276305" cy="26220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的积与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的和是零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解：依题意，得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914" name="yt_shape_10914" descr="{&quot;rangeId&quot;:1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276305" cy="2622000"/>
              </a:xfrm>
              <a:prstGeom prst="rect">
                <a:avLst/>
              </a:prstGeom>
              <a:blipFill>
                <a:blip r:embed="rId2"/>
                <a:stretch>
                  <a:fillRect l="-2284" t="-2093" r="-13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3D0F2D0-95F5-6236-7CC5-063AC803A594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424338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解：依题意，得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hasSerialNum': 1, 'pageBreak': True}">
                <a:extLst>
                  <a:ext uri="{FF2B5EF4-FFF2-40B4-BE49-F238E27FC236}">
                    <a16:creationId xmlns:a16="http://schemas.microsoft.com/office/drawing/2014/main" id="{63D0F2D0-95F5-6236-7CC5-063AC803A5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4243388" cy="1154189"/>
              </a:xfrm>
              <a:prstGeom prst="rect">
                <a:avLst/>
              </a:prstGeom>
              <a:blipFill>
                <a:blip r:embed="rId3"/>
                <a:stretch>
                  <a:fillRect l="-22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3D871E6-D6AD-4D01-D1B9-1B075F9F1F2A}"/>
                  </a:ext>
                </a:extLst>
              </p:cNvPr>
              <p:cNvSpPr txBox="1"/>
              <p:nvPr/>
            </p:nvSpPr>
            <p:spPr>
              <a:xfrm>
                <a:off x="449989" y="2389259"/>
                <a:ext cx="207168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hasSerialNum': 1, 'pageBreak': True}">
                <a:extLst>
                  <a:ext uri="{FF2B5EF4-FFF2-40B4-BE49-F238E27FC236}">
                    <a16:creationId xmlns:a16="http://schemas.microsoft.com/office/drawing/2014/main" id="{E3D871E6-D6AD-4D01-D1B9-1B075F9F1F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89259"/>
                <a:ext cx="2071688" cy="1154189"/>
              </a:xfrm>
              <a:prstGeom prst="rect">
                <a:avLst/>
              </a:prstGeom>
              <a:blipFill>
                <a:blip r:embed="rId4"/>
                <a:stretch>
                  <a:fillRect l="-4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9" name="yt_shape_10919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注重过程学习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阅读下列解答过程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在横线上填上恰当内容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  <a:tabLst>
                <a:tab pos="5608608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①</a:t>
            </a:r>
          </a:p>
          <a:p>
            <a:pPr eaLnBrk="1" latinLnBrk="0" hangingPunct="0">
              <a:lnSpc>
                <a:spcPct val="129999"/>
              </a:lnSpc>
              <a:tabLst>
                <a:tab pos="5608608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②</a:t>
            </a:r>
          </a:p>
          <a:p>
            <a:pPr eaLnBrk="1" latinLnBrk="0" hangingPunct="0">
              <a:lnSpc>
                <a:spcPct val="129999"/>
              </a:lnSpc>
              <a:tabLst>
                <a:tab pos="5608608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46656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③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上述过程中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有无错误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错在第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原因是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请写出正确的解答过程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解：正确的解答过程如下：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·27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6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231674-3585-9456-704A-6AB8CA769B01}"/>
              </a:ext>
            </a:extLst>
          </p:cNvPr>
          <p:cNvSpPr txBox="1"/>
          <p:nvPr/>
        </p:nvSpPr>
        <p:spPr>
          <a:xfrm>
            <a:off x="4717308" y="275514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有错误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B74D73-0425-28B8-24CD-841BE9BB4610}"/>
              </a:ext>
            </a:extLst>
          </p:cNvPr>
          <p:cNvSpPr txBox="1"/>
          <p:nvPr/>
        </p:nvSpPr>
        <p:spPr>
          <a:xfrm>
            <a:off x="7231907" y="275514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DD5C47-9091-CA7A-F615-42E9278C1244}"/>
              </a:ext>
            </a:extLst>
          </p:cNvPr>
          <p:cNvSpPr txBox="1"/>
          <p:nvPr/>
        </p:nvSpPr>
        <p:spPr>
          <a:xfrm>
            <a:off x="9670307" y="2755146"/>
            <a:ext cx="2077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6_5e2f8"/>
              </a:rPr>
              <a:t>弄错了乘方和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EF6E73E-A613-08FC-E12B-04105A89EE6C}"/>
              </a:ext>
            </a:extLst>
          </p:cNvPr>
          <p:cNvSpPr txBox="1"/>
          <p:nvPr/>
        </p:nvSpPr>
        <p:spPr>
          <a:xfrm>
            <a:off x="450108" y="3230634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乘法的运算顺序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50EF11A-01F5-609F-69C7-FB7F4B3ACA01}"/>
              </a:ext>
            </a:extLst>
          </p:cNvPr>
          <p:cNvSpPr txBox="1"/>
          <p:nvPr/>
        </p:nvSpPr>
        <p:spPr>
          <a:xfrm>
            <a:off x="450108" y="3706122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解：正确的解答过程如下：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22DE2E7-9851-8806-5072-2A77BED6FE71}"/>
              </a:ext>
            </a:extLst>
          </p:cNvPr>
          <p:cNvSpPr txBox="1"/>
          <p:nvPr/>
        </p:nvSpPr>
        <p:spPr>
          <a:xfrm>
            <a:off x="450108" y="4181610"/>
            <a:ext cx="285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·27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A56A4DB-0C84-9CD8-0DAE-687E957539BA}"/>
              </a:ext>
            </a:extLst>
          </p:cNvPr>
          <p:cNvSpPr txBox="1"/>
          <p:nvPr/>
        </p:nvSpPr>
        <p:spPr>
          <a:xfrm>
            <a:off x="450108" y="4657098"/>
            <a:ext cx="1723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6" name="yt_shape_1092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925" name="yt_image_1092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28" name="yt_shape_10928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的两个正方形按如图的形式摆放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d12c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求图中阴影部分的面积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929" name="yt_image_1092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593964"/>
            <a:ext cx="2094085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931" name="yt_shape_10931"/>
              <p:cNvSpPr txBox="1"/>
              <p:nvPr/>
            </p:nvSpPr>
            <p:spPr>
              <a:xfrm>
                <a:off x="540000" y="3944056"/>
                <a:ext cx="5227393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931" name="yt_shape_10931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44056"/>
                <a:ext cx="5227393" cy="1586653"/>
              </a:xfrm>
              <a:prstGeom prst="rect">
                <a:avLst/>
              </a:prstGeom>
              <a:blipFill>
                <a:blip r:embed="rId4"/>
                <a:stretch>
                  <a:fillRect l="-3617" r="-1634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33" name="yt_shape_10933"/>
          <p:cNvSpPr txBox="1"/>
          <p:nvPr/>
        </p:nvSpPr>
        <p:spPr>
          <a:xfrm>
            <a:off x="540000" y="5581497"/>
            <a:ext cx="36131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答：阴影部分的面积为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4876A7A-5097-3790-64B3-BAA4977E1397}"/>
                  </a:ext>
                </a:extLst>
              </p:cNvPr>
              <p:cNvSpPr txBox="1"/>
              <p:nvPr/>
            </p:nvSpPr>
            <p:spPr>
              <a:xfrm>
                <a:off x="449989" y="3897250"/>
                <a:ext cx="53569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阴影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0, 'mathAnswerShape': 1}">
                <a:extLst>
                  <a:ext uri="{FF2B5EF4-FFF2-40B4-BE49-F238E27FC236}">
                    <a16:creationId xmlns:a16="http://schemas.microsoft.com/office/drawing/2014/main" id="{34876A7A-5097-3790-64B3-BAA4977E13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97250"/>
                <a:ext cx="5356923" cy="765061"/>
              </a:xfrm>
              <a:prstGeom prst="rect">
                <a:avLst/>
              </a:prstGeom>
              <a:blipFill>
                <a:blip r:embed="rId5"/>
                <a:stretch>
                  <a:fillRect l="-1820" r="-79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6B4F5EE-7181-4FE9-13CF-64571140F976}"/>
              </a:ext>
            </a:extLst>
          </p:cNvPr>
          <p:cNvSpPr txBox="1"/>
          <p:nvPr/>
        </p:nvSpPr>
        <p:spPr>
          <a:xfrm>
            <a:off x="449989" y="4568699"/>
            <a:ext cx="169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DD65D8-EFFC-4F28-08F2-9A3CD95E14E4}"/>
              </a:ext>
            </a:extLst>
          </p:cNvPr>
          <p:cNvSpPr txBox="1"/>
          <p:nvPr/>
        </p:nvSpPr>
        <p:spPr>
          <a:xfrm>
            <a:off x="449989" y="5044187"/>
            <a:ext cx="10151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B59E2D-19BE-2548-6B69-E40ECBF8CEC9}"/>
              </a:ext>
            </a:extLst>
          </p:cNvPr>
          <p:cNvSpPr txBox="1"/>
          <p:nvPr/>
        </p:nvSpPr>
        <p:spPr>
          <a:xfrm>
            <a:off x="449989" y="5534691"/>
            <a:ext cx="3758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答：阴影部分的面积为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5" name="yt_shape_10935"/>
          <p:cNvSpPr txBox="1"/>
          <p:nvPr/>
        </p:nvSpPr>
        <p:spPr>
          <a:xfrm>
            <a:off x="551384" y="1412776"/>
            <a:ext cx="11071043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4_eee86"/>
              </a:rPr>
              <a:t>单项式与单项式相乘，系数不能写成带分数，且系数要写在字母的前面；若积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中有多个字母，习惯上按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个字母的顺序书写出来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4_05ddf"/>
              </a:rPr>
              <a:t>不要搞错运算顺序：先乘方，再乘除，最后加减，有同类项的一定要先合并同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类项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yt_shape_10934"/>
          <p:cNvSpPr txBox="1"/>
          <p:nvPr/>
        </p:nvSpPr>
        <p:spPr>
          <a:xfrm>
            <a:off x="551384" y="764704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8" name="yt_shape_10858"/>
          <p:cNvSpPr txBox="1"/>
          <p:nvPr/>
        </p:nvSpPr>
        <p:spPr>
          <a:xfrm>
            <a:off x="540000" y="900000"/>
            <a:ext cx="4206280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0863" name="yt_table_1086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3471423"/>
              </p:ext>
            </p:extLst>
          </p:nvPr>
        </p:nvGraphicFramePr>
        <p:xfrm>
          <a:off x="540047" y="3317098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3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3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38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BCA7863-D247-A1AB-BBDF-FAABB0C8DF41}"/>
              </a:ext>
            </a:extLst>
          </p:cNvPr>
          <p:cNvSpPr txBox="1"/>
          <p:nvPr/>
        </p:nvSpPr>
        <p:spPr>
          <a:xfrm>
            <a:off x="3802789" y="853194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5" name="yt_shape_10865"/>
          <p:cNvSpPr txBox="1"/>
          <p:nvPr/>
        </p:nvSpPr>
        <p:spPr>
          <a:xfrm>
            <a:off x="540000" y="900000"/>
            <a:ext cx="51472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66" name="yt_table_10866" title="H_150.36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2506422"/>
                  </p:ext>
                </p:extLst>
              </p:nvPr>
            </p:nvGraphicFramePr>
            <p:xfrm>
              <a:off x="540047" y="1379303"/>
              <a:ext cx="6172200" cy="2101914"/>
            </p:xfrm>
            <a:graphic>
              <a:graphicData uri="http://schemas.openxmlformats.org/drawingml/2006/table">
                <a:tbl>
                  <a:tblPr/>
                  <a:tblGrid>
                    <a:gridCol w="6172200">
                      <a:extLst>
                        <a:ext uri="{9D8B030D-6E8A-4147-A177-3AD203B41FA5}">
                          <a16:colId xmlns:a16="http://schemas.microsoft.com/office/drawing/2014/main" val="1024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  <a:r>
                            <a:rPr lang="en-US" altLang="zh-CN" sz="1500" b="0" i="1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  <a:r>
                            <a:rPr lang="en-US" altLang="zh-CN" sz="1500" b="0" i="1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1.6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1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866" name="yt_table_10866" descr="{&quot;rangeId&quot;:5,&quot;type&quot;:&quot;Option&quot;}" title="H_150.36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2506422"/>
                  </p:ext>
                </p:extLst>
              </p:nvPr>
            </p:nvGraphicFramePr>
            <p:xfrm>
              <a:off x="540047" y="1379303"/>
              <a:ext cx="6172200" cy="1909637"/>
            </p:xfrm>
            <a:graphic>
              <a:graphicData uri="http://schemas.openxmlformats.org/drawingml/2006/table">
                <a:tbl>
                  <a:tblPr/>
                  <a:tblGrid>
                    <a:gridCol w="6172200">
                      <a:extLst>
                        <a:ext uri="{9D8B030D-6E8A-4147-A177-3AD203B41FA5}">
                          <a16:colId xmlns:a16="http://schemas.microsoft.com/office/drawing/2014/main" val="1024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8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b="-1644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1.6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1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867" name="yt_shape_10867"/>
          <p:cNvSpPr txBox="1"/>
          <p:nvPr/>
        </p:nvSpPr>
        <p:spPr>
          <a:xfrm>
            <a:off x="540000" y="3339307"/>
            <a:ext cx="671978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西宁市中考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D882F85-FA06-2535-C8A0-34A451BD4E3F}"/>
              </a:ext>
            </a:extLst>
          </p:cNvPr>
          <p:cNvSpPr txBox="1"/>
          <p:nvPr/>
        </p:nvSpPr>
        <p:spPr>
          <a:xfrm>
            <a:off x="47171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D78BB1-5982-21D6-903B-7893F79D581B}"/>
              </a:ext>
            </a:extLst>
          </p:cNvPr>
          <p:cNvSpPr txBox="1"/>
          <p:nvPr/>
        </p:nvSpPr>
        <p:spPr>
          <a:xfrm>
            <a:off x="2761389" y="3767989"/>
            <a:ext cx="1007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8951D5-56D3-C7CF-B31D-45143189F954}"/>
              </a:ext>
            </a:extLst>
          </p:cNvPr>
          <p:cNvSpPr txBox="1"/>
          <p:nvPr/>
        </p:nvSpPr>
        <p:spPr>
          <a:xfrm>
            <a:off x="6022114" y="4243477"/>
            <a:ext cx="1186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70" name="yt_shape_10870"/>
              <p:cNvSpPr txBox="1"/>
              <p:nvPr/>
            </p:nvSpPr>
            <p:spPr>
              <a:xfrm>
                <a:off x="540000" y="900000"/>
                <a:ext cx="5871800" cy="32418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70" name="yt_shape_10870" descr="{&quot;rangeId&quot;:2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871800" cy="3241850"/>
              </a:xfrm>
              <a:prstGeom prst="rect">
                <a:avLst/>
              </a:prstGeom>
              <a:blipFill>
                <a:blip r:embed="rId2"/>
                <a:stretch>
                  <a:fillRect l="-3219" t="-1695" r="-2181" b="-2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821B44E-B195-DA3B-B9D3-578FB0DC5284}"/>
              </a:ext>
            </a:extLst>
          </p:cNvPr>
          <p:cNvSpPr txBox="1"/>
          <p:nvPr/>
        </p:nvSpPr>
        <p:spPr>
          <a:xfrm>
            <a:off x="449989" y="1804170"/>
            <a:ext cx="405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97746D-B064-6842-32B3-E4894D34D7F9}"/>
              </a:ext>
            </a:extLst>
          </p:cNvPr>
          <p:cNvSpPr txBox="1"/>
          <p:nvPr/>
        </p:nvSpPr>
        <p:spPr>
          <a:xfrm>
            <a:off x="1634263" y="2373270"/>
            <a:ext cx="168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78F215B-284A-5D99-C67A-CC74DCCA9B13}"/>
                  </a:ext>
                </a:extLst>
              </p:cNvPr>
              <p:cNvSpPr txBox="1"/>
              <p:nvPr/>
            </p:nvSpPr>
            <p:spPr>
              <a:xfrm>
                <a:off x="449989" y="3430024"/>
                <a:ext cx="309791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z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, 'hasSerialNum': 1}">
                <a:extLst>
                  <a:ext uri="{FF2B5EF4-FFF2-40B4-BE49-F238E27FC236}">
                    <a16:creationId xmlns:a16="http://schemas.microsoft.com/office/drawing/2014/main" id="{E78F215B-284A-5D99-C67A-CC74DCCA9B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30024"/>
                <a:ext cx="3097911" cy="727279"/>
              </a:xfrm>
              <a:prstGeom prst="rect">
                <a:avLst/>
              </a:prstGeom>
              <a:blipFill>
                <a:blip r:embed="rId3"/>
                <a:stretch>
                  <a:fillRect l="-3150" r="-315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77" name="yt_shape_10877"/>
              <p:cNvSpPr txBox="1"/>
              <p:nvPr/>
            </p:nvSpPr>
            <p:spPr>
              <a:xfrm>
                <a:off x="540000" y="900000"/>
                <a:ext cx="8529579" cy="39263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yz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xyz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yz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·16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＝［（－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77" name="yt_shape_10877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529579" cy="3926396"/>
              </a:xfrm>
              <a:prstGeom prst="rect">
                <a:avLst/>
              </a:prstGeom>
              <a:blipFill>
                <a:blip r:embed="rId2"/>
                <a:stretch>
                  <a:fillRect l="-2216" r="-1144" b="-3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2D0EABF-72AE-BAFC-9EDA-23612530869A}"/>
                  </a:ext>
                </a:extLst>
              </p:cNvPr>
              <p:cNvSpPr txBox="1"/>
              <p:nvPr/>
            </p:nvSpPr>
            <p:spPr>
              <a:xfrm>
                <a:off x="449989" y="1532390"/>
                <a:ext cx="6099873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yz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·16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z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}">
                <a:extLst>
                  <a:ext uri="{FF2B5EF4-FFF2-40B4-BE49-F238E27FC236}">
                    <a16:creationId xmlns:a16="http://schemas.microsoft.com/office/drawing/2014/main" id="{12D0EABF-72AE-BAFC-9EDA-2361253086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2390"/>
                <a:ext cx="6099873" cy="772808"/>
              </a:xfrm>
              <a:prstGeom prst="rect">
                <a:avLst/>
              </a:prstGeom>
              <a:blipFill>
                <a:blip r:embed="rId3"/>
                <a:stretch>
                  <a:fillRect l="-1600" r="-600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47C3A5C-F547-18FA-5ACF-2AF091F73730}"/>
                  </a:ext>
                </a:extLst>
              </p:cNvPr>
              <p:cNvSpPr txBox="1"/>
              <p:nvPr/>
            </p:nvSpPr>
            <p:spPr>
              <a:xfrm>
                <a:off x="1631504" y="2203076"/>
                <a:ext cx="8627173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＝［（－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］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z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z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47C3A5C-F547-18FA-5ACF-2AF091F737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03076"/>
                <a:ext cx="8627173" cy="772808"/>
              </a:xfrm>
              <a:prstGeom prst="rect">
                <a:avLst/>
              </a:prstGeom>
              <a:blipFill>
                <a:blip r:embed="rId4"/>
                <a:stretch>
                  <a:fillRect l="-1131" r="-1060" b="-3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7BE98E6-DFD1-E5E5-384B-7748D60F10C3}"/>
              </a:ext>
            </a:extLst>
          </p:cNvPr>
          <p:cNvSpPr txBox="1"/>
          <p:nvPr/>
        </p:nvSpPr>
        <p:spPr>
          <a:xfrm>
            <a:off x="1631504" y="2882272"/>
            <a:ext cx="1702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z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B0CA12-AEED-A380-DBF2-F7DC8AA5B16F}"/>
              </a:ext>
            </a:extLst>
          </p:cNvPr>
          <p:cNvSpPr txBox="1"/>
          <p:nvPr/>
        </p:nvSpPr>
        <p:spPr>
          <a:xfrm>
            <a:off x="449989" y="3841758"/>
            <a:ext cx="5677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47F6FFA-8B3B-46D0-865F-51DF4E61A581}"/>
              </a:ext>
            </a:extLst>
          </p:cNvPr>
          <p:cNvSpPr txBox="1"/>
          <p:nvPr/>
        </p:nvSpPr>
        <p:spPr>
          <a:xfrm>
            <a:off x="1632788" y="4410858"/>
            <a:ext cx="2004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3" name="yt_shape_10883"/>
          <p:cNvSpPr txBox="1"/>
          <p:nvPr/>
        </p:nvSpPr>
        <p:spPr>
          <a:xfrm>
            <a:off x="540000" y="900000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单项式与单项式相乘的应用</a:t>
            </a:r>
          </a:p>
        </p:txBody>
      </p:sp>
      <p:sp>
        <p:nvSpPr>
          <p:cNvPr id="10884" name="yt_shape_10884"/>
          <p:cNvSpPr txBox="1"/>
          <p:nvPr/>
        </p:nvSpPr>
        <p:spPr>
          <a:xfrm>
            <a:off x="540119" y="13952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在电子显微镜下测得一个圆球体细胞的直径是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纳米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3145"/>
              </a:rPr>
              <a:t>个这样的细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胞紧密排成的细胞链的长是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85" name="yt_table_1088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62953"/>
              </p:ext>
            </p:extLst>
          </p:nvPr>
        </p:nvGraphicFramePr>
        <p:xfrm>
          <a:off x="540047" y="2354640"/>
          <a:ext cx="5554981" cy="950976"/>
        </p:xfrm>
        <a:graphic>
          <a:graphicData uri="http://schemas.openxmlformats.org/drawingml/2006/table">
            <a:tbl>
              <a:tblPr/>
              <a:tblGrid>
                <a:gridCol w="3581718">
                  <a:extLst>
                    <a:ext uri="{9D8B030D-6E8A-4147-A177-3AD203B41FA5}">
                      <a16:colId xmlns:a16="http://schemas.microsoft.com/office/drawing/2014/main" val="10241"/>
                    </a:ext>
                  </a:extLst>
                </a:gridCol>
                <a:gridCol w="1973263">
                  <a:extLst>
                    <a:ext uri="{9D8B030D-6E8A-4147-A177-3AD203B41FA5}">
                      <a16:colId xmlns:a16="http://schemas.microsoft.com/office/drawing/2014/main" val="102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纳米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纳米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纳米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纳米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3"/>
                  </a:ext>
                </a:extLst>
              </a:tr>
            </a:tbl>
          </a:graphicData>
        </a:graphic>
      </p:graphicFrame>
      <p:sp>
        <p:nvSpPr>
          <p:cNvPr id="10887" name="yt_shape_10887"/>
          <p:cNvSpPr txBox="1"/>
          <p:nvPr/>
        </p:nvSpPr>
        <p:spPr>
          <a:xfrm>
            <a:off x="540119" y="335619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一个长方形的宽是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长是宽的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47979"/>
              </a:rPr>
              <a:t>则这个长方形的面积用科学记数法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88" name="yt_table_1088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2942228"/>
              </p:ext>
            </p:extLst>
          </p:nvPr>
        </p:nvGraphicFramePr>
        <p:xfrm>
          <a:off x="540047" y="4315629"/>
          <a:ext cx="6231256" cy="950976"/>
        </p:xfrm>
        <a:graphic>
          <a:graphicData uri="http://schemas.openxmlformats.org/drawingml/2006/table">
            <a:tbl>
              <a:tblPr/>
              <a:tblGrid>
                <a:gridCol w="3581718">
                  <a:extLst>
                    <a:ext uri="{9D8B030D-6E8A-4147-A177-3AD203B41FA5}">
                      <a16:colId xmlns:a16="http://schemas.microsoft.com/office/drawing/2014/main" val="10243"/>
                    </a:ext>
                  </a:extLst>
                </a:gridCol>
                <a:gridCol w="2649538">
                  <a:extLst>
                    <a:ext uri="{9D8B030D-6E8A-4147-A177-3AD203B41FA5}">
                      <a16:colId xmlns:a16="http://schemas.microsoft.com/office/drawing/2014/main" val="102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13.5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1.35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1.35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1.35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5"/>
                  </a:ext>
                </a:extLst>
              </a:tr>
            </a:tbl>
          </a:graphicData>
        </a:graphic>
      </p:graphicFrame>
      <p:sp>
        <p:nvSpPr>
          <p:cNvPr id="10890" name="yt_shape_10890"/>
          <p:cNvSpPr txBox="1"/>
          <p:nvPr/>
        </p:nvSpPr>
        <p:spPr>
          <a:xfrm>
            <a:off x="540000" y="5317183"/>
            <a:ext cx="914192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pic>
        <p:nvPicPr>
          <p:cNvPr id="3" name="yt_shape_1715239297062" title="H_26.259764">
            <a:extLst>
              <a:ext uri="{FF2B5EF4-FFF2-40B4-BE49-F238E27FC236}">
                <a16:creationId xmlns:a16="http://schemas.microsoft.com/office/drawing/2014/main" id="{7F39C4EF-FF6E-8F24-5CE7-7EA9F5B1AA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279836-205D-193F-4BC0-619A32D8FAD6}"/>
              </a:ext>
            </a:extLst>
          </p:cNvPr>
          <p:cNvSpPr txBox="1"/>
          <p:nvPr/>
        </p:nvSpPr>
        <p:spPr>
          <a:xfrm>
            <a:off x="4717308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FC2AB5-2CE8-8A01-531E-B9C1794BAB9D}"/>
              </a:ext>
            </a:extLst>
          </p:cNvPr>
          <p:cNvSpPr txBox="1"/>
          <p:nvPr/>
        </p:nvSpPr>
        <p:spPr>
          <a:xfrm>
            <a:off x="1974108" y="378487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F4CD6D-09AA-6F13-4F71-C2E4232B7913}"/>
              </a:ext>
            </a:extLst>
          </p:cNvPr>
          <p:cNvSpPr txBox="1"/>
          <p:nvPr/>
        </p:nvSpPr>
        <p:spPr>
          <a:xfrm>
            <a:off x="5904639" y="527037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345F700-06DC-E90C-8D1E-95172CE555D4}"/>
              </a:ext>
            </a:extLst>
          </p:cNvPr>
          <p:cNvSpPr txBox="1"/>
          <p:nvPr/>
        </p:nvSpPr>
        <p:spPr>
          <a:xfrm>
            <a:off x="7811226" y="5270377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892" name="yt_shape_10892"/>
              <p:cNvSpPr txBox="1"/>
              <p:nvPr/>
            </p:nvSpPr>
            <p:spPr>
              <a:xfrm>
                <a:off x="528954" y="1409230"/>
                <a:ext cx="6290183" cy="24597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解：依题意，得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5+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>
          <p:sp>
            <p:nvSpPr>
              <p:cNvPr id="10892" name="yt_shape_108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954" y="1409230"/>
                <a:ext cx="6290183" cy="2459712"/>
              </a:xfrm>
              <a:prstGeom prst="rect">
                <a:avLst/>
              </a:prstGeom>
              <a:blipFill>
                <a:blip r:embed="rId2"/>
                <a:stretch>
                  <a:fillRect l="-3004" t="-1980" r="-2035" b="-6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8FE4B0F-2441-C6A7-5D0F-255A8B85E1F7}"/>
              </a:ext>
            </a:extLst>
          </p:cNvPr>
          <p:cNvSpPr txBox="1"/>
          <p:nvPr/>
        </p:nvSpPr>
        <p:spPr>
          <a:xfrm>
            <a:off x="438943" y="1362424"/>
            <a:ext cx="6409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解：依题意，得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4B89F48-A1FC-7EB1-819C-598702642D1B}"/>
                  </a:ext>
                </a:extLst>
              </p:cNvPr>
              <p:cNvSpPr txBox="1"/>
              <p:nvPr/>
            </p:nvSpPr>
            <p:spPr>
              <a:xfrm>
                <a:off x="438943" y="1837912"/>
                <a:ext cx="229768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5+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4B89F48-A1FC-7EB1-819C-598702642D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943" y="1837912"/>
                <a:ext cx="2297685" cy="1154189"/>
              </a:xfrm>
              <a:prstGeom prst="rect">
                <a:avLst/>
              </a:prstGeom>
              <a:blipFill>
                <a:blip r:embed="rId3"/>
                <a:stretch>
                  <a:fillRect l="-39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025BEB4-AEDE-6B0A-FFBA-7491D2BD1A2D}"/>
              </a:ext>
            </a:extLst>
          </p:cNvPr>
          <p:cNvSpPr txBox="1"/>
          <p:nvPr/>
        </p:nvSpPr>
        <p:spPr>
          <a:xfrm>
            <a:off x="438943" y="2898489"/>
            <a:ext cx="2343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E2AE1F-B260-C5AD-B882-B8D60C76BC3D}"/>
              </a:ext>
            </a:extLst>
          </p:cNvPr>
          <p:cNvSpPr txBox="1"/>
          <p:nvPr/>
        </p:nvSpPr>
        <p:spPr>
          <a:xfrm>
            <a:off x="438943" y="3373977"/>
            <a:ext cx="1886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7368" y="836712"/>
            <a:ext cx="1095660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）（－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i="1" baseline="30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i="1" baseline="30000" dirty="0" err="1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）＝－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30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94" name="yt_shape_10894"/>
              <p:cNvSpPr txBox="1"/>
              <p:nvPr/>
            </p:nvSpPr>
            <p:spPr>
              <a:xfrm>
                <a:off x="540000" y="900000"/>
                <a:ext cx="7386638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  <a:sym typeface=",isEnd"/>
                  </a:rPr>
                  <a:t>混淆幂的运算法则，弄错运算顺序而出错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94" name="yt_shape_108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386638" cy="1119024"/>
              </a:xfrm>
              <a:prstGeom prst="rect">
                <a:avLst/>
              </a:prstGeom>
              <a:blipFill>
                <a:blip r:embed="rId2"/>
                <a:stretch>
                  <a:fillRect l="-2560" t="-4918" r="-1569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B5AB4E3-C4C0-D329-2625-12266A0A0D20}"/>
              </a:ext>
            </a:extLst>
          </p:cNvPr>
          <p:cNvSpPr txBox="1"/>
          <p:nvPr/>
        </p:nvSpPr>
        <p:spPr>
          <a:xfrm>
            <a:off x="5329774" y="1300935"/>
            <a:ext cx="1510411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8" name="yt_shape_1089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897" name="yt_image_10897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00" name="yt_shape_10900"/>
          <p:cNvSpPr txBox="1"/>
          <p:nvPr/>
        </p:nvSpPr>
        <p:spPr>
          <a:xfrm>
            <a:off x="540000" y="1482165"/>
            <a:ext cx="74299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01" name="yt_table_1090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782696"/>
              </p:ext>
            </p:extLst>
          </p:nvPr>
        </p:nvGraphicFramePr>
        <p:xfrm>
          <a:off x="540047" y="1961468"/>
          <a:ext cx="4981893" cy="950976"/>
        </p:xfrm>
        <a:graphic>
          <a:graphicData uri="http://schemas.openxmlformats.org/drawingml/2006/table">
            <a:tbl>
              <a:tblPr/>
              <a:tblGrid>
                <a:gridCol w="3024505">
                  <a:extLst>
                    <a:ext uri="{9D8B030D-6E8A-4147-A177-3AD203B41FA5}">
                      <a16:colId xmlns:a16="http://schemas.microsoft.com/office/drawing/2014/main" val="10245"/>
                    </a:ext>
                  </a:extLst>
                </a:gridCol>
                <a:gridCol w="1957388">
                  <a:extLst>
                    <a:ext uri="{9D8B030D-6E8A-4147-A177-3AD203B41FA5}">
                      <a16:colId xmlns:a16="http://schemas.microsoft.com/office/drawing/2014/main" val="102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7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903" name="yt_shape_10903"/>
              <p:cNvSpPr txBox="1"/>
              <p:nvPr/>
            </p:nvSpPr>
            <p:spPr>
              <a:xfrm>
                <a:off x="540119" y="2963022"/>
                <a:ext cx="11492915" cy="17855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青岛市四十七中月考卷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如果单项式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1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cb4a3,isEnd"/>
                  </a:rPr>
                  <a:t>那么这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两个单项式的积是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</a:t>
                </a:r>
                <a:r>
                  <a:rPr sz="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0903" name="yt_shape_109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63022"/>
                <a:ext cx="11492915" cy="1785553"/>
              </a:xfrm>
              <a:prstGeom prst="rect">
                <a:avLst/>
              </a:prstGeom>
              <a:blipFill>
                <a:blip r:embed="rId3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2CDF9FC-2987-34D1-5A99-7FD39EE359CF}"/>
              </a:ext>
            </a:extLst>
          </p:cNvPr>
          <p:cNvSpPr txBox="1"/>
          <p:nvPr/>
        </p:nvSpPr>
        <p:spPr>
          <a:xfrm>
            <a:off x="6995251" y="14353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C1EE63A-4EE5-E3A1-E1C7-AB0413A9597E}"/>
                  </a:ext>
                </a:extLst>
              </p:cNvPr>
              <p:cNvSpPr txBox="1"/>
              <p:nvPr/>
            </p:nvSpPr>
            <p:spPr>
              <a:xfrm>
                <a:off x="3193308" y="3506715"/>
                <a:ext cx="153422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3" name="文本框 2" descr="{'rangeId': 16, 'hasSerialNum': 1, 'mathAnswerShape': 1}">
                <a:extLst>
                  <a:ext uri="{FF2B5EF4-FFF2-40B4-BE49-F238E27FC236}">
                    <a16:creationId xmlns:a16="http://schemas.microsoft.com/office/drawing/2014/main" id="{9C1EE63A-4EE5-E3A1-E1C7-AB0413A959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3308" y="3506715"/>
                <a:ext cx="1534224" cy="766077"/>
              </a:xfrm>
              <a:prstGeom prst="rect">
                <a:avLst/>
              </a:prstGeom>
              <a:blipFill>
                <a:blip r:embed="rId4"/>
                <a:stretch>
                  <a:fillRect l="-634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1068</Words>
  <Application>Microsoft Office PowerPoint</Application>
  <PresentationFormat>宽屏</PresentationFormat>
  <Paragraphs>148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8" baseType="lpstr">
      <vt:lpstr>,isEnd</vt:lpstr>
      <vt:lpstr>_⨹_1_ed12c</vt:lpstr>
      <vt:lpstr>_⨹_15_47979</vt:lpstr>
      <vt:lpstr>_⨹_3_cb4a3,isEnd</vt:lpstr>
      <vt:lpstr>_⨹_34_05ddf</vt:lpstr>
      <vt:lpstr>_⨹_34_eee86</vt:lpstr>
      <vt:lpstr>_⨹_5_73145</vt:lpstr>
      <vt:lpstr>_⨹_6_5e2f8</vt:lpstr>
      <vt:lpstr>Finished</vt:lpstr>
      <vt:lpstr>W:5.38,H:37.44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2024-05-09T07:18:28Z</dcterms:created>
  <dcterms:modified xsi:type="dcterms:W3CDTF">2024-05-09T08:20:00Z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