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09" r:id="rId7"/>
    <p:sldId id="311" r:id="rId8"/>
    <p:sldId id="312" r:id="rId9"/>
    <p:sldId id="313" r:id="rId10"/>
    <p:sldId id="315" r:id="rId11"/>
    <p:sldId id="316" r:id="rId12"/>
    <p:sldId id="318" r:id="rId13"/>
    <p:sldId id="320" r:id="rId14"/>
    <p:sldId id="326" r:id="rId15"/>
    <p:sldId id="327" r:id="rId16"/>
    <p:sldId id="328" r:id="rId17"/>
    <p:sldId id="334" r:id="rId18"/>
    <p:sldId id="330" r:id="rId19"/>
    <p:sldId id="335" r:id="rId20"/>
    <p:sldId id="25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52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bin"/><Relationship Id="rId5" Type="http://schemas.openxmlformats.org/officeDocument/2006/relationships/image" Target="../media/image29.png"/><Relationship Id="rId4" Type="http://schemas.openxmlformats.org/officeDocument/2006/relationships/image" Target="../media/image2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bin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bin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9" name="yt_shape_1257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578" name="yt_image_12578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1" name="yt_shape_12581"/>
          <p:cNvSpPr txBox="1"/>
          <p:nvPr/>
        </p:nvSpPr>
        <p:spPr>
          <a:xfrm>
            <a:off x="540000" y="1482165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等腰三角形的有关概念</a:t>
            </a:r>
          </a:p>
        </p:txBody>
      </p:sp>
      <p:sp>
        <p:nvSpPr>
          <p:cNvPr id="12582" name="yt_shape_12582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达州渠县中学期中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若等腰三角形的两条边长分别为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f56b"/>
              </a:rPr>
              <a:t>则它的周长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83" name="yt_table_1258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926733"/>
              </p:ext>
            </p:extLst>
          </p:nvPr>
        </p:nvGraphicFramePr>
        <p:xfrm>
          <a:off x="540047" y="2936805"/>
          <a:ext cx="6143943" cy="950976"/>
        </p:xfrm>
        <a:graphic>
          <a:graphicData uri="http://schemas.openxmlformats.org/drawingml/2006/table">
            <a:tbl>
              <a:tblPr/>
              <a:tblGrid>
                <a:gridCol w="3529330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  <a:gridCol w="2614613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28cm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21cm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</a:tbl>
          </a:graphicData>
        </a:graphic>
      </p:graphicFrame>
      <p:pic>
        <p:nvPicPr>
          <p:cNvPr id="3" name="yt_shape_1715239569772" title="H_26.259764">
            <a:extLst>
              <a:ext uri="{FF2B5EF4-FFF2-40B4-BE49-F238E27FC236}">
                <a16:creationId xmlns:a16="http://schemas.microsoft.com/office/drawing/2014/main" id="{4D8DF740-063F-3B07-1816-634598FE83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482887-DDD8-80A9-47D8-676AA0BED23A}"/>
              </a:ext>
            </a:extLst>
          </p:cNvPr>
          <p:cNvSpPr txBox="1"/>
          <p:nvPr/>
        </p:nvSpPr>
        <p:spPr>
          <a:xfrm>
            <a:off x="1364508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7" name="yt_shape_1262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求等腰三角形的角时易出现漏解的错误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已知等腰三角形的一个外角等于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87c58"/>
              </a:rPr>
              <a:t>则这个等腰三角形的一个底角的度数为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29" name="yt_table_126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776347"/>
              </p:ext>
            </p:extLst>
          </p:nvPr>
        </p:nvGraphicFramePr>
        <p:xfrm>
          <a:off x="540047" y="2345599"/>
          <a:ext cx="9030654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  <a:gridCol w="2116138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C8BC296-E461-C13C-A49B-7407E23C85C7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2" name="yt_shape_1263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631" name="yt_image_1263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4" name="yt_shape_12634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d3c2"/>
              </a:rPr>
              <a:t>的长度随四边形形状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的改变而变化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为等腰三角形时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38" name="yt_table_1263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333269"/>
              </p:ext>
            </p:extLst>
          </p:nvPr>
        </p:nvGraphicFramePr>
        <p:xfrm>
          <a:off x="540047" y="2441600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</a:tbl>
          </a:graphicData>
        </a:graphic>
      </p:graphicFrame>
      <p:grpSp>
        <p:nvGrpSpPr>
          <p:cNvPr id="12635" name="yt_shape_12635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59199" y="2441600"/>
            <a:ext cx="1390590" cy="1789317"/>
            <a:chOff x="0" y="0"/>
            <a:chExt cx="1390590" cy="1789317"/>
          </a:xfrm>
        </p:grpSpPr>
        <p:pic>
          <p:nvPicPr>
            <p:cNvPr id="2" name="yt_image_1263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90590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37" name="yt_shape_12637"/>
            <p:cNvSpPr txBox="1"/>
            <p:nvPr/>
          </p:nvSpPr>
          <p:spPr>
            <a:xfrm>
              <a:off x="85831" y="142931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37095CF-DCCC-6CDA-3265-D4324E405FBF}"/>
              </a:ext>
            </a:extLst>
          </p:cNvPr>
          <p:cNvSpPr txBox="1"/>
          <p:nvPr/>
        </p:nvSpPr>
        <p:spPr>
          <a:xfrm>
            <a:off x="8995621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0" name="yt_shape_1264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c64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下面给出的四个结论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644" name="yt_shape_12644"/>
          <p:cNvSpPr txBox="1"/>
          <p:nvPr/>
        </p:nvSpPr>
        <p:spPr>
          <a:xfrm>
            <a:off x="540000" y="361686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41" name="yt_shape_12641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00456" y="1620330"/>
            <a:ext cx="1717137" cy="1707021"/>
            <a:chOff x="0" y="0"/>
            <a:chExt cx="1717137" cy="1707021"/>
          </a:xfrm>
        </p:grpSpPr>
        <p:pic>
          <p:nvPicPr>
            <p:cNvPr id="2" name="yt_image_1264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7137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43" name="yt_shape_12643"/>
            <p:cNvSpPr txBox="1"/>
            <p:nvPr/>
          </p:nvSpPr>
          <p:spPr>
            <a:xfrm>
              <a:off x="249104" y="13470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D50490A-65D0-429F-C3A0-34FC12EBAD6C}"/>
              </a:ext>
            </a:extLst>
          </p:cNvPr>
          <p:cNvSpPr txBox="1"/>
          <p:nvPr/>
        </p:nvSpPr>
        <p:spPr>
          <a:xfrm>
            <a:off x="7152532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645"/>
          <p:cNvSpPr txBox="1"/>
          <p:nvPr/>
        </p:nvSpPr>
        <p:spPr>
          <a:xfrm>
            <a:off x="529317" y="1881935"/>
            <a:ext cx="464069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</a:p>
        </p:txBody>
      </p:sp>
      <p:graphicFrame>
        <p:nvGraphicFramePr>
          <p:cNvPr id="9" name="yt_table_1264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357757"/>
              </p:ext>
            </p:extLst>
          </p:nvPr>
        </p:nvGraphicFramePr>
        <p:xfrm>
          <a:off x="529364" y="2847402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9" name="yt_shape_1264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新疆自治区中考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01d6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°.</a:t>
            </a:r>
          </a:p>
        </p:txBody>
      </p:sp>
      <p:sp>
        <p:nvSpPr>
          <p:cNvPr id="12653" name="yt_shape_12653"/>
          <p:cNvSpPr txBox="1"/>
          <p:nvPr/>
        </p:nvSpPr>
        <p:spPr>
          <a:xfrm>
            <a:off x="540000" y="380122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50" name="yt_shape_12650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6636" y="2011799"/>
            <a:ext cx="1618727" cy="1739025"/>
            <a:chOff x="0" y="0"/>
            <a:chExt cx="1618727" cy="1739025"/>
          </a:xfrm>
        </p:grpSpPr>
        <p:pic>
          <p:nvPicPr>
            <p:cNvPr id="2" name="yt_image_1265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8727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2" name="yt_shape_12652"/>
            <p:cNvSpPr txBox="1"/>
            <p:nvPr/>
          </p:nvSpPr>
          <p:spPr>
            <a:xfrm>
              <a:off x="199899" y="137902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619D2C6-3E88-5D96-97CC-B10BA8382025}"/>
              </a:ext>
            </a:extLst>
          </p:cNvPr>
          <p:cNvSpPr txBox="1"/>
          <p:nvPr/>
        </p:nvSpPr>
        <p:spPr>
          <a:xfrm>
            <a:off x="2699596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4" name="yt_shape_12654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17e6"/>
              </a:rPr>
              <a:t>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655" name="yt_image_12655" title="H_211.9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1781061"/>
            <a:ext cx="1595560" cy="1855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58" name="yt_shape_12658"/>
          <p:cNvSpPr txBox="1"/>
          <p:nvPr/>
        </p:nvSpPr>
        <p:spPr>
          <a:xfrm>
            <a:off x="540000" y="4906122"/>
            <a:ext cx="1078629" cy="129650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  <a:r>
              <a:rPr lang="en-US" altLang="zh-CN" sz="7050" b="0" i="0" u="none" spc="6811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</a:p>
        </p:txBody>
      </p:sp>
      <p:pic>
        <p:nvPicPr>
          <p:cNvPr id="12657" name="yt_image_12657" title="H_110.9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76936" y="3813039"/>
            <a:ext cx="1087032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660"/>
              <p:cNvSpPr txBox="1"/>
              <p:nvPr/>
            </p:nvSpPr>
            <p:spPr>
              <a:xfrm>
                <a:off x="540000" y="1853224"/>
                <a:ext cx="5859296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证明：连结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𝐷𝐴𝑀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𝐸𝐴𝑀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𝐴𝑀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𝐴𝑀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26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3224"/>
                <a:ext cx="5859296" cy="3881897"/>
              </a:xfrm>
              <a:prstGeom prst="rect">
                <a:avLst/>
              </a:prstGeom>
              <a:blipFill>
                <a:blip r:embed="rId4"/>
                <a:stretch>
                  <a:fillRect l="-3226" t="-1256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6F4FFBE-4E3D-0DD4-CD1F-6D3C5BCE3A2E}"/>
              </a:ext>
            </a:extLst>
          </p:cNvPr>
          <p:cNvSpPr txBox="1"/>
          <p:nvPr/>
        </p:nvSpPr>
        <p:spPr>
          <a:xfrm>
            <a:off x="449989" y="1806418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175668-971A-DB94-D2EF-9178216B4B7C}"/>
              </a:ext>
            </a:extLst>
          </p:cNvPr>
          <p:cNvSpPr txBox="1"/>
          <p:nvPr/>
        </p:nvSpPr>
        <p:spPr>
          <a:xfrm>
            <a:off x="449989" y="2281906"/>
            <a:ext cx="440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F7BE348-5B3A-302A-8253-8BD0C998ADE7}"/>
              </a:ext>
            </a:extLst>
          </p:cNvPr>
          <p:cNvSpPr txBox="1"/>
          <p:nvPr/>
        </p:nvSpPr>
        <p:spPr>
          <a:xfrm>
            <a:off x="449989" y="2757394"/>
            <a:ext cx="5739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B27847D-14C0-FEDF-5BC9-D069AA38025E}"/>
                  </a:ext>
                </a:extLst>
              </p:cNvPr>
              <p:cNvSpPr txBox="1"/>
              <p:nvPr/>
            </p:nvSpPr>
            <p:spPr>
              <a:xfrm>
                <a:off x="449989" y="3232882"/>
                <a:ext cx="59827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𝐸𝐴𝑀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𝐴𝑀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B27847D-14C0-FEDF-5BC9-D069AA3802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2882"/>
                <a:ext cx="5982716" cy="1611643"/>
              </a:xfrm>
              <a:prstGeom prst="rect">
                <a:avLst/>
              </a:prstGeom>
              <a:blipFill>
                <a:blip r:embed="rId5"/>
                <a:stretch>
                  <a:fillRect l="-16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AD332395-1772-5AE6-10AA-9C2234E3A594}"/>
              </a:ext>
            </a:extLst>
          </p:cNvPr>
          <p:cNvSpPr txBox="1"/>
          <p:nvPr/>
        </p:nvSpPr>
        <p:spPr>
          <a:xfrm>
            <a:off x="449989" y="4750914"/>
            <a:ext cx="4790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68AF08F-C9A6-4AF2-0EF5-AE7A83C27E51}"/>
              </a:ext>
            </a:extLst>
          </p:cNvPr>
          <p:cNvSpPr txBox="1"/>
          <p:nvPr/>
        </p:nvSpPr>
        <p:spPr>
          <a:xfrm>
            <a:off x="449989" y="5226401"/>
            <a:ext cx="2046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3" name="yt_shape_12663"/>
          <p:cNvSpPr txBox="1"/>
          <p:nvPr/>
        </p:nvSpPr>
        <p:spPr>
          <a:xfrm>
            <a:off x="551265" y="758603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662" name="yt_image_1266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4" y="855269"/>
            <a:ext cx="2160359" cy="453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5" name="yt_shape_12665"/>
          <p:cNvSpPr txBox="1"/>
          <p:nvPr/>
        </p:nvSpPr>
        <p:spPr>
          <a:xfrm>
            <a:off x="551384" y="134076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为等边三角形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6d61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DQ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667"/>
              <p:cNvSpPr txBox="1"/>
              <p:nvPr/>
            </p:nvSpPr>
            <p:spPr>
              <a:xfrm>
                <a:off x="551265" y="2780216"/>
                <a:ext cx="7352975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证明：过点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DPM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为等边三角形，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是等边三角形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DPM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DQC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𝐷𝑃𝑀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𝑃𝐷𝑀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𝑃𝑀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DPM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DQC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A. S.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5" name="yt_shape_126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2780216"/>
                <a:ext cx="7352975" cy="4362028"/>
              </a:xfrm>
              <a:prstGeom prst="rect">
                <a:avLst/>
              </a:prstGeom>
              <a:blipFill>
                <a:blip r:embed="rId3"/>
                <a:stretch>
                  <a:fillRect l="-2486" t="-1117" r="-1491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2669" title="H_211.9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6320" y="2096609"/>
            <a:ext cx="2485410" cy="204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1BF77CB-6D58-6DA5-CBD3-DC9347CA1210}"/>
              </a:ext>
            </a:extLst>
          </p:cNvPr>
          <p:cNvSpPr txBox="1"/>
          <p:nvPr/>
        </p:nvSpPr>
        <p:spPr>
          <a:xfrm>
            <a:off x="461254" y="2733410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D81378-1AF4-915A-2321-49892D382156}"/>
              </a:ext>
            </a:extLst>
          </p:cNvPr>
          <p:cNvSpPr txBox="1"/>
          <p:nvPr/>
        </p:nvSpPr>
        <p:spPr>
          <a:xfrm>
            <a:off x="461254" y="3208898"/>
            <a:ext cx="7454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DBA67F-E5DF-384E-5ED5-DD2ACDFF19AB}"/>
              </a:ext>
            </a:extLst>
          </p:cNvPr>
          <p:cNvSpPr txBox="1"/>
          <p:nvPr/>
        </p:nvSpPr>
        <p:spPr>
          <a:xfrm>
            <a:off x="461254" y="3684386"/>
            <a:ext cx="7461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为等边三角形，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15514E0-EE8A-BD34-EFF4-41D68D6C82FE}"/>
              </a:ext>
            </a:extLst>
          </p:cNvPr>
          <p:cNvSpPr txBox="1"/>
          <p:nvPr/>
        </p:nvSpPr>
        <p:spPr>
          <a:xfrm>
            <a:off x="461254" y="4159874"/>
            <a:ext cx="6884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CB3A088-2017-A42C-B782-2798453EDD2B}"/>
              </a:ext>
            </a:extLst>
          </p:cNvPr>
          <p:cNvSpPr txBox="1"/>
          <p:nvPr/>
        </p:nvSpPr>
        <p:spPr>
          <a:xfrm>
            <a:off x="461254" y="4635362"/>
            <a:ext cx="596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CE48B31-B17D-FF27-6F1E-77AD354CB19C}"/>
                  </a:ext>
                </a:extLst>
              </p:cNvPr>
              <p:cNvSpPr txBox="1"/>
              <p:nvPr/>
            </p:nvSpPr>
            <p:spPr>
              <a:xfrm>
                <a:off x="475502" y="4732540"/>
                <a:ext cx="59541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DPM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DQC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𝐷𝑃𝑀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𝑃𝐷𝑀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CE48B31-B17D-FF27-6F1E-77AD354CB1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502" y="4732540"/>
                <a:ext cx="5954141" cy="1611643"/>
              </a:xfrm>
              <a:prstGeom prst="rect">
                <a:avLst/>
              </a:prstGeom>
              <a:blipFill>
                <a:blip r:embed="rId5"/>
                <a:stretch>
                  <a:fillRect l="-15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EA88F8D1-DB53-7A0E-845A-787AD70AD465}"/>
              </a:ext>
            </a:extLst>
          </p:cNvPr>
          <p:cNvSpPr txBox="1"/>
          <p:nvPr/>
        </p:nvSpPr>
        <p:spPr>
          <a:xfrm>
            <a:off x="475502" y="6225230"/>
            <a:ext cx="643229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DQC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A. S.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4" name="yt_image_12672" title="H_113.1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52384" y="4600586"/>
            <a:ext cx="1712628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1" name="yt_shape_12671"/>
          <p:cNvSpPr txBox="1"/>
          <p:nvPr/>
        </p:nvSpPr>
        <p:spPr>
          <a:xfrm>
            <a:off x="540000" y="900000"/>
            <a:ext cx="75244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73" name="yt_shape_12673"/>
          <p:cNvSpPr txBox="1"/>
          <p:nvPr/>
        </p:nvSpPr>
        <p:spPr>
          <a:xfrm>
            <a:off x="540000" y="1531667"/>
            <a:ext cx="1707262" cy="13240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00" b="0" i="0" u="none" spc="-7200">
                <a:solidFill>
                  <a:srgbClr val="1EE3CF"/>
                </a:solidFill>
                <a:effectLst/>
                <a:latin typeface="宋体/Times New Roman" pitchFamily="72"/>
                <a:ea typeface="宋体" pitchFamily="72"/>
              </a:rPr>
              <a:t> </a:t>
            </a:r>
            <a:r>
              <a:rPr lang="en-US" altLang="zh-CN" sz="7200" b="0" i="0" u="none" spc="11688">
                <a:solidFill>
                  <a:srgbClr val="1EE3CF"/>
                </a:solidFill>
                <a:effectLst/>
                <a:latin typeface="宋体/Times New Roman" pitchFamily="72"/>
                <a:ea typeface="宋体" pitchFamily="72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675"/>
              <p:cNvSpPr txBox="1"/>
              <p:nvPr/>
            </p:nvSpPr>
            <p:spPr>
              <a:xfrm>
                <a:off x="497379" y="1447774"/>
                <a:ext cx="6942606" cy="32374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DPM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DQC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在等边三角形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3" name="yt_shape_126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447774"/>
                <a:ext cx="6942606" cy="3237425"/>
              </a:xfrm>
              <a:prstGeom prst="rect">
                <a:avLst/>
              </a:prstGeom>
              <a:blipFill>
                <a:blip r:embed="rId2"/>
                <a:stretch>
                  <a:fillRect l="-2724" t="-1504" r="-1757" b="-2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D645EEB-EA81-325F-1373-8D57C22697E7}"/>
              </a:ext>
            </a:extLst>
          </p:cNvPr>
          <p:cNvSpPr txBox="1"/>
          <p:nvPr/>
        </p:nvSpPr>
        <p:spPr>
          <a:xfrm>
            <a:off x="407368" y="1400968"/>
            <a:ext cx="4571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DQC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E13333-E781-9ABF-9D2F-7F266334B842}"/>
              </a:ext>
            </a:extLst>
          </p:cNvPr>
          <p:cNvSpPr txBox="1"/>
          <p:nvPr/>
        </p:nvSpPr>
        <p:spPr>
          <a:xfrm>
            <a:off x="407368" y="1876456"/>
            <a:ext cx="7055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563003A-1761-240A-1D82-E89AE1F1B02A}"/>
                  </a:ext>
                </a:extLst>
              </p:cNvPr>
              <p:cNvSpPr txBox="1"/>
              <p:nvPr/>
            </p:nvSpPr>
            <p:spPr>
              <a:xfrm>
                <a:off x="407368" y="2351944"/>
                <a:ext cx="55823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563003A-1761-240A-1D82-E89AE1F1B0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351944"/>
                <a:ext cx="5582348" cy="765061"/>
              </a:xfrm>
              <a:prstGeom prst="rect">
                <a:avLst/>
              </a:prstGeom>
              <a:blipFill>
                <a:blip r:embed="rId3"/>
                <a:stretch>
                  <a:fillRect l="-1747" r="-32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32C79D7-D437-5474-FF4F-951712951DA6}"/>
              </a:ext>
            </a:extLst>
          </p:cNvPr>
          <p:cNvSpPr txBox="1"/>
          <p:nvPr/>
        </p:nvSpPr>
        <p:spPr>
          <a:xfrm>
            <a:off x="407368" y="3023393"/>
            <a:ext cx="4839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在等边三角形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1E2D7E-4F23-059C-12C0-DF199E51F346}"/>
              </a:ext>
            </a:extLst>
          </p:cNvPr>
          <p:cNvSpPr txBox="1"/>
          <p:nvPr/>
        </p:nvSpPr>
        <p:spPr>
          <a:xfrm>
            <a:off x="407368" y="3498881"/>
            <a:ext cx="1502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AB22513-E1B3-CCB2-2334-00C38477FF0E}"/>
                  </a:ext>
                </a:extLst>
              </p:cNvPr>
              <p:cNvSpPr txBox="1"/>
              <p:nvPr/>
            </p:nvSpPr>
            <p:spPr>
              <a:xfrm>
                <a:off x="407368" y="3974369"/>
                <a:ext cx="25057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AB22513-E1B3-CCB2-2334-00C38477FF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974369"/>
                <a:ext cx="2505774" cy="726326"/>
              </a:xfrm>
              <a:prstGeom prst="rect">
                <a:avLst/>
              </a:prstGeom>
              <a:blipFill>
                <a:blip r:embed="rId4"/>
                <a:stretch>
                  <a:fillRect l="-3893" r="-389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2672" title="H_113.1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8328" y="2398629"/>
            <a:ext cx="1712628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9" name="yt_shape_1267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题变式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画一条直线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63d6,isEnd"/>
              </a:rPr>
              <a:t>分割成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两个等腰三角形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°.</a:t>
            </a:r>
          </a:p>
        </p:txBody>
      </p:sp>
      <p:pic>
        <p:nvPicPr>
          <p:cNvPr id="12681" name="yt_image_12681" title="H_71.2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1133" y="2497963"/>
            <a:ext cx="1769733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83" name="yt_shape_12683"/>
          <p:cNvSpPr txBox="1"/>
          <p:nvPr/>
        </p:nvSpPr>
        <p:spPr>
          <a:xfrm>
            <a:off x="540119" y="3453807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                                                     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题图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c1215,isEnd"/>
              </a:rPr>
              <a:t>的直线恰能把它分割成两个等腰三角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中最大内角的度数为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ED9FBC-1AB4-1AD7-8B5E-D47B5DEECA7F}"/>
              </a:ext>
            </a:extLst>
          </p:cNvPr>
          <p:cNvSpPr txBox="1"/>
          <p:nvPr/>
        </p:nvSpPr>
        <p:spPr>
          <a:xfrm>
            <a:off x="440615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1A42D5-989C-5856-85E5-F9A609AB65C9}"/>
              </a:ext>
            </a:extLst>
          </p:cNvPr>
          <p:cNvSpPr txBox="1"/>
          <p:nvPr/>
        </p:nvSpPr>
        <p:spPr>
          <a:xfrm>
            <a:off x="5463433" y="4357977"/>
            <a:ext cx="17848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376" y="1340768"/>
            <a:ext cx="11553658" cy="417646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86" name="yt_image_12686" title="H_71.2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7056" y="2124136"/>
            <a:ext cx="2120416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88" name="yt_shape_12688"/>
          <p:cNvSpPr txBox="1"/>
          <p:nvPr/>
        </p:nvSpPr>
        <p:spPr>
          <a:xfrm>
            <a:off x="5414766" y="3194316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</p:txBody>
      </p:sp>
      <p:sp>
        <p:nvSpPr>
          <p:cNvPr id="3" name="矩形 2"/>
          <p:cNvSpPr/>
          <p:nvPr/>
        </p:nvSpPr>
        <p:spPr>
          <a:xfrm>
            <a:off x="551384" y="908720"/>
            <a:ext cx="1182057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变式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】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中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，∠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120°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，∠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40°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过点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的一条直线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l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把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_⨹_1_71ac3,isEnd"/>
              </a:rPr>
              <a:t> 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/>
            </a:r>
            <a:b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</a:b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分割成两个等腰三角形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直线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l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交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BC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于点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D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则</a:t>
            </a:r>
            <a:r>
              <a:rPr lang="zh-CN" altLang="en-US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ADC</a:t>
            </a:r>
            <a:r>
              <a:rPr lang="zh-CN" altLang="en-US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的度数为</a:t>
            </a:r>
            <a:r>
              <a:rPr lang="zh-CN" altLang="en-US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lang="zh-CN" altLang="en-US"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100" spc="-100" dirty="0">
                <a:solidFill>
                  <a:srgbClr val="000000"/>
                </a:solidFill>
                <a:latin typeface="Times New Roman"/>
              </a:rPr>
              <a:t>⁠</a:t>
            </a:r>
            <a:r>
              <a:rPr lang="zh-CN" altLang="en-US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en-US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lang="zh-CN" altLang="en-US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lang="zh-CN" altLang="en-US"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100" spc="-100" dirty="0">
                <a:solidFill>
                  <a:srgbClr val="000000"/>
                </a:solidFill>
                <a:latin typeface="Times New Roman"/>
              </a:rPr>
              <a:t>⁠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C1654F-EC42-97A6-E7CE-78560CB1A6EB}"/>
              </a:ext>
            </a:extLst>
          </p:cNvPr>
          <p:cNvSpPr txBox="1"/>
          <p:nvPr/>
        </p:nvSpPr>
        <p:spPr>
          <a:xfrm>
            <a:off x="10163250" y="1390112"/>
            <a:ext cx="113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1_b0d03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73246E-DC46-A6B2-3BD1-8664B003B447}"/>
              </a:ext>
            </a:extLst>
          </p:cNvPr>
          <p:cNvSpPr txBox="1"/>
          <p:nvPr/>
        </p:nvSpPr>
        <p:spPr>
          <a:xfrm>
            <a:off x="541412" y="1865600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9828" y="908720"/>
            <a:ext cx="11553658" cy="280831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5" name="yt_shape_12585"/>
          <p:cNvSpPr txBox="1"/>
          <p:nvPr/>
        </p:nvSpPr>
        <p:spPr>
          <a:xfrm>
            <a:off x="540000" y="900000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等边对等角</a:t>
            </a:r>
          </a:p>
        </p:txBody>
      </p:sp>
      <p:sp>
        <p:nvSpPr>
          <p:cNvPr id="12586" name="yt_shape_12586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13f4"/>
              </a:rPr>
              <a:t>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90" name="yt_table_1259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105176"/>
              </p:ext>
            </p:extLst>
          </p:nvPr>
        </p:nvGraphicFramePr>
        <p:xfrm>
          <a:off x="540047" y="2354640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</a:tbl>
          </a:graphicData>
        </a:graphic>
      </p:graphicFrame>
      <p:grpSp>
        <p:nvGrpSpPr>
          <p:cNvPr id="12587" name="yt_shape_12587_skip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616574" y="2354640"/>
            <a:ext cx="1033137" cy="1805319"/>
            <a:chOff x="0" y="0"/>
            <a:chExt cx="1033137" cy="1805319"/>
          </a:xfrm>
        </p:grpSpPr>
        <p:pic>
          <p:nvPicPr>
            <p:cNvPr id="2" name="yt_image_1258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33137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89" name="yt_shape_12589"/>
            <p:cNvSpPr txBox="1"/>
            <p:nvPr/>
          </p:nvSpPr>
          <p:spPr>
            <a:xfrm>
              <a:off x="-16712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39569862">
            <a:extLst>
              <a:ext uri="{FF2B5EF4-FFF2-40B4-BE49-F238E27FC236}">
                <a16:creationId xmlns:a16="http://schemas.microsoft.com/office/drawing/2014/main" id="{3E0D7DFF-562D-7D0F-76A2-DC7A7719E0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7E36222-6C2C-69AE-BA95-CAE9B892FC70}"/>
              </a:ext>
            </a:extLst>
          </p:cNvPr>
          <p:cNvSpPr txBox="1"/>
          <p:nvPr/>
        </p:nvSpPr>
        <p:spPr>
          <a:xfrm>
            <a:off x="136450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2" name="yt_shape_1259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鞍山市中考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934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96" name="yt_table_1259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411536"/>
              </p:ext>
            </p:extLst>
          </p:nvPr>
        </p:nvGraphicFramePr>
        <p:xfrm>
          <a:off x="540047" y="1859435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39°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49°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51°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</a:tbl>
          </a:graphicData>
        </a:graphic>
      </p:graphicFrame>
      <p:grpSp>
        <p:nvGrpSpPr>
          <p:cNvPr id="12593" name="yt_shape_12593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40318" y="1859435"/>
            <a:ext cx="1509498" cy="1744740"/>
            <a:chOff x="0" y="0"/>
            <a:chExt cx="1509498" cy="1744740"/>
          </a:xfrm>
        </p:grpSpPr>
        <p:pic>
          <p:nvPicPr>
            <p:cNvPr id="2" name="yt_image_1259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9498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5" name="yt_shape_12595"/>
            <p:cNvSpPr txBox="1"/>
            <p:nvPr/>
          </p:nvSpPr>
          <p:spPr>
            <a:xfrm>
              <a:off x="221468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7CEA9CD-BBE5-1FE4-1442-0A960A5C64B6}"/>
              </a:ext>
            </a:extLst>
          </p:cNvPr>
          <p:cNvSpPr txBox="1"/>
          <p:nvPr/>
        </p:nvSpPr>
        <p:spPr>
          <a:xfrm>
            <a:off x="711125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8" name="yt_shape_12598"/>
          <p:cNvSpPr txBox="1"/>
          <p:nvPr/>
        </p:nvSpPr>
        <p:spPr>
          <a:xfrm>
            <a:off x="540000" y="900000"/>
            <a:ext cx="85568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12599" name="yt_image_12599" title="H_122.6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1575415"/>
            <a:ext cx="1254526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01" name="yt_shape_12601"/>
          <p:cNvSpPr txBox="1"/>
          <p:nvPr/>
        </p:nvSpPr>
        <p:spPr>
          <a:xfrm>
            <a:off x="569387" y="1459582"/>
            <a:ext cx="366286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048F9DE-40EB-5383-4070-0D968C4688CB}"/>
              </a:ext>
            </a:extLst>
          </p:cNvPr>
          <p:cNvSpPr txBox="1"/>
          <p:nvPr/>
        </p:nvSpPr>
        <p:spPr>
          <a:xfrm>
            <a:off x="479376" y="1412776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9449F1-A778-ED18-ECC8-04E70BAA8B1C}"/>
              </a:ext>
            </a:extLst>
          </p:cNvPr>
          <p:cNvSpPr txBox="1"/>
          <p:nvPr/>
        </p:nvSpPr>
        <p:spPr>
          <a:xfrm>
            <a:off x="479376" y="1888264"/>
            <a:ext cx="2131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2A393C-BF1F-6B32-F2D1-047625D58BC5}"/>
              </a:ext>
            </a:extLst>
          </p:cNvPr>
          <p:cNvSpPr txBox="1"/>
          <p:nvPr/>
        </p:nvSpPr>
        <p:spPr>
          <a:xfrm>
            <a:off x="479376" y="2363752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3B4A65-CE10-0B85-21F2-39DC89F3BACF}"/>
              </a:ext>
            </a:extLst>
          </p:cNvPr>
          <p:cNvSpPr txBox="1"/>
          <p:nvPr/>
        </p:nvSpPr>
        <p:spPr>
          <a:xfrm>
            <a:off x="479376" y="2839240"/>
            <a:ext cx="3807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9377FF-A1AC-5970-25FD-16A1B4517665}"/>
              </a:ext>
            </a:extLst>
          </p:cNvPr>
          <p:cNvSpPr txBox="1"/>
          <p:nvPr/>
        </p:nvSpPr>
        <p:spPr>
          <a:xfrm>
            <a:off x="479376" y="3314728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2" name="yt_shape_12602"/>
          <p:cNvSpPr txBox="1"/>
          <p:nvPr/>
        </p:nvSpPr>
        <p:spPr>
          <a:xfrm>
            <a:off x="540000" y="900000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三线合一</a:t>
            </a:r>
          </a:p>
        </p:txBody>
      </p:sp>
      <p:sp>
        <p:nvSpPr>
          <p:cNvPr id="12603" name="yt_shape_12603"/>
          <p:cNvSpPr txBox="1"/>
          <p:nvPr/>
        </p:nvSpPr>
        <p:spPr>
          <a:xfrm>
            <a:off x="540000" y="1395205"/>
            <a:ext cx="7284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它的对称轴是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04" name="yt_table_1260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492097"/>
              </p:ext>
            </p:extLst>
          </p:nvPr>
        </p:nvGraphicFramePr>
        <p:xfrm>
          <a:off x="540047" y="1874508"/>
          <a:ext cx="4597400" cy="1901952"/>
        </p:xfrm>
        <a:graphic>
          <a:graphicData uri="http://schemas.openxmlformats.org/drawingml/2006/table">
            <a:tbl>
              <a:tblPr/>
              <a:tblGrid>
                <a:gridCol w="4597400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过顶点的直线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底边的垂线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顶角的角平分线所在的直线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腰上的高所在的直线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</a:tbl>
          </a:graphicData>
        </a:graphic>
      </p:graphicFrame>
      <p:pic>
        <p:nvPicPr>
          <p:cNvPr id="3" name="yt_shape_1715239569968" title="H_26.259764">
            <a:extLst>
              <a:ext uri="{FF2B5EF4-FFF2-40B4-BE49-F238E27FC236}">
                <a16:creationId xmlns:a16="http://schemas.microsoft.com/office/drawing/2014/main" id="{CB7BA3C7-7554-9233-50F1-883C302050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C4FB6E-EB35-B9C2-537A-20B43549B2EF}"/>
              </a:ext>
            </a:extLst>
          </p:cNvPr>
          <p:cNvSpPr txBox="1"/>
          <p:nvPr/>
        </p:nvSpPr>
        <p:spPr>
          <a:xfrm>
            <a:off x="68507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6" name="yt_shape_1260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301b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610" name="yt_shape_12610"/>
          <p:cNvSpPr txBox="1"/>
          <p:nvPr/>
        </p:nvSpPr>
        <p:spPr>
          <a:xfrm>
            <a:off x="540000" y="380122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07" name="yt_shape_12607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4352" y="2011799"/>
            <a:ext cx="1643295" cy="1739025"/>
            <a:chOff x="0" y="0"/>
            <a:chExt cx="1643295" cy="1739025"/>
          </a:xfrm>
        </p:grpSpPr>
        <p:pic>
          <p:nvPicPr>
            <p:cNvPr id="2" name="yt_image_1260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3295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09" name="yt_shape_12609"/>
            <p:cNvSpPr txBox="1"/>
            <p:nvPr/>
          </p:nvSpPr>
          <p:spPr>
            <a:xfrm>
              <a:off x="288366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F386B0B-F6EA-F6F7-028E-2161E16E5856}"/>
              </a:ext>
            </a:extLst>
          </p:cNvPr>
          <p:cNvSpPr txBox="1"/>
          <p:nvPr/>
        </p:nvSpPr>
        <p:spPr>
          <a:xfrm>
            <a:off x="4523633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1" name="yt_shape_1261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上的中线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edce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12" name="yt_image_12612" title="H_120.9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44472" y="1808647"/>
            <a:ext cx="957731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614"/>
              <p:cNvSpPr txBox="1"/>
              <p:nvPr/>
            </p:nvSpPr>
            <p:spPr>
              <a:xfrm>
                <a:off x="497379" y="1890749"/>
                <a:ext cx="6033703" cy="3224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上的中线，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105°.</a:t>
                </a:r>
              </a:p>
            </p:txBody>
          </p:sp>
        </mc:Choice>
        <mc:Fallback>
          <p:sp>
            <p:nvSpPr>
              <p:cNvPr id="4" name="yt_shape_126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890749"/>
                <a:ext cx="6033703" cy="3224922"/>
              </a:xfrm>
              <a:prstGeom prst="rect">
                <a:avLst/>
              </a:prstGeom>
              <a:blipFill>
                <a:blip r:embed="rId3"/>
                <a:stretch>
                  <a:fillRect l="-3134" t="-1512" r="-2123" b="-5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B3BDDBA-1DF4-C91B-0223-59143DC5CBC9}"/>
              </a:ext>
            </a:extLst>
          </p:cNvPr>
          <p:cNvSpPr txBox="1"/>
          <p:nvPr/>
        </p:nvSpPr>
        <p:spPr>
          <a:xfrm>
            <a:off x="407368" y="1843943"/>
            <a:ext cx="5774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上的中线，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299936-C1B2-646B-84A7-445DD9534749}"/>
              </a:ext>
            </a:extLst>
          </p:cNvPr>
          <p:cNvSpPr txBox="1"/>
          <p:nvPr/>
        </p:nvSpPr>
        <p:spPr>
          <a:xfrm>
            <a:off x="407368" y="2319431"/>
            <a:ext cx="3963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3563034-1B9B-F62D-BFD0-B35A4ED1B483}"/>
                  </a:ext>
                </a:extLst>
              </p:cNvPr>
              <p:cNvSpPr txBox="1"/>
              <p:nvPr/>
            </p:nvSpPr>
            <p:spPr>
              <a:xfrm>
                <a:off x="407368" y="2794919"/>
                <a:ext cx="61554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3563034-1B9B-F62D-BFD0-B35A4ED1B4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794919"/>
                <a:ext cx="6155436" cy="765061"/>
              </a:xfrm>
              <a:prstGeom prst="rect">
                <a:avLst/>
              </a:prstGeom>
              <a:blipFill>
                <a:blip r:embed="rId4"/>
                <a:stretch>
                  <a:fillRect l="-1584" r="-148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2DA0182-0E19-CC30-40F3-393ABDDFB9B1}"/>
              </a:ext>
            </a:extLst>
          </p:cNvPr>
          <p:cNvSpPr txBox="1"/>
          <p:nvPr/>
        </p:nvSpPr>
        <p:spPr>
          <a:xfrm>
            <a:off x="407368" y="3466368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A75451B-A29A-8BB8-DD36-60725B813DE7}"/>
                  </a:ext>
                </a:extLst>
              </p:cNvPr>
              <p:cNvSpPr txBox="1"/>
              <p:nvPr/>
            </p:nvSpPr>
            <p:spPr>
              <a:xfrm>
                <a:off x="407368" y="3941856"/>
                <a:ext cx="39996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A75451B-A29A-8BB8-DD36-60725B813D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941856"/>
                <a:ext cx="3999611" cy="765061"/>
              </a:xfrm>
              <a:prstGeom prst="rect">
                <a:avLst/>
              </a:prstGeom>
              <a:blipFill>
                <a:blip r:embed="rId5"/>
                <a:stretch>
                  <a:fillRect l="-2439" r="-213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7E385F3-35A6-E066-8B1E-4267D145CB56}"/>
              </a:ext>
            </a:extLst>
          </p:cNvPr>
          <p:cNvSpPr txBox="1"/>
          <p:nvPr/>
        </p:nvSpPr>
        <p:spPr>
          <a:xfrm>
            <a:off x="407368" y="4613305"/>
            <a:ext cx="4590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6" name="yt_shape_12616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等边三角形的性质</a:t>
            </a:r>
          </a:p>
        </p:txBody>
      </p:sp>
      <p:sp>
        <p:nvSpPr>
          <p:cNvPr id="12617" name="yt_shape_12617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e3dd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621" name="yt_shape_12621"/>
          <p:cNvSpPr txBox="1"/>
          <p:nvPr/>
        </p:nvSpPr>
        <p:spPr>
          <a:xfrm>
            <a:off x="540000" y="450555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18" name="yt_shape_12618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9092" y="2507004"/>
            <a:ext cx="1453815" cy="1948194"/>
            <a:chOff x="0" y="0"/>
            <a:chExt cx="1453815" cy="1948194"/>
          </a:xfrm>
        </p:grpSpPr>
        <p:pic>
          <p:nvPicPr>
            <p:cNvPr id="2" name="yt_image_1261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53815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0" name="yt_shape_12620"/>
            <p:cNvSpPr txBox="1"/>
            <p:nvPr/>
          </p:nvSpPr>
          <p:spPr>
            <a:xfrm>
              <a:off x="193626" y="15881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39570079">
            <a:extLst>
              <a:ext uri="{FF2B5EF4-FFF2-40B4-BE49-F238E27FC236}">
                <a16:creationId xmlns:a16="http://schemas.microsoft.com/office/drawing/2014/main" id="{4694CD52-6D1A-F140-E6C0-294282323F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5F38FD9-1D41-E1F3-9B9A-C7B4978FC9AB}"/>
              </a:ext>
            </a:extLst>
          </p:cNvPr>
          <p:cNvSpPr txBox="1"/>
          <p:nvPr/>
        </p:nvSpPr>
        <p:spPr>
          <a:xfrm>
            <a:off x="3375871" y="1823887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2" name="yt_shape_1262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b3c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626" name="yt_shape_12626"/>
          <p:cNvSpPr txBox="1"/>
          <p:nvPr/>
        </p:nvSpPr>
        <p:spPr>
          <a:xfrm>
            <a:off x="540000" y="401035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23" name="yt_shape_12623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8596" y="2011799"/>
            <a:ext cx="1494806" cy="1948194"/>
            <a:chOff x="0" y="0"/>
            <a:chExt cx="1494806" cy="1948194"/>
          </a:xfrm>
        </p:grpSpPr>
        <p:pic>
          <p:nvPicPr>
            <p:cNvPr id="2" name="yt_image_1262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4806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5" name="yt_shape_12625"/>
            <p:cNvSpPr txBox="1"/>
            <p:nvPr/>
          </p:nvSpPr>
          <p:spPr>
            <a:xfrm>
              <a:off x="214122" y="15881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CEF27D9-147C-75D9-717E-06964DA06320}"/>
              </a:ext>
            </a:extLst>
          </p:cNvPr>
          <p:cNvSpPr txBox="1"/>
          <p:nvPr/>
        </p:nvSpPr>
        <p:spPr>
          <a:xfrm>
            <a:off x="2613871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1345</Words>
  <Application>Microsoft Office PowerPoint</Application>
  <PresentationFormat>宽屏</PresentationFormat>
  <Paragraphs>153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52" baseType="lpstr">
      <vt:lpstr>,isEnd</vt:lpstr>
      <vt:lpstr>_⨹_1_0301b,isEnd</vt:lpstr>
      <vt:lpstr>_⨹_1_113f4</vt:lpstr>
      <vt:lpstr>_⨹_1_26d61</vt:lpstr>
      <vt:lpstr>_⨹_1_2edce</vt:lpstr>
      <vt:lpstr>_⨹_1_3c647</vt:lpstr>
      <vt:lpstr>_⨹_1_71ac3,isEnd</vt:lpstr>
      <vt:lpstr>_⨹_1_9934b</vt:lpstr>
      <vt:lpstr>_⨹_1_9b3c1,isEnd</vt:lpstr>
      <vt:lpstr>_⨹_1_b0d03</vt:lpstr>
      <vt:lpstr>_⨹_1_be3dd,isEnd</vt:lpstr>
      <vt:lpstr>_⨹_1_d01d6,isEnd</vt:lpstr>
      <vt:lpstr>_⨹_1_d17e6</vt:lpstr>
      <vt:lpstr>_⨹_16_c1215,isEnd</vt:lpstr>
      <vt:lpstr>_⨹_17_87c58</vt:lpstr>
      <vt:lpstr>_⨹_3_f63d6,isEnd</vt:lpstr>
      <vt:lpstr>_⨹_5_8f56b</vt:lpstr>
      <vt:lpstr>_⨹_9_9d3c2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2024-05-09T07:18:28Z</dcterms:created>
  <dcterms:modified xsi:type="dcterms:W3CDTF">2024-05-09T09:20:38Z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