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10" r:id="rId6"/>
    <p:sldId id="311" r:id="rId7"/>
    <p:sldId id="312" r:id="rId8"/>
    <p:sldId id="314" r:id="rId9"/>
    <p:sldId id="316" r:id="rId10"/>
    <p:sldId id="317" r:id="rId11"/>
    <p:sldId id="318" r:id="rId12"/>
    <p:sldId id="319" r:id="rId13"/>
    <p:sldId id="325" r:id="rId14"/>
    <p:sldId id="320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8" name="yt_shape_1363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637" name="yt_image_13637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40" name="yt_shape_13640"/>
          <p:cNvSpPr txBox="1"/>
          <p:nvPr/>
        </p:nvSpPr>
        <p:spPr>
          <a:xfrm>
            <a:off x="540000" y="1482165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勾股定理的简单应用</a:t>
            </a:r>
          </a:p>
        </p:txBody>
      </p:sp>
      <p:sp>
        <p:nvSpPr>
          <p:cNvPr id="13641" name="yt_shape_13641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一棵大树在离地面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米处折断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大树顶部落在距离大树底部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6bb9"/>
              </a:rPr>
              <a:t>米处的地面上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大树粗度忽略不计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那么树高是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45" name="yt_table_1364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515283"/>
              </p:ext>
            </p:extLst>
          </p:nvPr>
        </p:nvGraphicFramePr>
        <p:xfrm>
          <a:off x="540047" y="2936805"/>
          <a:ext cx="85718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45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6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4"/>
                  </a:ext>
                </a:extLst>
              </a:tr>
            </a:tbl>
          </a:graphicData>
        </a:graphic>
      </p:graphicFrame>
      <p:grpSp>
        <p:nvGrpSpPr>
          <p:cNvPr id="13642" name="yt_shape_13642_skip" title="H_121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47681" y="2936805"/>
            <a:ext cx="2202287" cy="1536714"/>
            <a:chOff x="0" y="0"/>
            <a:chExt cx="2202287" cy="1536714"/>
          </a:xfrm>
        </p:grpSpPr>
        <p:pic>
          <p:nvPicPr>
            <p:cNvPr id="2" name="yt_image_1364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02287" cy="11407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44" name="yt_shape_13644"/>
            <p:cNvSpPr txBox="1"/>
            <p:nvPr/>
          </p:nvSpPr>
          <p:spPr>
            <a:xfrm>
              <a:off x="567862" y="117671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242729607">
            <a:extLst>
              <a:ext uri="{FF2B5EF4-FFF2-40B4-BE49-F238E27FC236}">
                <a16:creationId xmlns:a16="http://schemas.microsoft.com/office/drawing/2014/main" id="{C315999F-5E51-1B99-CAC4-A3110E2A3B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75FC2B5-3C27-4E3F-6DD0-87D859FACB30}"/>
              </a:ext>
            </a:extLst>
          </p:cNvPr>
          <p:cNvSpPr txBox="1"/>
          <p:nvPr/>
        </p:nvSpPr>
        <p:spPr>
          <a:xfrm>
            <a:off x="5936508" y="24060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1" name="yt_shape_13691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小红荡秋千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秋千架高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2.4m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秋千座位离地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0.4m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38df"/>
              </a:rPr>
              <a:t>小红荡起最高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座位离地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0.8m.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此时小红荡出的水平距离是多少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9_346b2"/>
              </a:rPr>
              <a:t>荡到秋千架两边的最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高点之间的距离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692" name="yt_image_13692" title="H_94.1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490879"/>
            <a:ext cx="1936344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3695" title="H_139.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4560314"/>
            <a:ext cx="1804406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703"/>
              <p:cNvSpPr txBox="1"/>
              <p:nvPr/>
            </p:nvSpPr>
            <p:spPr>
              <a:xfrm>
                <a:off x="540119" y="2705167"/>
                <a:ext cx="7338547" cy="33718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座位最低点为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，最高点为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的垂线，垂足为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中，由勾股定理，得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37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05167"/>
                <a:ext cx="7338547" cy="3371885"/>
              </a:xfrm>
              <a:prstGeom prst="rect">
                <a:avLst/>
              </a:prstGeom>
              <a:blipFill>
                <a:blip r:embed="rId4"/>
                <a:stretch>
                  <a:fillRect l="-2577" t="-1627" r="-1579" b="-4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F941E5F-78EE-9057-05EC-B056A8A6E59A}"/>
              </a:ext>
            </a:extLst>
          </p:cNvPr>
          <p:cNvSpPr txBox="1"/>
          <p:nvPr/>
        </p:nvSpPr>
        <p:spPr>
          <a:xfrm>
            <a:off x="466447" y="2240048"/>
            <a:ext cx="3532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解：如图为秋千侧面图，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7EE6667-5C9A-6D93-85C1-D6B283C870C7}"/>
              </a:ext>
            </a:extLst>
          </p:cNvPr>
          <p:cNvSpPr txBox="1"/>
          <p:nvPr/>
        </p:nvSpPr>
        <p:spPr>
          <a:xfrm>
            <a:off x="450108" y="2658361"/>
            <a:ext cx="439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座位最低点为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，最高点为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04F208-2490-FA33-6948-99E1F1A3CE8D}"/>
              </a:ext>
            </a:extLst>
          </p:cNvPr>
          <p:cNvSpPr txBox="1"/>
          <p:nvPr/>
        </p:nvSpPr>
        <p:spPr>
          <a:xfrm>
            <a:off x="450108" y="3133849"/>
            <a:ext cx="4544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82F9C0-F29D-03F7-3518-B2D709BF8FD5}"/>
              </a:ext>
            </a:extLst>
          </p:cNvPr>
          <p:cNvSpPr txBox="1"/>
          <p:nvPr/>
        </p:nvSpPr>
        <p:spPr>
          <a:xfrm>
            <a:off x="450108" y="3609337"/>
            <a:ext cx="4613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的垂线，垂足为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6BF24C-FB50-260A-E2D6-785256874A61}"/>
              </a:ext>
            </a:extLst>
          </p:cNvPr>
          <p:cNvSpPr txBox="1"/>
          <p:nvPr/>
        </p:nvSpPr>
        <p:spPr>
          <a:xfrm>
            <a:off x="450108" y="4084825"/>
            <a:ext cx="7447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AFB9A7A-7B59-8A3A-5DA5-22B1B407A077}"/>
              </a:ext>
            </a:extLst>
          </p:cNvPr>
          <p:cNvSpPr txBox="1"/>
          <p:nvPr/>
        </p:nvSpPr>
        <p:spPr>
          <a:xfrm>
            <a:off x="450108" y="4560314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E25985B-5FBF-793E-B50A-4E50AEB047AC}"/>
                  </a:ext>
                </a:extLst>
              </p:cNvPr>
              <p:cNvSpPr txBox="1"/>
              <p:nvPr/>
            </p:nvSpPr>
            <p:spPr>
              <a:xfrm>
                <a:off x="497733" y="5035801"/>
                <a:ext cx="6360985" cy="631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E25985B-5FBF-793E-B50A-4E50AEB047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5035801"/>
                <a:ext cx="6360985" cy="631076"/>
              </a:xfrm>
              <a:prstGeom prst="rect">
                <a:avLst/>
              </a:prstGeom>
              <a:blipFill>
                <a:blip r:embed="rId5"/>
                <a:stretch>
                  <a:fillRect l="-1534" r="-1438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001EAF6F-CCBA-1099-0EF8-EBFDC89DE25F}"/>
              </a:ext>
            </a:extLst>
          </p:cNvPr>
          <p:cNvSpPr txBox="1"/>
          <p:nvPr/>
        </p:nvSpPr>
        <p:spPr>
          <a:xfrm>
            <a:off x="450108" y="5573265"/>
            <a:ext cx="6498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AB45082-2D4F-CCE2-15BF-C4258EE1C665}"/>
              </a:ext>
            </a:extLst>
          </p:cNvPr>
          <p:cNvSpPr txBox="1"/>
          <p:nvPr/>
        </p:nvSpPr>
        <p:spPr>
          <a:xfrm>
            <a:off x="450108" y="6030702"/>
            <a:ext cx="4226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故小红荡出的水平距离是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2.4m.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7" name="yt_shape_13707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一条绷紧的绳索一端系着一艘小船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f2a40"/>
              </a:rPr>
              <a:t>河岸上一男孩拽着绳子另一端向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绳端从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移动到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同时小船从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移动到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且绳长始终保持不变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a884"/>
              </a:rPr>
              <a:t>回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答下列问题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708" name="yt_image_13708" title="H_93.2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7848" y="2060848"/>
            <a:ext cx="2204964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10" name="yt_shape_13710"/>
          <p:cNvSpPr txBox="1"/>
          <p:nvPr/>
        </p:nvSpPr>
        <p:spPr>
          <a:xfrm>
            <a:off x="540000" y="3710126"/>
            <a:ext cx="80839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B91DFA8-0C82-5D32-21CB-E3556BDEA1DE}"/>
              </a:ext>
            </a:extLst>
          </p:cNvPr>
          <p:cNvSpPr txBox="1"/>
          <p:nvPr/>
        </p:nvSpPr>
        <p:spPr>
          <a:xfrm>
            <a:off x="2000977" y="366332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12" name="yt_shape_13712"/>
              <p:cNvSpPr txBox="1"/>
              <p:nvPr/>
            </p:nvSpPr>
            <p:spPr>
              <a:xfrm>
                <a:off x="540119" y="900000"/>
                <a:ext cx="11492915" cy="44757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求男孩向右移动的距离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227c9"/>
                  </a:rPr>
                  <a:t>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果保留根号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由勾股定理，得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中，由勾股定理，得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男孩向右移动的距离为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12" name="yt_shape_13712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75777"/>
              </a:xfrm>
              <a:prstGeom prst="rect">
                <a:avLst/>
              </a:prstGeom>
              <a:blipFill>
                <a:blip r:embed="rId2"/>
                <a:stretch>
                  <a:fillRect l="-1645" t="-1226" b="-3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4F22DE0-9537-6FC3-A087-07400C9344EB}"/>
              </a:ext>
            </a:extLst>
          </p:cNvPr>
          <p:cNvSpPr txBox="1"/>
          <p:nvPr/>
        </p:nvSpPr>
        <p:spPr>
          <a:xfrm>
            <a:off x="450108" y="1804170"/>
            <a:ext cx="36888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7CF7A3B-2D5B-73C0-63E4-FD0300E484D9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6533832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由勾股定理，得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7, 'mathAnswerShape': 1}">
                <a:extLst>
                  <a:ext uri="{FF2B5EF4-FFF2-40B4-BE49-F238E27FC236}">
                    <a16:creationId xmlns:a16="http://schemas.microsoft.com/office/drawing/2014/main" id="{67CF7A3B-2D5B-73C0-63E4-FD0300E484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6533832" cy="630441"/>
              </a:xfrm>
              <a:prstGeom prst="rect">
                <a:avLst/>
              </a:prstGeom>
              <a:blipFill>
                <a:blip r:embed="rId3"/>
                <a:stretch>
                  <a:fillRect l="-1493" r="-1213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8772E8A-1045-1939-4EB3-1F01657594A6}"/>
              </a:ext>
            </a:extLst>
          </p:cNvPr>
          <p:cNvSpPr txBox="1"/>
          <p:nvPr/>
        </p:nvSpPr>
        <p:spPr>
          <a:xfrm>
            <a:off x="450108" y="2816487"/>
            <a:ext cx="5169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02E527-D2C6-3BD7-5748-379494E27BB1}"/>
              </a:ext>
            </a:extLst>
          </p:cNvPr>
          <p:cNvSpPr txBox="1"/>
          <p:nvPr/>
        </p:nvSpPr>
        <p:spPr>
          <a:xfrm>
            <a:off x="450108" y="3291975"/>
            <a:ext cx="4490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2AC6A36-E6DC-4281-3CF4-A4D19AC5DDAD}"/>
                  </a:ext>
                </a:extLst>
              </p:cNvPr>
              <p:cNvSpPr txBox="1"/>
              <p:nvPr/>
            </p:nvSpPr>
            <p:spPr>
              <a:xfrm>
                <a:off x="497733" y="3767463"/>
                <a:ext cx="6215316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7, 'mathAnswerShape': 1}">
                <a:extLst>
                  <a:ext uri="{FF2B5EF4-FFF2-40B4-BE49-F238E27FC236}">
                    <a16:creationId xmlns:a16="http://schemas.microsoft.com/office/drawing/2014/main" id="{82AC6A36-E6DC-4281-3CF4-A4D19AC5DD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3767463"/>
                <a:ext cx="6215316" cy="630441"/>
              </a:xfrm>
              <a:prstGeom prst="rect">
                <a:avLst/>
              </a:prstGeom>
              <a:blipFill>
                <a:blip r:embed="rId4"/>
                <a:stretch>
                  <a:fillRect l="-1570" r="-1276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B7397A4-8979-90A7-31EA-FC02E9FD223E}"/>
                  </a:ext>
                </a:extLst>
              </p:cNvPr>
              <p:cNvSpPr txBox="1"/>
              <p:nvPr/>
            </p:nvSpPr>
            <p:spPr>
              <a:xfrm>
                <a:off x="450108" y="4304292"/>
                <a:ext cx="58539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7, 'mathAnswerShape': 1}">
                <a:extLst>
                  <a:ext uri="{FF2B5EF4-FFF2-40B4-BE49-F238E27FC236}">
                    <a16:creationId xmlns:a16="http://schemas.microsoft.com/office/drawing/2014/main" id="{8B7397A4-8979-90A7-31EA-FC02E9FD22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04292"/>
                <a:ext cx="5853938" cy="613931"/>
              </a:xfrm>
              <a:prstGeom prst="rect">
                <a:avLst/>
              </a:prstGeom>
              <a:blipFill>
                <a:blip r:embed="rId5"/>
                <a:stretch>
                  <a:fillRect l="-1667" r="-145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CE1D325-C2EB-8511-85AD-59E59EC5F082}"/>
                  </a:ext>
                </a:extLst>
              </p:cNvPr>
              <p:cNvSpPr txBox="1"/>
              <p:nvPr/>
            </p:nvSpPr>
            <p:spPr>
              <a:xfrm>
                <a:off x="450108" y="4824611"/>
                <a:ext cx="5696776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男孩向右移动的距离为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7, 'mathAnswerShape': 1}">
                <a:extLst>
                  <a:ext uri="{FF2B5EF4-FFF2-40B4-BE49-F238E27FC236}">
                    <a16:creationId xmlns:a16="http://schemas.microsoft.com/office/drawing/2014/main" id="{4CE1D325-C2EB-8511-85AD-59E59EC5F0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24611"/>
                <a:ext cx="5696776" cy="554686"/>
              </a:xfrm>
              <a:prstGeom prst="rect">
                <a:avLst/>
              </a:prstGeom>
              <a:blipFill>
                <a:blip r:embed="rId6"/>
                <a:stretch>
                  <a:fillRect l="-1713" r="-1606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3708" title="H_93.2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88288" y="2583315"/>
            <a:ext cx="2204964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5" name="yt_shape_1371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714" name="yt_image_13714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17" name="yt_shape_13717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某市决定在相距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两地之间的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4364"/>
              </a:rPr>
              <a:t>点修建一个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土特产加工基地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两个农庄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0f60"/>
              </a:rPr>
              <a:t>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两农庄到基地的距离相等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ce70"/>
              </a:rPr>
              <a:t>那么基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应建在距离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地多远的地方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3718" name="yt_image_13718" title="H_105.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3645024"/>
            <a:ext cx="1488380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720"/>
          <p:cNvSpPr txBox="1"/>
          <p:nvPr/>
        </p:nvSpPr>
        <p:spPr>
          <a:xfrm>
            <a:off x="497379" y="3397881"/>
            <a:ext cx="7030771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两个农庄到基地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的距离相等，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由勾股定理，得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基地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应建在距离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的地方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8203AA-32F5-79D8-7805-20627D31A835}"/>
              </a:ext>
            </a:extLst>
          </p:cNvPr>
          <p:cNvSpPr txBox="1"/>
          <p:nvPr/>
        </p:nvSpPr>
        <p:spPr>
          <a:xfrm>
            <a:off x="407368" y="3351075"/>
            <a:ext cx="625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两个农庄到基地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的距离相等，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37BF40-4347-84B6-FC26-856C6C53C50B}"/>
              </a:ext>
            </a:extLst>
          </p:cNvPr>
          <p:cNvSpPr txBox="1"/>
          <p:nvPr/>
        </p:nvSpPr>
        <p:spPr>
          <a:xfrm>
            <a:off x="407368" y="3826563"/>
            <a:ext cx="5688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FAE365-FF7D-D505-A772-0D4C62887312}"/>
              </a:ext>
            </a:extLst>
          </p:cNvPr>
          <p:cNvSpPr txBox="1"/>
          <p:nvPr/>
        </p:nvSpPr>
        <p:spPr>
          <a:xfrm>
            <a:off x="407368" y="4302051"/>
            <a:ext cx="7142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由勾股定理，得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B4281DA-9800-8B87-F231-48A3E47F71EF}"/>
              </a:ext>
            </a:extLst>
          </p:cNvPr>
          <p:cNvSpPr txBox="1"/>
          <p:nvPr/>
        </p:nvSpPr>
        <p:spPr>
          <a:xfrm>
            <a:off x="407368" y="4777539"/>
            <a:ext cx="3839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F5756F7-1401-7911-D262-A11234DB0D10}"/>
              </a:ext>
            </a:extLst>
          </p:cNvPr>
          <p:cNvSpPr txBox="1"/>
          <p:nvPr/>
        </p:nvSpPr>
        <p:spPr>
          <a:xfrm>
            <a:off x="407368" y="5253027"/>
            <a:ext cx="5171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407CB89-A85F-94C9-0559-6C0FDDF7453A}"/>
              </a:ext>
            </a:extLst>
          </p:cNvPr>
          <p:cNvSpPr txBox="1"/>
          <p:nvPr/>
        </p:nvSpPr>
        <p:spPr>
          <a:xfrm>
            <a:off x="407368" y="5728515"/>
            <a:ext cx="5649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92DFD01-E9F7-85B9-A8F3-2BC763B5C255}"/>
              </a:ext>
            </a:extLst>
          </p:cNvPr>
          <p:cNvSpPr txBox="1"/>
          <p:nvPr/>
        </p:nvSpPr>
        <p:spPr>
          <a:xfrm>
            <a:off x="407368" y="6204003"/>
            <a:ext cx="5017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基地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应建在距离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的地方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7" name="yt_shape_1364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学校有一块长方形花圃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有极少数人为了避开拐角走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捷径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5e13"/>
              </a:rPr>
              <a:t>在花圃内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走出了一条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踩伤了花草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则他们仅仅少走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假设两步为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51" name="yt_table_1365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94116"/>
              </p:ext>
            </p:extLst>
          </p:nvPr>
        </p:nvGraphicFramePr>
        <p:xfrm>
          <a:off x="540047" y="1859435"/>
          <a:ext cx="85718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4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5"/>
                  </a:ext>
                </a:extLst>
              </a:tr>
            </a:tbl>
          </a:graphicData>
        </a:graphic>
      </p:graphicFrame>
      <p:grpSp>
        <p:nvGrpSpPr>
          <p:cNvPr id="13648" name="yt_shape_13648_skip" title="H_166.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42336" y="1859435"/>
            <a:ext cx="2407678" cy="2118501"/>
            <a:chOff x="0" y="0"/>
            <a:chExt cx="2407678" cy="2118501"/>
          </a:xfrm>
        </p:grpSpPr>
        <p:pic>
          <p:nvPicPr>
            <p:cNvPr id="2" name="yt_image_1364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07678" cy="17225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50" name="yt_shape_13650"/>
            <p:cNvSpPr txBox="1"/>
            <p:nvPr/>
          </p:nvSpPr>
          <p:spPr>
            <a:xfrm>
              <a:off x="670558" y="175850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5E91721-FD78-8972-F8A8-750EE94AEE89}"/>
              </a:ext>
            </a:extLst>
          </p:cNvPr>
          <p:cNvSpPr txBox="1"/>
          <p:nvPr/>
        </p:nvSpPr>
        <p:spPr>
          <a:xfrm>
            <a:off x="1028784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3" name="yt_shape_13653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如果一个长方形的长为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在里面放一根铁条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4b88,isEnd"/>
              </a:rPr>
              <a:t>那么铁条最长可以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如图是一个外轮廓为长方形的机器零件平面示意图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根据图中标出的尺寸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c6b5,isEnd"/>
              </a:rPr>
              <a:t>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计算两圆孔中心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mm.</a:t>
            </a:r>
          </a:p>
        </p:txBody>
      </p:sp>
      <p:pic>
        <p:nvPicPr>
          <p:cNvPr id="13655" name="yt_image_13655" title="H_103.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2458" y="2818870"/>
            <a:ext cx="1807083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B01B0D-63DA-54C2-C190-1A85C4D27441}"/>
              </a:ext>
            </a:extLst>
          </p:cNvPr>
          <p:cNvSpPr txBox="1"/>
          <p:nvPr/>
        </p:nvSpPr>
        <p:spPr>
          <a:xfrm>
            <a:off x="1059708" y="1328682"/>
            <a:ext cx="1161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1BE0E7-9751-09D4-36D8-226FCF29E232}"/>
              </a:ext>
            </a:extLst>
          </p:cNvPr>
          <p:cNvSpPr txBox="1"/>
          <p:nvPr/>
        </p:nvSpPr>
        <p:spPr>
          <a:xfrm>
            <a:off x="6666757" y="227965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7" name="yt_shape_1365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小明从河岸的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点想游到对岸与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点正对的点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由于水流的影响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a4d5"/>
              </a:rPr>
              <a:t>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际上岸地点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结果他在水中游了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求该河的宽度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658" name="yt_image_13658" title="H_79.8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671835"/>
            <a:ext cx="1432423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660" name="yt_shape_13660"/>
              <p:cNvSpPr txBox="1"/>
              <p:nvPr/>
            </p:nvSpPr>
            <p:spPr>
              <a:xfrm>
                <a:off x="602814" y="1855453"/>
                <a:ext cx="4690387" cy="28919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解：由题意可知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由勾股定理可得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故河的宽度为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660" name="yt_shape_136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814" y="1855453"/>
                <a:ext cx="4690387" cy="2891946"/>
              </a:xfrm>
              <a:prstGeom prst="rect">
                <a:avLst/>
              </a:prstGeom>
              <a:blipFill>
                <a:blip r:embed="rId3"/>
                <a:stretch>
                  <a:fillRect l="-4031" t="-1684" r="-3121" b="-5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B70BCF9-911E-9622-9560-84C1C13C7987}"/>
              </a:ext>
            </a:extLst>
          </p:cNvPr>
          <p:cNvSpPr txBox="1"/>
          <p:nvPr/>
        </p:nvSpPr>
        <p:spPr>
          <a:xfrm>
            <a:off x="512803" y="1808647"/>
            <a:ext cx="401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解：由题意可知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FDFAE7-B3C2-110C-B94F-651CB62FBF11}"/>
              </a:ext>
            </a:extLst>
          </p:cNvPr>
          <p:cNvSpPr txBox="1"/>
          <p:nvPr/>
        </p:nvSpPr>
        <p:spPr>
          <a:xfrm>
            <a:off x="560428" y="2284135"/>
            <a:ext cx="1607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E5104F-8B26-E309-ED13-A8D1866224FC}"/>
              </a:ext>
            </a:extLst>
          </p:cNvPr>
          <p:cNvSpPr txBox="1"/>
          <p:nvPr/>
        </p:nvSpPr>
        <p:spPr>
          <a:xfrm>
            <a:off x="512803" y="2759623"/>
            <a:ext cx="2356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644ADF-D938-52C0-CBE1-DC5D9039B4A7}"/>
              </a:ext>
            </a:extLst>
          </p:cNvPr>
          <p:cNvSpPr txBox="1"/>
          <p:nvPr/>
        </p:nvSpPr>
        <p:spPr>
          <a:xfrm>
            <a:off x="512803" y="3235112"/>
            <a:ext cx="4825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由勾股定理可得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49C9B7F-2892-FF45-66EB-7500A99C8739}"/>
                  </a:ext>
                </a:extLst>
              </p:cNvPr>
              <p:cNvSpPr txBox="1"/>
              <p:nvPr/>
            </p:nvSpPr>
            <p:spPr>
              <a:xfrm>
                <a:off x="512803" y="3710599"/>
                <a:ext cx="4470082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49C9B7F-2892-FF45-66EB-7500A99C87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803" y="3710599"/>
                <a:ext cx="4470082" cy="631267"/>
              </a:xfrm>
              <a:prstGeom prst="rect">
                <a:avLst/>
              </a:prstGeom>
              <a:blipFill>
                <a:blip r:embed="rId4"/>
                <a:stretch>
                  <a:fillRect l="-2046" r="-2319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EBC1C4F-C46E-AB74-A677-288612CF69DD}"/>
              </a:ext>
            </a:extLst>
          </p:cNvPr>
          <p:cNvSpPr txBox="1"/>
          <p:nvPr/>
        </p:nvSpPr>
        <p:spPr>
          <a:xfrm>
            <a:off x="512803" y="4248254"/>
            <a:ext cx="2694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故河的宽度为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2" name="yt_shape_13662"/>
          <p:cNvSpPr txBox="1"/>
          <p:nvPr/>
        </p:nvSpPr>
        <p:spPr>
          <a:xfrm>
            <a:off x="540120" y="900198"/>
            <a:ext cx="11492915" cy="128721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小刚想知道学校的旗杆有多高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0e49b"/>
              </a:rPr>
              <a:t>他发现旗杆上的绳子垂到地面还多了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当他把绳子下端拉开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发现下端刚好接触地面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20f35"/>
              </a:rPr>
              <a:t>小刚算了算就知道了旗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杆的高度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你知道他是怎样算出来的吗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3663" name="yt_image_13663" title="H_131.3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2568336"/>
            <a:ext cx="1992961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65" name="yt_shape_13665"/>
          <p:cNvSpPr txBox="1"/>
          <p:nvPr/>
        </p:nvSpPr>
        <p:spPr>
          <a:xfrm>
            <a:off x="540120" y="2348880"/>
            <a:ext cx="3549048" cy="26168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解：设旗杆的高度为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则绳长为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由勾股定理，得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9.6.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答：旗杆的高度为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9.6m.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1E3212-25AB-B8CB-C2A5-D2BA3535CB3F}"/>
              </a:ext>
            </a:extLst>
          </p:cNvPr>
          <p:cNvSpPr txBox="1"/>
          <p:nvPr/>
        </p:nvSpPr>
        <p:spPr>
          <a:xfrm>
            <a:off x="450109" y="2302074"/>
            <a:ext cx="369481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解：设旗杆的高度为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F11FC6-4E32-53F9-3A9E-AC6039A076D7}"/>
              </a:ext>
            </a:extLst>
          </p:cNvPr>
          <p:cNvSpPr txBox="1"/>
          <p:nvPr/>
        </p:nvSpPr>
        <p:spPr>
          <a:xfrm>
            <a:off x="450109" y="2740986"/>
            <a:ext cx="346621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则绳长为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DBC9F9-F2BF-0D8C-BE05-65D986B6AE0A}"/>
              </a:ext>
            </a:extLst>
          </p:cNvPr>
          <p:cNvSpPr txBox="1"/>
          <p:nvPr/>
        </p:nvSpPr>
        <p:spPr>
          <a:xfrm>
            <a:off x="450109" y="3179898"/>
            <a:ext cx="23136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2B4917-7954-BF43-0641-0CB9EC2871C9}"/>
              </a:ext>
            </a:extLst>
          </p:cNvPr>
          <p:cNvSpPr txBox="1"/>
          <p:nvPr/>
        </p:nvSpPr>
        <p:spPr>
          <a:xfrm>
            <a:off x="497734" y="3618810"/>
            <a:ext cx="321221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00708FD-0FB9-9653-4D3E-68FC78CB0609}"/>
              </a:ext>
            </a:extLst>
          </p:cNvPr>
          <p:cNvSpPr txBox="1"/>
          <p:nvPr/>
        </p:nvSpPr>
        <p:spPr>
          <a:xfrm>
            <a:off x="450109" y="4057722"/>
            <a:ext cx="178187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6C7993-B5F3-5667-2913-1D5314947003}"/>
              </a:ext>
            </a:extLst>
          </p:cNvPr>
          <p:cNvSpPr txBox="1"/>
          <p:nvPr/>
        </p:nvSpPr>
        <p:spPr>
          <a:xfrm>
            <a:off x="450109" y="4496634"/>
            <a:ext cx="3312223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答：旗杆的高度为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9.6m.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8" name="yt_shape_13668"/>
          <p:cNvSpPr txBox="1"/>
          <p:nvPr/>
        </p:nvSpPr>
        <p:spPr>
          <a:xfrm>
            <a:off x="540000" y="900000"/>
            <a:ext cx="1102705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思考问题不全面而漏解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70" name="yt_table_1367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467037"/>
              </p:ext>
            </p:extLst>
          </p:nvPr>
        </p:nvGraphicFramePr>
        <p:xfrm>
          <a:off x="540047" y="1865467"/>
          <a:ext cx="4962843" cy="950976"/>
        </p:xfrm>
        <a:graphic>
          <a:graphicData uri="http://schemas.openxmlformats.org/drawingml/2006/table">
            <a:tbl>
              <a:tblPr/>
              <a:tblGrid>
                <a:gridCol w="2786380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672" name="yt_shape_13672"/>
              <p:cNvSpPr txBox="1"/>
              <p:nvPr/>
            </p:nvSpPr>
            <p:spPr>
              <a:xfrm>
                <a:off x="540000" y="2867021"/>
                <a:ext cx="948670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直角三角形的两边长分别为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则第三边长为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672" name="yt_shape_136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7021"/>
                <a:ext cx="9486700" cy="465577"/>
              </a:xfrm>
              <a:prstGeom prst="rect">
                <a:avLst/>
              </a:prstGeom>
              <a:blipFill>
                <a:blip r:embed="rId2"/>
                <a:stretch>
                  <a:fillRect l="-1992" t="-3896" r="-102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73E54DA-CBD8-67D0-0784-749794E99315}"/>
              </a:ext>
            </a:extLst>
          </p:cNvPr>
          <p:cNvSpPr txBox="1"/>
          <p:nvPr/>
        </p:nvSpPr>
        <p:spPr>
          <a:xfrm>
            <a:off x="10557601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539479B-27F7-35CB-EBE9-043811D13852}"/>
                  </a:ext>
                </a:extLst>
              </p:cNvPr>
              <p:cNvSpPr txBox="1"/>
              <p:nvPr/>
            </p:nvSpPr>
            <p:spPr>
              <a:xfrm>
                <a:off x="8374789" y="2739265"/>
                <a:ext cx="157403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8, 'mathAnswerShape': 1}">
                <a:extLst>
                  <a:ext uri="{FF2B5EF4-FFF2-40B4-BE49-F238E27FC236}">
                    <a16:creationId xmlns:a16="http://schemas.microsoft.com/office/drawing/2014/main" id="{3539479B-27F7-35CB-EBE9-043811D138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4789" y="2739265"/>
                <a:ext cx="1574039" cy="554686"/>
              </a:xfrm>
              <a:prstGeom prst="rect">
                <a:avLst/>
              </a:prstGeom>
              <a:blipFill>
                <a:blip r:embed="rId3"/>
                <a:stretch>
                  <a:fillRect l="-6202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5" name="yt_shape_1367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674" name="yt_image_13674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7" name="yt_shape_13677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在水塔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的东北方向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处有一抽水站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在水塔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的东南方向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8f07"/>
              </a:rPr>
              <a:t>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一建筑工地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间建一条直水管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则水管的长为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81" name="yt_table_1368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224703"/>
              </p:ext>
            </p:extLst>
          </p:nvPr>
        </p:nvGraphicFramePr>
        <p:xfrm>
          <a:off x="540047" y="2441600"/>
          <a:ext cx="8756016" cy="475488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653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654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655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6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8"/>
                  </a:ext>
                </a:extLst>
              </a:tr>
            </a:tbl>
          </a:graphicData>
        </a:graphic>
      </p:graphicFrame>
      <p:grpSp>
        <p:nvGrpSpPr>
          <p:cNvPr id="13678" name="yt_shape_13678_skip" title="H_175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32299" y="2441600"/>
            <a:ext cx="2017629" cy="2222514"/>
            <a:chOff x="0" y="0"/>
            <a:chExt cx="2017629" cy="2222514"/>
          </a:xfrm>
        </p:grpSpPr>
        <p:pic>
          <p:nvPicPr>
            <p:cNvPr id="2" name="yt_image_1367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17629" cy="1826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80" name="yt_shape_13680"/>
            <p:cNvSpPr txBox="1"/>
            <p:nvPr/>
          </p:nvSpPr>
          <p:spPr>
            <a:xfrm>
              <a:off x="475533" y="186251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8BB2104-4578-688B-7B0D-4E476A91D2D2}"/>
              </a:ext>
            </a:extLst>
          </p:cNvPr>
          <p:cNvSpPr txBox="1"/>
          <p:nvPr/>
        </p:nvSpPr>
        <p:spPr>
          <a:xfrm>
            <a:off x="8208221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3" name="yt_shape_13683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一机器人在点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4aef,isEnd"/>
              </a:rPr>
              <a:t>处看见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一个小球从点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出发沿着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方向匀速滚向点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机器人立即从点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b016,isEnd"/>
              </a:rPr>
              <a:t>沿直线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匀速前进拦截小球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处截住了小球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b80b3,isEnd"/>
              </a:rPr>
              <a:t>如果小球滚动的速度与机器人行走的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速度相等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那么机器人行走的路程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m.</a:t>
            </a:r>
          </a:p>
        </p:txBody>
      </p:sp>
      <p:sp>
        <p:nvSpPr>
          <p:cNvPr id="13687" name="yt_shape_13687"/>
          <p:cNvSpPr txBox="1"/>
          <p:nvPr/>
        </p:nvSpPr>
        <p:spPr>
          <a:xfrm>
            <a:off x="540000" y="426325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84" name="yt_shape_13684" title="H_97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33058" y="2972062"/>
            <a:ext cx="2525882" cy="1240677"/>
            <a:chOff x="0" y="0"/>
            <a:chExt cx="2525882" cy="1240677"/>
          </a:xfrm>
        </p:grpSpPr>
        <p:pic>
          <p:nvPicPr>
            <p:cNvPr id="2" name="yt_image_1368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25882" cy="844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86" name="yt_shape_13686"/>
            <p:cNvSpPr txBox="1"/>
            <p:nvPr/>
          </p:nvSpPr>
          <p:spPr>
            <a:xfrm>
              <a:off x="729660" y="8806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AF16D17-E329-B3F2-D863-9967DBDA18B4}"/>
              </a:ext>
            </a:extLst>
          </p:cNvPr>
          <p:cNvSpPr txBox="1"/>
          <p:nvPr/>
        </p:nvSpPr>
        <p:spPr>
          <a:xfrm>
            <a:off x="6115896" y="227965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8" name="yt_shape_13688"/>
          <p:cNvSpPr txBox="1"/>
          <p:nvPr/>
        </p:nvSpPr>
        <p:spPr>
          <a:xfrm>
            <a:off x="540120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垂直于地面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有两只松鼠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为抢到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3d25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在同一水平地面上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的坚果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一只松鼠沿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0c42,isEnd"/>
              </a:rPr>
              <a:t>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另一只松鼠沿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若两只松鼠经过的路程相等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5624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689" name="yt_image_13689" title="H_104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1944" y="3140968"/>
            <a:ext cx="1901975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712F85-E725-FBCF-2731-F9D46AFEB608}"/>
              </a:ext>
            </a:extLst>
          </p:cNvPr>
          <p:cNvSpPr txBox="1"/>
          <p:nvPr/>
        </p:nvSpPr>
        <p:spPr>
          <a:xfrm>
            <a:off x="2393209" y="2279658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1213</Words>
  <Application>Microsoft Office PowerPoint</Application>
  <PresentationFormat>宽屏</PresentationFormat>
  <Paragraphs>125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51" baseType="lpstr">
      <vt:lpstr>,isEnd</vt:lpstr>
      <vt:lpstr>_⨹_1_227c9</vt:lpstr>
      <vt:lpstr>_⨹_1_23d25,isEnd</vt:lpstr>
      <vt:lpstr>_⨹_1_65624,isEnd</vt:lpstr>
      <vt:lpstr>_⨹_1_8a4d5</vt:lpstr>
      <vt:lpstr>_⨹_1_8c6b5,isEnd</vt:lpstr>
      <vt:lpstr>_⨹_1_90f60</vt:lpstr>
      <vt:lpstr>_⨹_1_aa884</vt:lpstr>
      <vt:lpstr>_⨹_1_c0c42,isEnd</vt:lpstr>
      <vt:lpstr>_⨹_10_20f35</vt:lpstr>
      <vt:lpstr>_⨹_14_f2a40</vt:lpstr>
      <vt:lpstr>_⨹_16_0e49b</vt:lpstr>
      <vt:lpstr>_⨹_16_b80b3,isEnd</vt:lpstr>
      <vt:lpstr>_⨹_2_48f07</vt:lpstr>
      <vt:lpstr>_⨹_3_1ce70</vt:lpstr>
      <vt:lpstr>_⨹_3_44aef,isEnd</vt:lpstr>
      <vt:lpstr>_⨹_3_7b016,isEnd</vt:lpstr>
      <vt:lpstr>_⨹_4_d5e13</vt:lpstr>
      <vt:lpstr>_⨹_5_d4364</vt:lpstr>
      <vt:lpstr>_⨹_6_a38df</vt:lpstr>
      <vt:lpstr>_⨹_6_b6bb9</vt:lpstr>
      <vt:lpstr>_⨹_8_e4b88,isEnd</vt:lpstr>
      <vt:lpstr>_⨹_9_346b2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2024-05-09T08:08:18Z</dcterms:created>
  <dcterms:modified xsi:type="dcterms:W3CDTF">2024-05-10T03:12:48Z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