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09" r:id="rId8"/>
    <p:sldId id="311" r:id="rId9"/>
    <p:sldId id="312" r:id="rId10"/>
    <p:sldId id="313" r:id="rId11"/>
    <p:sldId id="325" r:id="rId12"/>
    <p:sldId id="315" r:id="rId13"/>
    <p:sldId id="317" r:id="rId14"/>
    <p:sldId id="319" r:id="rId15"/>
    <p:sldId id="321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8" name="yt_shape_1395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957" name="yt_image_13957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0" name="yt_shape_13960"/>
          <p:cNvSpPr txBox="1"/>
          <p:nvPr/>
        </p:nvSpPr>
        <p:spPr>
          <a:xfrm>
            <a:off x="540000" y="1482165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勾股定理及其逆定理的综合应用</a:t>
            </a:r>
          </a:p>
        </p:txBody>
      </p:sp>
      <p:sp>
        <p:nvSpPr>
          <p:cNvPr id="13961" name="yt_shape_13961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则网格上的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7139"/>
              </a:rPr>
              <a:t>其边长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是无理数的有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65" name="yt_table_1396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849212"/>
              </p:ext>
            </p:extLst>
          </p:nvPr>
        </p:nvGraphicFramePr>
        <p:xfrm>
          <a:off x="540047" y="2936805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9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9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2"/>
                  </a:ext>
                </a:extLst>
              </a:tr>
            </a:tbl>
          </a:graphicData>
        </a:graphic>
      </p:graphicFrame>
      <p:grpSp>
        <p:nvGrpSpPr>
          <p:cNvPr id="13962" name="yt_shape_13962_skip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82347" y="2936805"/>
            <a:ext cx="1267416" cy="1783602"/>
            <a:chOff x="0" y="0"/>
            <a:chExt cx="1267416" cy="1783602"/>
          </a:xfrm>
        </p:grpSpPr>
        <p:pic>
          <p:nvPicPr>
            <p:cNvPr id="2" name="yt_image_1396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67416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64" name="yt_shape_13964"/>
            <p:cNvSpPr txBox="1"/>
            <p:nvPr/>
          </p:nvSpPr>
          <p:spPr>
            <a:xfrm>
              <a:off x="100427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42781657">
            <a:extLst>
              <a:ext uri="{FF2B5EF4-FFF2-40B4-BE49-F238E27FC236}">
                <a16:creationId xmlns:a16="http://schemas.microsoft.com/office/drawing/2014/main" id="{DAAF3ED3-4C32-0D11-4810-45B140C139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88A58C4-3424-D441-D7B9-B2530B9EB824}"/>
              </a:ext>
            </a:extLst>
          </p:cNvPr>
          <p:cNvSpPr txBox="1"/>
          <p:nvPr/>
        </p:nvSpPr>
        <p:spPr>
          <a:xfrm>
            <a:off x="2888508" y="2406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5" name="yt_shape_14025"/>
          <p:cNvSpPr txBox="1"/>
          <p:nvPr/>
        </p:nvSpPr>
        <p:spPr>
          <a:xfrm>
            <a:off x="540000" y="900000"/>
            <a:ext cx="528029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求原来的路线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2.4km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由勾股定理，得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2.5.</a:t>
            </a:r>
          </a:p>
        </p:txBody>
      </p:sp>
      <p:pic>
        <p:nvPicPr>
          <p:cNvPr id="14027" name="yt_image_14027" title="H_121.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3072" y="1531667"/>
            <a:ext cx="1728927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9" name="yt_shape_14029"/>
          <p:cNvSpPr txBox="1"/>
          <p:nvPr/>
        </p:nvSpPr>
        <p:spPr>
          <a:xfrm>
            <a:off x="540000" y="4411003"/>
            <a:ext cx="44210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答：原来的路线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2.5km.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BDC3A8-1796-3973-9CA5-81C978B410BD}"/>
              </a:ext>
            </a:extLst>
          </p:cNvPr>
          <p:cNvSpPr txBox="1"/>
          <p:nvPr/>
        </p:nvSpPr>
        <p:spPr>
          <a:xfrm>
            <a:off x="449989" y="1328682"/>
            <a:ext cx="4340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1FE03C-6A82-2283-B44E-1FD6FD04BDEC}"/>
              </a:ext>
            </a:extLst>
          </p:cNvPr>
          <p:cNvSpPr txBox="1"/>
          <p:nvPr/>
        </p:nvSpPr>
        <p:spPr>
          <a:xfrm>
            <a:off x="449989" y="1804170"/>
            <a:ext cx="5409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2.4km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133139-3D65-70AC-B01A-5998E585DC5C}"/>
              </a:ext>
            </a:extLst>
          </p:cNvPr>
          <p:cNvSpPr txBox="1"/>
          <p:nvPr/>
        </p:nvSpPr>
        <p:spPr>
          <a:xfrm>
            <a:off x="449989" y="2279658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5DAF01-B6A3-434C-35A6-110DCA53689D}"/>
              </a:ext>
            </a:extLst>
          </p:cNvPr>
          <p:cNvSpPr txBox="1"/>
          <p:nvPr/>
        </p:nvSpPr>
        <p:spPr>
          <a:xfrm>
            <a:off x="449989" y="2755146"/>
            <a:ext cx="489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由勾股定理，得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D470F6-4678-B8CB-54A2-632AB60BF4FF}"/>
              </a:ext>
            </a:extLst>
          </p:cNvPr>
          <p:cNvSpPr txBox="1"/>
          <p:nvPr/>
        </p:nvSpPr>
        <p:spPr>
          <a:xfrm>
            <a:off x="449989" y="3230634"/>
            <a:ext cx="440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C9CFA2-AE14-05D5-E958-E2D2F4281A6A}"/>
              </a:ext>
            </a:extLst>
          </p:cNvPr>
          <p:cNvSpPr txBox="1"/>
          <p:nvPr/>
        </p:nvSpPr>
        <p:spPr>
          <a:xfrm>
            <a:off x="449989" y="3706122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F860DC-5C71-4E36-15EC-7E029B2B7646}"/>
              </a:ext>
            </a:extLst>
          </p:cNvPr>
          <p:cNvSpPr txBox="1"/>
          <p:nvPr/>
        </p:nvSpPr>
        <p:spPr>
          <a:xfrm>
            <a:off x="449989" y="4364197"/>
            <a:ext cx="4558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答：原来的路线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2.5km.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0" name="yt_shape_14030"/>
          <p:cNvSpPr txBox="1"/>
          <p:nvPr/>
        </p:nvSpPr>
        <p:spPr>
          <a:xfrm>
            <a:off x="540000" y="900000"/>
            <a:ext cx="2923877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格点三角形</a:t>
            </a:r>
          </a:p>
        </p:txBody>
      </p:sp>
      <p:sp>
        <p:nvSpPr>
          <p:cNvPr id="14031" name="yt_shape_14031"/>
          <p:cNvSpPr txBox="1"/>
          <p:nvPr/>
        </p:nvSpPr>
        <p:spPr>
          <a:xfrm>
            <a:off x="540000" y="1386164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格点与等腰三角形</a:t>
            </a:r>
          </a:p>
        </p:txBody>
      </p:sp>
      <p:sp>
        <p:nvSpPr>
          <p:cNvPr id="14032" name="yt_shape_14032"/>
          <p:cNvSpPr txBox="1"/>
          <p:nvPr/>
        </p:nvSpPr>
        <p:spPr>
          <a:xfrm>
            <a:off x="540119" y="186546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也是格点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942e"/>
              </a:rPr>
              <a:t>为等腰三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36" name="yt_table_1403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297547"/>
              </p:ext>
            </p:extLst>
          </p:nvPr>
        </p:nvGraphicFramePr>
        <p:xfrm>
          <a:off x="540047" y="2824902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70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0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7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7"/>
                  </a:ext>
                </a:extLst>
              </a:tr>
            </a:tbl>
          </a:graphicData>
        </a:graphic>
      </p:graphicFrame>
      <p:grpSp>
        <p:nvGrpSpPr>
          <p:cNvPr id="14033" name="yt_shape_14033_skip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59882" y="2824902"/>
            <a:ext cx="1189863" cy="1585863"/>
            <a:chOff x="0" y="0"/>
            <a:chExt cx="1189863" cy="1585863"/>
          </a:xfrm>
        </p:grpSpPr>
        <p:pic>
          <p:nvPicPr>
            <p:cNvPr id="2" name="yt_image_1403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89863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35" name="yt_shape_14035"/>
            <p:cNvSpPr txBox="1"/>
            <p:nvPr/>
          </p:nvSpPr>
          <p:spPr>
            <a:xfrm>
              <a:off x="61650" y="12258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21D3CD0-49AD-901F-A401-3D726D364A23}"/>
              </a:ext>
            </a:extLst>
          </p:cNvPr>
          <p:cNvSpPr txBox="1"/>
          <p:nvPr/>
        </p:nvSpPr>
        <p:spPr>
          <a:xfrm>
            <a:off x="4101358" y="22941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1386164"/>
            <a:ext cx="11521280" cy="341098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8" name="yt_shape_14038"/>
          <p:cNvSpPr txBox="1"/>
          <p:nvPr/>
        </p:nvSpPr>
        <p:spPr>
          <a:xfrm>
            <a:off x="540000" y="900000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格点与全等三角形</a:t>
            </a:r>
          </a:p>
        </p:txBody>
      </p:sp>
      <p:sp>
        <p:nvSpPr>
          <p:cNvPr id="14039" name="yt_shape_14039"/>
          <p:cNvSpPr txBox="1"/>
          <p:nvPr/>
        </p:nvSpPr>
        <p:spPr>
          <a:xfrm>
            <a:off x="540000" y="1379303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的位置和大小分别如图所示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</a:p>
        </p:txBody>
      </p:sp>
      <p:sp>
        <p:nvSpPr>
          <p:cNvPr id="14040" name="yt_shape_14040"/>
          <p:cNvSpPr txBox="1"/>
          <p:nvPr/>
        </p:nvSpPr>
        <p:spPr>
          <a:xfrm>
            <a:off x="540000" y="1858606"/>
            <a:ext cx="11237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044" name="yt_shape_14044"/>
          <p:cNvSpPr txBox="1"/>
          <p:nvPr/>
        </p:nvSpPr>
        <p:spPr>
          <a:xfrm>
            <a:off x="540000" y="412657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41" name="yt_shape_14041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951984" y="2402342"/>
            <a:ext cx="1192584" cy="1585863"/>
            <a:chOff x="0" y="0"/>
            <a:chExt cx="1192584" cy="1585863"/>
          </a:xfrm>
        </p:grpSpPr>
        <p:pic>
          <p:nvPicPr>
            <p:cNvPr id="2" name="yt_image_1404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2584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43" name="yt_shape_14043"/>
            <p:cNvSpPr txBox="1"/>
            <p:nvPr/>
          </p:nvSpPr>
          <p:spPr>
            <a:xfrm>
              <a:off x="63011" y="12258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53A57A7-A219-F247-E4E6-B8536269CAEE}"/>
              </a:ext>
            </a:extLst>
          </p:cNvPr>
          <p:cNvSpPr txBox="1"/>
          <p:nvPr/>
        </p:nvSpPr>
        <p:spPr>
          <a:xfrm>
            <a:off x="754789" y="1811800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360" y="784779"/>
            <a:ext cx="11521280" cy="341098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5" name="yt_shape_14045"/>
          <p:cNvSpPr txBox="1"/>
          <p:nvPr/>
        </p:nvSpPr>
        <p:spPr>
          <a:xfrm>
            <a:off x="540000" y="900000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格点与直角三角形</a:t>
            </a:r>
          </a:p>
        </p:txBody>
      </p:sp>
      <p:sp>
        <p:nvSpPr>
          <p:cNvPr id="14046" name="yt_shape_14046"/>
          <p:cNvSpPr txBox="1"/>
          <p:nvPr/>
        </p:nvSpPr>
        <p:spPr>
          <a:xfrm>
            <a:off x="540119" y="137930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7847"/>
              </a:rPr>
              <a:t>则下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50" name="yt_table_14050_skip" title="H_136.83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8994081"/>
                  </p:ext>
                </p:extLst>
              </p:nvPr>
            </p:nvGraphicFramePr>
            <p:xfrm>
              <a:off x="540047" y="2338738"/>
              <a:ext cx="4313238" cy="1951546"/>
            </p:xfrm>
            <a:graphic>
              <a:graphicData uri="http://schemas.openxmlformats.org/drawingml/2006/table">
                <a:tbl>
                  <a:tblPr/>
                  <a:tblGrid>
                    <a:gridCol w="4313238">
                      <a:extLst>
                        <a:ext uri="{9D8B030D-6E8A-4147-A177-3AD203B41FA5}">
                          <a16:colId xmlns:a16="http://schemas.microsoft.com/office/drawing/2014/main" val="107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的面积为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到直线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的距离是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050" name="yt_table_14050_skip" descr="{&quot;rangeId&quot;:18,&quot;type&quot;:&quot;Option&quot;,&quot;drawing&quot;:[&quot;yt_shape_14047&quot;]}" title="H_136.83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8994081"/>
                  </p:ext>
                </p:extLst>
              </p:nvPr>
            </p:nvGraphicFramePr>
            <p:xfrm>
              <a:off x="540047" y="2338738"/>
              <a:ext cx="4313238" cy="1737743"/>
            </p:xfrm>
            <a:graphic>
              <a:graphicData uri="http://schemas.openxmlformats.org/drawingml/2006/table">
                <a:tbl>
                  <a:tblPr/>
                  <a:tblGrid>
                    <a:gridCol w="4313238">
                      <a:extLst>
                        <a:ext uri="{9D8B030D-6E8A-4147-A177-3AD203B41FA5}">
                          <a16:colId xmlns:a16="http://schemas.microsoft.com/office/drawing/2014/main" val="10711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632" b="-3184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的面积为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到直线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的距离是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047" name="yt_shape_14047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4404" y="2338738"/>
            <a:ext cx="1495409" cy="1656729"/>
            <a:chOff x="0" y="0"/>
            <a:chExt cx="1495409" cy="1656729"/>
          </a:xfrm>
        </p:grpSpPr>
        <p:pic>
          <p:nvPicPr>
            <p:cNvPr id="2" name="yt_image_14047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5409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49" name="yt_shape_14049"/>
            <p:cNvSpPr txBox="1"/>
            <p:nvPr/>
          </p:nvSpPr>
          <p:spPr>
            <a:xfrm>
              <a:off x="214423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0190508-4AF3-880D-BA3E-A506DF42AB79}"/>
              </a:ext>
            </a:extLst>
          </p:cNvPr>
          <p:cNvSpPr txBox="1"/>
          <p:nvPr/>
        </p:nvSpPr>
        <p:spPr>
          <a:xfrm>
            <a:off x="3193308" y="18079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360" y="896672"/>
            <a:ext cx="11521280" cy="341098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1" name="yt_shape_1405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格点与等腰直角三角形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8ecf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4053" name="yt_image_14053" title="H_302.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9730" y="1923137"/>
            <a:ext cx="1423380" cy="1532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4BF6A4-FAF1-C85E-F841-293483842198}"/>
              </a:ext>
            </a:extLst>
          </p:cNvPr>
          <p:cNvSpPr txBox="1"/>
          <p:nvPr/>
        </p:nvSpPr>
        <p:spPr>
          <a:xfrm>
            <a:off x="9587757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900000"/>
            <a:ext cx="11521280" cy="461723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yt_image_14057" title="H_107.5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86131" y="3773959"/>
            <a:ext cx="1534915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844AF1E-93C0-10B9-9969-98B93BA75D33}"/>
              </a:ext>
            </a:extLst>
          </p:cNvPr>
          <p:cNvSpPr txBox="1"/>
          <p:nvPr/>
        </p:nvSpPr>
        <p:spPr>
          <a:xfrm>
            <a:off x="335360" y="3395764"/>
            <a:ext cx="11243437" cy="6186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</a:rPr>
              <a:t>【解析】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为等腰直角三角形，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BAC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，连结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5241A7A-A504-60BA-9AFB-3AD410159AE1}"/>
                  </a:ext>
                </a:extLst>
              </p:cNvPr>
              <p:cNvSpPr txBox="1"/>
              <p:nvPr/>
            </p:nvSpPr>
            <p:spPr>
              <a:xfrm>
                <a:off x="335360" y="3932669"/>
                <a:ext cx="10897489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sym typeface="_⨹_1_09eb1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5241A7A-A504-60BA-9AFB-3AD410159A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3932669"/>
                <a:ext cx="10897489" cy="618693"/>
              </a:xfrm>
              <a:prstGeom prst="rect">
                <a:avLst/>
              </a:prstGeom>
              <a:blipFill>
                <a:blip r:embed="rId4"/>
                <a:stretch>
                  <a:fillRect l="-839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D031E11-5AB7-87BC-674B-BE466599BF76}"/>
              </a:ext>
            </a:extLst>
          </p:cNvPr>
          <p:cNvSpPr txBox="1"/>
          <p:nvPr/>
        </p:nvSpPr>
        <p:spPr>
          <a:xfrm>
            <a:off x="350986" y="4621861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也为等腰直角三角形，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fd571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，故填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7" name="yt_shape_1396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940e"/>
              </a:rPr>
              <a:t>长为半径画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长为半径画弧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722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71" name="yt_table_1397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586976"/>
              </p:ext>
            </p:extLst>
          </p:nvPr>
        </p:nvGraphicFramePr>
        <p:xfrm>
          <a:off x="540047" y="2339566"/>
          <a:ext cx="4123056" cy="950976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6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4"/>
                  </a:ext>
                </a:extLst>
              </a:tr>
            </a:tbl>
          </a:graphicData>
        </a:graphic>
      </p:graphicFrame>
      <p:grpSp>
        <p:nvGrpSpPr>
          <p:cNvPr id="13968" name="yt_shape_13968_skip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17174" y="2339566"/>
            <a:ext cx="1532647" cy="1789317"/>
            <a:chOff x="0" y="0"/>
            <a:chExt cx="1532647" cy="1789317"/>
          </a:xfrm>
        </p:grpSpPr>
        <p:pic>
          <p:nvPicPr>
            <p:cNvPr id="2" name="yt_image_1396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2647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70" name="yt_shape_13970"/>
            <p:cNvSpPr txBox="1"/>
            <p:nvPr/>
          </p:nvSpPr>
          <p:spPr>
            <a:xfrm>
              <a:off x="233042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D37175F-A63A-4771-E2FD-8B25B2F413AA}"/>
              </a:ext>
            </a:extLst>
          </p:cNvPr>
          <p:cNvSpPr txBox="1"/>
          <p:nvPr/>
        </p:nvSpPr>
        <p:spPr>
          <a:xfrm>
            <a:off x="3856883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3" name="yt_shape_1397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将长方形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87d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恰好落在边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77" name="yt_table_1397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086645"/>
              </p:ext>
            </p:extLst>
          </p:nvPr>
        </p:nvGraphicFramePr>
        <p:xfrm>
          <a:off x="540047" y="1859435"/>
          <a:ext cx="8838566" cy="475488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699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700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7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7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5"/>
                  </a:ext>
                </a:extLst>
              </a:tr>
            </a:tbl>
          </a:graphicData>
        </a:graphic>
      </p:graphicFrame>
      <p:grpSp>
        <p:nvGrpSpPr>
          <p:cNvPr id="13974" name="yt_shape_13974_skip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1111" y="1859435"/>
            <a:ext cx="1788766" cy="1838466"/>
            <a:chOff x="0" y="0"/>
            <a:chExt cx="1788766" cy="1838466"/>
          </a:xfrm>
        </p:grpSpPr>
        <p:pic>
          <p:nvPicPr>
            <p:cNvPr id="2" name="yt_image_1397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8766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76" name="yt_shape_13976"/>
            <p:cNvSpPr txBox="1"/>
            <p:nvPr/>
          </p:nvSpPr>
          <p:spPr>
            <a:xfrm>
              <a:off x="361102" y="14784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06AAACC-6465-484D-1E55-BB0C302C972D}"/>
              </a:ext>
            </a:extLst>
          </p:cNvPr>
          <p:cNvSpPr txBox="1"/>
          <p:nvPr/>
        </p:nvSpPr>
        <p:spPr>
          <a:xfrm>
            <a:off x="1019259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9" name="yt_shape_1397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小林想检验自己刚加工的门框中每个角是否都为直角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他用直尺量得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2e3c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他认为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6199e,isEnd"/>
              </a:rPr>
              <a:t>其他三个角的检验方法同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小林验证的根据是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983" name="yt_shape_13983"/>
          <p:cNvSpPr txBox="1"/>
          <p:nvPr/>
        </p:nvSpPr>
        <p:spPr>
          <a:xfrm>
            <a:off x="540000" y="438077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80" name="yt_shape_13980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8968" y="2491930"/>
            <a:ext cx="1314063" cy="1838466"/>
            <a:chOff x="0" y="0"/>
            <a:chExt cx="1314063" cy="1838466"/>
          </a:xfrm>
        </p:grpSpPr>
        <p:pic>
          <p:nvPicPr>
            <p:cNvPr id="2" name="yt_image_1398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14063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82" name="yt_shape_13982"/>
            <p:cNvSpPr txBox="1"/>
            <p:nvPr/>
          </p:nvSpPr>
          <p:spPr>
            <a:xfrm>
              <a:off x="123750" y="14784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989F069-B292-9400-DEC3-99E1E3A3597F}"/>
              </a:ext>
            </a:extLst>
          </p:cNvPr>
          <p:cNvSpPr txBox="1"/>
          <p:nvPr/>
        </p:nvSpPr>
        <p:spPr>
          <a:xfrm>
            <a:off x="3802908" y="1804170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勾股定理的逆定理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4" name="yt_shape_13984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91d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</p:txBody>
      </p:sp>
      <p:pic>
        <p:nvPicPr>
          <p:cNvPr id="13987" name="yt_image_13987" title="H_92.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0539" y="2491102"/>
            <a:ext cx="1601460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89" name="yt_shape_13989"/>
          <p:cNvSpPr txBox="1"/>
          <p:nvPr/>
        </p:nvSpPr>
        <p:spPr>
          <a:xfrm>
            <a:off x="540000" y="4410388"/>
            <a:ext cx="627415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AEA3D9-1E22-5038-54FF-7DDE73715B02}"/>
              </a:ext>
            </a:extLst>
          </p:cNvPr>
          <p:cNvSpPr txBox="1"/>
          <p:nvPr/>
        </p:nvSpPr>
        <p:spPr>
          <a:xfrm>
            <a:off x="450108" y="2279658"/>
            <a:ext cx="595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8F1CFD-CF39-FD38-6E3C-76E1FC02FF3A}"/>
              </a:ext>
            </a:extLst>
          </p:cNvPr>
          <p:cNvSpPr txBox="1"/>
          <p:nvPr/>
        </p:nvSpPr>
        <p:spPr>
          <a:xfrm>
            <a:off x="450108" y="2755146"/>
            <a:ext cx="1502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A0818C-7AC7-6838-C1D6-BEE271062F3B}"/>
              </a:ext>
            </a:extLst>
          </p:cNvPr>
          <p:cNvSpPr txBox="1"/>
          <p:nvPr/>
        </p:nvSpPr>
        <p:spPr>
          <a:xfrm>
            <a:off x="450108" y="3230634"/>
            <a:ext cx="468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04CC5E-90AC-BABE-A037-88E6077E7852}"/>
              </a:ext>
            </a:extLst>
          </p:cNvPr>
          <p:cNvSpPr txBox="1"/>
          <p:nvPr/>
        </p:nvSpPr>
        <p:spPr>
          <a:xfrm>
            <a:off x="450108" y="3706122"/>
            <a:ext cx="1654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CB38A9-F8F9-70A0-7E81-8C69B2866089}"/>
              </a:ext>
            </a:extLst>
          </p:cNvPr>
          <p:cNvSpPr txBox="1"/>
          <p:nvPr/>
        </p:nvSpPr>
        <p:spPr>
          <a:xfrm>
            <a:off x="449989" y="4839071"/>
            <a:ext cx="639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0BAC81-5572-6341-7593-A4347A53E288}"/>
              </a:ext>
            </a:extLst>
          </p:cNvPr>
          <p:cNvSpPr txBox="1"/>
          <p:nvPr/>
        </p:nvSpPr>
        <p:spPr>
          <a:xfrm>
            <a:off x="449989" y="5314558"/>
            <a:ext cx="2767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146C26-377B-1217-ED88-29ED300F1774}"/>
              </a:ext>
            </a:extLst>
          </p:cNvPr>
          <p:cNvSpPr txBox="1"/>
          <p:nvPr/>
        </p:nvSpPr>
        <p:spPr>
          <a:xfrm>
            <a:off x="449989" y="5790046"/>
            <a:ext cx="2267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4" name="yt_shape_1399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993" name="yt_image_13993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96" name="yt_shape_13996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有五根小木棒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其长度分别为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7566d"/>
              </a:rPr>
              <a:t>现将它们摆成两个直角三角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001" name="yt_shape_14001"/>
          <p:cNvSpPr txBox="1"/>
          <p:nvPr/>
        </p:nvSpPr>
        <p:spPr>
          <a:xfrm>
            <a:off x="540000" y="2593964"/>
            <a:ext cx="5141023" cy="113095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150" b="0" i="0" u="none" spc="-6150">
                <a:solidFill>
                  <a:srgbClr val="1EE3CF"/>
                </a:solidFill>
                <a:effectLst/>
                <a:latin typeface="宋体/Times New Roman" pitchFamily="57"/>
                <a:ea typeface="宋体" pitchFamily="57"/>
              </a:rPr>
              <a:t> </a:t>
            </a:r>
            <a:r>
              <a:rPr lang="en-US" altLang="zh-CN" sz="5700" b="0" i="0" u="none" spc="7084">
                <a:solidFill>
                  <a:srgbClr val="1EE3CF"/>
                </a:solidFill>
                <a:effectLst/>
                <a:latin typeface="宋体/Times New Roman" pitchFamily="57"/>
                <a:ea typeface="宋体" pitchFamily="57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600" b="0" i="0" u="none" spc="6834">
                <a:solidFill>
                  <a:srgbClr val="1EE3CF"/>
                </a:solidFill>
                <a:effectLst/>
                <a:latin typeface="宋体/Times New Roman" pitchFamily="56"/>
                <a:ea typeface="宋体" pitchFamily="5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6150" b="0" i="0" u="none" spc="5813">
                <a:solidFill>
                  <a:srgbClr val="1EE3CF"/>
                </a:solidFill>
                <a:effectLst/>
                <a:latin typeface="宋体/Times New Roman" pitchFamily="62"/>
                <a:ea typeface="宋体" pitchFamily="62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3400" b="0" i="0" u="none" spc="8458">
                <a:solidFill>
                  <a:srgbClr val="1EE3CF"/>
                </a:solidFill>
                <a:effectLst/>
                <a:latin typeface="宋体/Times New Roman" pitchFamily="34"/>
                <a:ea typeface="宋体" pitchFamily="34"/>
              </a:rPr>
              <a:t> </a:t>
            </a:r>
          </a:p>
        </p:txBody>
      </p:sp>
      <p:pic>
        <p:nvPicPr>
          <p:cNvPr id="13997" name="yt_image_13997" title="H_89.3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87690"/>
            <a:ext cx="1080430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98" name="yt_image_13998" title="H_88.1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5162" y="2703692"/>
            <a:ext cx="1045485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99" name="yt_image_13999" title="H_96.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379" y="2593964"/>
            <a:ext cx="931759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00" name="yt_image_14000" title="H_53.9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11870" y="3138032"/>
            <a:ext cx="1181847" cy="68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03" name="yt_shape_14003"/>
          <p:cNvSpPr txBox="1"/>
          <p:nvPr/>
        </p:nvSpPr>
        <p:spPr>
          <a:xfrm>
            <a:off x="911424" y="3913776"/>
            <a:ext cx="1069845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            C                D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479D59-0E7C-2E74-2A5A-B89412669E11}"/>
              </a:ext>
            </a:extLst>
          </p:cNvPr>
          <p:cNvSpPr txBox="1"/>
          <p:nvPr/>
        </p:nvSpPr>
        <p:spPr>
          <a:xfrm>
            <a:off x="34981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6" name="yt_shape_1400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4ef78"/>
              </a:rPr>
              <a:t>三角形的顶点在相互平行的三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且相邻两平行线之间的距离均为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07" name="yt_table_14007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6321011"/>
                  </p:ext>
                </p:extLst>
              </p:nvPr>
            </p:nvGraphicFramePr>
            <p:xfrm>
              <a:off x="540047" y="1859435"/>
              <a:ext cx="7988047" cy="525082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703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007" name="yt_table_14007" descr="{&quot;rangeId&quot;:9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6321011"/>
                  </p:ext>
                </p:extLst>
              </p:nvPr>
            </p:nvGraphicFramePr>
            <p:xfrm>
              <a:off x="540047" y="1859435"/>
              <a:ext cx="7988047" cy="464630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703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299" r="-255285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20" t="-1299" r="-157377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37295" t="-1299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803BFB2-47D0-D389-C9DD-373FDDABA16E}"/>
              </a:ext>
            </a:extLst>
          </p:cNvPr>
          <p:cNvSpPr txBox="1"/>
          <p:nvPr/>
        </p:nvSpPr>
        <p:spPr>
          <a:xfrm>
            <a:off x="10321182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4004" title="H_114.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896" y="2852936"/>
            <a:ext cx="1966714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08" name="yt_shape_14008"/>
              <p:cNvSpPr txBox="1"/>
              <p:nvPr/>
            </p:nvSpPr>
            <p:spPr>
              <a:xfrm>
                <a:off x="479376" y="521649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1372"/>
                  </a:rPr>
                  <a:t>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的位置关系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008" name="yt_shape_140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21649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10" name="yt_image_14010" title="H_305.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63649" y="1250449"/>
            <a:ext cx="2264933" cy="229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013"/>
          <p:cNvSpPr txBox="1"/>
          <p:nvPr/>
        </p:nvSpPr>
        <p:spPr>
          <a:xfrm>
            <a:off x="10067705" y="3626713"/>
            <a:ext cx="1483419" cy="15171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250" b="0" i="0" u="none" spc="-8250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  <a:r>
              <a:rPr lang="en-US" altLang="zh-CN" sz="8250" b="0" i="0" u="none" spc="9705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</a:p>
        </p:txBody>
      </p:sp>
      <p:pic>
        <p:nvPicPr>
          <p:cNvPr id="5" name="yt_image_14012" title="H_129.1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67705" y="3626713"/>
            <a:ext cx="1492585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4015"/>
          <p:cNvSpPr txBox="1"/>
          <p:nvPr/>
        </p:nvSpPr>
        <p:spPr>
          <a:xfrm>
            <a:off x="479376" y="1628170"/>
            <a:ext cx="5706690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连结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，设正方形的边长为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在正方形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为直角三角形，且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F59AFD0-0196-F598-AB4B-AF48F32923DE}"/>
              </a:ext>
            </a:extLst>
          </p:cNvPr>
          <p:cNvSpPr txBox="1"/>
          <p:nvPr/>
        </p:nvSpPr>
        <p:spPr>
          <a:xfrm>
            <a:off x="389365" y="1581364"/>
            <a:ext cx="370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9197EB-AC01-315D-79E2-168B39F4F475}"/>
              </a:ext>
            </a:extLst>
          </p:cNvPr>
          <p:cNvSpPr txBox="1"/>
          <p:nvPr/>
        </p:nvSpPr>
        <p:spPr>
          <a:xfrm>
            <a:off x="389365" y="2056852"/>
            <a:ext cx="470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，设正方形的边长为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BCCBE23-3EBE-5A0C-C77F-103BE79AB757}"/>
              </a:ext>
            </a:extLst>
          </p:cNvPr>
          <p:cNvSpPr txBox="1"/>
          <p:nvPr/>
        </p:nvSpPr>
        <p:spPr>
          <a:xfrm>
            <a:off x="389365" y="2532340"/>
            <a:ext cx="5374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4063420-9D53-E958-7257-BE298F6EC64F}"/>
              </a:ext>
            </a:extLst>
          </p:cNvPr>
          <p:cNvSpPr txBox="1"/>
          <p:nvPr/>
        </p:nvSpPr>
        <p:spPr>
          <a:xfrm>
            <a:off x="389365" y="3007828"/>
            <a:ext cx="320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在正方形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45673D-B051-044D-E149-0A9D789AD8B8}"/>
              </a:ext>
            </a:extLst>
          </p:cNvPr>
          <p:cNvSpPr txBox="1"/>
          <p:nvPr/>
        </p:nvSpPr>
        <p:spPr>
          <a:xfrm>
            <a:off x="389365" y="3483316"/>
            <a:ext cx="371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0EDE52C-CCBE-FF4B-9E9F-4DA4FC94785A}"/>
              </a:ext>
            </a:extLst>
          </p:cNvPr>
          <p:cNvSpPr txBox="1"/>
          <p:nvPr/>
        </p:nvSpPr>
        <p:spPr>
          <a:xfrm>
            <a:off x="389365" y="3958804"/>
            <a:ext cx="5831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F158390-58B7-1381-76CF-AA4CB73442B9}"/>
              </a:ext>
            </a:extLst>
          </p:cNvPr>
          <p:cNvSpPr txBox="1"/>
          <p:nvPr/>
        </p:nvSpPr>
        <p:spPr>
          <a:xfrm>
            <a:off x="389365" y="4434292"/>
            <a:ext cx="5626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1141042-3735-695B-3F9A-EAA95F0BE242}"/>
              </a:ext>
            </a:extLst>
          </p:cNvPr>
          <p:cNvSpPr txBox="1"/>
          <p:nvPr/>
        </p:nvSpPr>
        <p:spPr>
          <a:xfrm>
            <a:off x="389365" y="4909780"/>
            <a:ext cx="572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7250CD4-F6FD-F14C-8CB0-93E38A06B190}"/>
              </a:ext>
            </a:extLst>
          </p:cNvPr>
          <p:cNvSpPr txBox="1"/>
          <p:nvPr/>
        </p:nvSpPr>
        <p:spPr>
          <a:xfrm>
            <a:off x="389365" y="5385268"/>
            <a:ext cx="4604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0AAB291-FFC7-D2FE-C199-622D1A38D49F}"/>
              </a:ext>
            </a:extLst>
          </p:cNvPr>
          <p:cNvSpPr txBox="1"/>
          <p:nvPr/>
        </p:nvSpPr>
        <p:spPr>
          <a:xfrm>
            <a:off x="389365" y="5860756"/>
            <a:ext cx="5645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为直角三角形，且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F083B2E-F0FA-5DA5-E69C-9966A685E0E2}"/>
              </a:ext>
            </a:extLst>
          </p:cNvPr>
          <p:cNvSpPr txBox="1"/>
          <p:nvPr/>
        </p:nvSpPr>
        <p:spPr>
          <a:xfrm>
            <a:off x="389365" y="6336244"/>
            <a:ext cx="1875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7" name="yt_shape_1401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016" name="yt_image_14016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19" name="yt_shape_14019"/>
          <p:cNvSpPr txBox="1"/>
          <p:nvPr/>
        </p:nvSpPr>
        <p:spPr>
          <a:xfrm>
            <a:off x="540119" y="1482165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在一条东西走向河流的一侧有一村庄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a1a6"/>
              </a:rPr>
              <a:t>河边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原有两个取水点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由于某种原因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fa6a"/>
              </a:rPr>
              <a:t>的路现在已经不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某村为方便村民取水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决定在河边新建一个取水点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并新修一条路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ee39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2.4km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1.8km.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是不是从村庄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到河边的最短路线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请通过计算加以说明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是，计算过程如下：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CHB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是从村庄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到河边的最短路线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023" name="yt_image_14023" title="H_121.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3072" y="4512833"/>
            <a:ext cx="1728927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5CC05C-02F1-B7CA-AE8D-4277300CC91B}"/>
              </a:ext>
            </a:extLst>
          </p:cNvPr>
          <p:cNvSpPr txBox="1"/>
          <p:nvPr/>
        </p:nvSpPr>
        <p:spPr>
          <a:xfrm>
            <a:off x="450108" y="4288287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是，计算过程如下：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DB0AD6-C1C1-361E-6003-BCC6BDCCDD53}"/>
              </a:ext>
            </a:extLst>
          </p:cNvPr>
          <p:cNvSpPr txBox="1"/>
          <p:nvPr/>
        </p:nvSpPr>
        <p:spPr>
          <a:xfrm>
            <a:off x="450108" y="4763776"/>
            <a:ext cx="8393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D07367-7C6C-989E-183B-0ED03035DFEA}"/>
              </a:ext>
            </a:extLst>
          </p:cNvPr>
          <p:cNvSpPr txBox="1"/>
          <p:nvPr/>
        </p:nvSpPr>
        <p:spPr>
          <a:xfrm>
            <a:off x="450108" y="5239263"/>
            <a:ext cx="4966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93C21B-C64E-A241-65EC-912E458869B9}"/>
              </a:ext>
            </a:extLst>
          </p:cNvPr>
          <p:cNvSpPr txBox="1"/>
          <p:nvPr/>
        </p:nvSpPr>
        <p:spPr>
          <a:xfrm>
            <a:off x="450108" y="5714751"/>
            <a:ext cx="5036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是从村庄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到河边的最短路线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1300</Words>
  <Application>Microsoft Office PowerPoint</Application>
  <PresentationFormat>宽屏</PresentationFormat>
  <Paragraphs>139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8" baseType="lpstr">
      <vt:lpstr>,isEnd</vt:lpstr>
      <vt:lpstr>_⨹_1_09eb1</vt:lpstr>
      <vt:lpstr>_⨹_1_18ecf,isEnd</vt:lpstr>
      <vt:lpstr>_⨹_1_21372</vt:lpstr>
      <vt:lpstr>_⨹_1_491d8</vt:lpstr>
      <vt:lpstr>_⨹_1_787d6</vt:lpstr>
      <vt:lpstr>_⨹_1_b2e3c,isEnd</vt:lpstr>
      <vt:lpstr>_⨹_1_dee39</vt:lpstr>
      <vt:lpstr>_⨹_1_e722f</vt:lpstr>
      <vt:lpstr>_⨹_1_fd571</vt:lpstr>
      <vt:lpstr>_⨹_11_6199e,isEnd</vt:lpstr>
      <vt:lpstr>_⨹_12_7566d</vt:lpstr>
      <vt:lpstr>_⨹_13_4ef78</vt:lpstr>
      <vt:lpstr>_⨹_2_9a1a6</vt:lpstr>
      <vt:lpstr>_⨹_2_c7847</vt:lpstr>
      <vt:lpstr>_⨹_3_87139</vt:lpstr>
      <vt:lpstr>_⨹_4_3942e</vt:lpstr>
      <vt:lpstr>_⨹_5_6940e</vt:lpstr>
      <vt:lpstr>_⨹_7_bfa6a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2024-05-09T08:08:18Z</dcterms:created>
  <dcterms:modified xsi:type="dcterms:W3CDTF">2024-05-10T03:22:02Z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