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2" r:id="rId9"/>
    <p:sldId id="314" r:id="rId10"/>
    <p:sldId id="324" r:id="rId11"/>
    <p:sldId id="320" r:id="rId12"/>
    <p:sldId id="322" r:id="rId13"/>
    <p:sldId id="327" r:id="rId14"/>
    <p:sldId id="323" r:id="rId15"/>
    <p:sldId id="330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25" d="100"/>
          <a:sy n="25" d="100"/>
        </p:scale>
        <p:origin x="1820" y="8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bin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bin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9" name="yt_shape_13369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根据尺规作图判断结论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70" name="yt_shape_13370"/>
              <p:cNvSpPr txBox="1"/>
              <p:nvPr/>
            </p:nvSpPr>
            <p:spPr>
              <a:xfrm>
                <a:off x="540120" y="1395205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福建省中考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阅读以下作图步骤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上分别截取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f7be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以大于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的长为半径作弧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两弧在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653e"/>
                  </a:rPr>
                  <a:t>内交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根据以上作图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5b9c8"/>
                  </a:rPr>
                  <a:t>一定可以推出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的结论是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370" name="yt_shape_1337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5205"/>
                <a:ext cx="11492915" cy="2066784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73" name="yt_table_1337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944624"/>
              </p:ext>
            </p:extLst>
          </p:nvPr>
        </p:nvGraphicFramePr>
        <p:xfrm>
          <a:off x="540047" y="3512777"/>
          <a:ext cx="3879850" cy="1901952"/>
        </p:xfrm>
        <a:graphic>
          <a:graphicData uri="http://schemas.openxmlformats.org/drawingml/2006/table">
            <a:tbl>
              <a:tblPr/>
              <a:tblGrid>
                <a:gridCol w="3879850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</a:tbl>
          </a:graphicData>
        </a:graphic>
      </p:graphicFrame>
      <p:pic>
        <p:nvPicPr>
          <p:cNvPr id="13372" name="yt_image_13372_skip" title="H_110.1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2159" y="3512777"/>
            <a:ext cx="1647687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90122" title="H_25.973701">
            <a:extLst>
              <a:ext uri="{FF2B5EF4-FFF2-40B4-BE49-F238E27FC236}">
                <a16:creationId xmlns:a16="http://schemas.microsoft.com/office/drawing/2014/main" id="{FB23DEE0-6ED2-2908-079B-D213F62627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74D706-6635-32AE-21EA-954A7F29A77C}"/>
              </a:ext>
            </a:extLst>
          </p:cNvPr>
          <p:cNvSpPr txBox="1"/>
          <p:nvPr/>
        </p:nvSpPr>
        <p:spPr>
          <a:xfrm>
            <a:off x="2278909" y="29708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1" name="yt_shape_13431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与尺规作图有关的探究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32" name="yt_shape_13432"/>
              <p:cNvSpPr txBox="1"/>
              <p:nvPr/>
            </p:nvSpPr>
            <p:spPr>
              <a:xfrm>
                <a:off x="540119" y="1395205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【教材再现】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人教版教材介绍了用尺规作图作角平分线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作法如下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为圆心，任意长为半径作弧，分别交射线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3_7728a"/>
                  </a:rPr>
                  <a:t>分别以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为圆心，大于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的长为半径作弧，两弧在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内部交于点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作射线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86e6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则射线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的平分线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32" name="yt_shape_13432" descr="{&quot;rangeId&quot;:1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111999" cy="2546916"/>
              </a:xfrm>
              <a:prstGeom prst="rect">
                <a:avLst/>
              </a:prstGeom>
              <a:blipFill>
                <a:blip r:embed="rId2"/>
                <a:stretch>
                  <a:fillRect l="-1701" t="-2153" r="-1372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36" name="yt_image_13436" title="H_187.6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3952" y="3539133"/>
            <a:ext cx="2214640" cy="198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90504" title="H_25.973701">
            <a:extLst>
              <a:ext uri="{FF2B5EF4-FFF2-40B4-BE49-F238E27FC236}">
                <a16:creationId xmlns:a16="http://schemas.microsoft.com/office/drawing/2014/main" id="{3296FEA6-A7F9-AB2A-087B-0FC1561448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6" name="yt_shape_13438"/>
          <p:cNvSpPr txBox="1"/>
          <p:nvPr/>
        </p:nvSpPr>
        <p:spPr>
          <a:xfrm>
            <a:off x="511264" y="56235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这种用尺规作图作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5f30e,isEnd"/>
              </a:rPr>
              <a:t>的平分线的方法的数学知识是全等三角形的对应角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那么这里证明三角形全等的依据是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034215-AE78-D6BB-AC2C-D76122D25F7A}"/>
              </a:ext>
            </a:extLst>
          </p:cNvPr>
          <p:cNvSpPr txBox="1"/>
          <p:nvPr/>
        </p:nvSpPr>
        <p:spPr>
          <a:xfrm>
            <a:off x="6212453" y="6052270"/>
            <a:ext cx="1451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9" name="yt_shape_1343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【数学思考】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在学习了这个尺规作图作角的平分线后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d1540"/>
              </a:rPr>
              <a:t>小亮同学又研究了用一个直角三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角板画角的平分线的方法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用三角板上的刻度，在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上分别截取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0ca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4" name="yt_image_13442" title="H_240.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3912" y="3501008"/>
            <a:ext cx="1827594" cy="198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4" name="yt_shape_13444"/>
          <p:cNvSpPr txBox="1"/>
          <p:nvPr/>
        </p:nvSpPr>
        <p:spPr>
          <a:xfrm>
            <a:off x="540000" y="696229"/>
            <a:ext cx="86562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请根据小亮同学的方法画出图形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并证明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3446" name="yt_shape_13446"/>
          <p:cNvSpPr txBox="1"/>
          <p:nvPr/>
        </p:nvSpPr>
        <p:spPr>
          <a:xfrm>
            <a:off x="540000" y="1327896"/>
            <a:ext cx="1553952" cy="141602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00" b="0" i="0" u="none" spc="-7700">
                <a:solidFill>
                  <a:srgbClr val="1EE3CF"/>
                </a:solidFill>
                <a:effectLst/>
                <a:latin typeface="宋体/Times New Roman" pitchFamily="77"/>
                <a:ea typeface="宋体" pitchFamily="77"/>
              </a:rPr>
              <a:t> </a:t>
            </a:r>
            <a:r>
              <a:rPr lang="en-US" altLang="zh-CN" sz="7700" b="0" i="0" u="none" spc="10380">
                <a:solidFill>
                  <a:srgbClr val="1EE3CF"/>
                </a:solidFill>
                <a:effectLst/>
                <a:latin typeface="宋体/Times New Roman" pitchFamily="77"/>
                <a:ea typeface="宋体" pitchFamily="77"/>
              </a:rPr>
              <a:t> </a:t>
            </a:r>
          </a:p>
        </p:txBody>
      </p:sp>
      <p:pic>
        <p:nvPicPr>
          <p:cNvPr id="13445" name="yt_image_13445" title="H_121.2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9712" y="3225229"/>
            <a:ext cx="1562445" cy="153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442" title="H_240.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696229"/>
            <a:ext cx="1827594" cy="198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448"/>
              <p:cNvSpPr txBox="1"/>
              <p:nvPr/>
            </p:nvSpPr>
            <p:spPr>
              <a:xfrm>
                <a:off x="497379" y="1171550"/>
                <a:ext cx="6548267" cy="54329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𝐶𝐸𝑂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H. L.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34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171550"/>
                <a:ext cx="6548267" cy="5432962"/>
              </a:xfrm>
              <a:prstGeom prst="rect">
                <a:avLst/>
              </a:prstGeom>
              <a:blipFill>
                <a:blip r:embed="rId4"/>
                <a:stretch>
                  <a:fillRect l="-2886" t="-898" r="-1862" b="-2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B447A05-7F6B-0FF8-B194-EA4D5B16FE9C}"/>
              </a:ext>
            </a:extLst>
          </p:cNvPr>
          <p:cNvSpPr txBox="1"/>
          <p:nvPr/>
        </p:nvSpPr>
        <p:spPr>
          <a:xfrm>
            <a:off x="407368" y="1124744"/>
            <a:ext cx="666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5E6F7C-9694-D60A-CA20-477C1508ACCE}"/>
              </a:ext>
            </a:extLst>
          </p:cNvPr>
          <p:cNvSpPr txBox="1"/>
          <p:nvPr/>
        </p:nvSpPr>
        <p:spPr>
          <a:xfrm>
            <a:off x="407368" y="1600232"/>
            <a:ext cx="363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215694E-1594-F26B-1C8E-E497395C05D3}"/>
                  </a:ext>
                </a:extLst>
              </p:cNvPr>
              <p:cNvSpPr txBox="1"/>
              <p:nvPr/>
            </p:nvSpPr>
            <p:spPr>
              <a:xfrm>
                <a:off x="407368" y="2075720"/>
                <a:ext cx="58096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𝐶𝐸𝑂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215694E-1594-F26B-1C8E-E497395C05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075720"/>
                <a:ext cx="5809678" cy="1611643"/>
              </a:xfrm>
              <a:prstGeom prst="rect">
                <a:avLst/>
              </a:prstGeom>
              <a:blipFill>
                <a:blip r:embed="rId5"/>
                <a:stretch>
                  <a:fillRect l="-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8826006-EA99-A042-3139-9BC45931B135}"/>
              </a:ext>
            </a:extLst>
          </p:cNvPr>
          <p:cNvSpPr txBox="1"/>
          <p:nvPr/>
        </p:nvSpPr>
        <p:spPr>
          <a:xfrm>
            <a:off x="407368" y="3593751"/>
            <a:ext cx="65577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17689ED-07CD-88A8-509B-BCC4AFCFEBBB}"/>
                  </a:ext>
                </a:extLst>
              </p:cNvPr>
              <p:cNvSpPr txBox="1"/>
              <p:nvPr/>
            </p:nvSpPr>
            <p:spPr>
              <a:xfrm>
                <a:off x="407368" y="4069240"/>
                <a:ext cx="578656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OMF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𝑂𝑀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17689ED-07CD-88A8-509B-BCC4AFCFEB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069240"/>
                <a:ext cx="5786564" cy="1154189"/>
              </a:xfrm>
              <a:prstGeom prst="rect">
                <a:avLst/>
              </a:prstGeom>
              <a:blipFill>
                <a:blip r:embed="rId6"/>
                <a:stretch>
                  <a:fillRect l="-1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B567376-2FED-C267-4B69-567913D7B2E9}"/>
              </a:ext>
            </a:extLst>
          </p:cNvPr>
          <p:cNvSpPr txBox="1"/>
          <p:nvPr/>
        </p:nvSpPr>
        <p:spPr>
          <a:xfrm>
            <a:off x="407368" y="5129816"/>
            <a:ext cx="511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H. L.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8CBEBF-7C8D-A471-31A4-19C367FB9E24}"/>
              </a:ext>
            </a:extLst>
          </p:cNvPr>
          <p:cNvSpPr txBox="1"/>
          <p:nvPr/>
        </p:nvSpPr>
        <p:spPr>
          <a:xfrm>
            <a:off x="407368" y="5605304"/>
            <a:ext cx="306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B36AAB6-580F-0E67-2CE2-CE2896D86C65}"/>
              </a:ext>
            </a:extLst>
          </p:cNvPr>
          <p:cNvSpPr txBox="1"/>
          <p:nvPr/>
        </p:nvSpPr>
        <p:spPr>
          <a:xfrm>
            <a:off x="407368" y="6080792"/>
            <a:ext cx="2808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0" name="yt_shape_1345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【问题解决】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16a6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请直接写出线段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452" name="yt_image_13452" title="H_251.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844824"/>
            <a:ext cx="2307124" cy="211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454" title="H_121.3093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1636" y="4077072"/>
            <a:ext cx="1664604" cy="154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457"/>
              <p:cNvSpPr txBox="1"/>
              <p:nvPr/>
            </p:nvSpPr>
            <p:spPr>
              <a:xfrm>
                <a:off x="540119" y="2230098"/>
                <a:ext cx="6939400" cy="92558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𝐶𝐴𝐻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5" name="yt_shape_134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0098"/>
                <a:ext cx="6939400" cy="9255804"/>
              </a:xfrm>
              <a:prstGeom prst="rect">
                <a:avLst/>
              </a:prstGeom>
              <a:blipFill>
                <a:blip r:embed="rId4"/>
                <a:stretch>
                  <a:fillRect l="-2724" t="-593" r="-1582" b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08B7C20-0F75-3ACC-457B-8C61B2CD8122}"/>
              </a:ext>
            </a:extLst>
          </p:cNvPr>
          <p:cNvSpPr txBox="1"/>
          <p:nvPr/>
        </p:nvSpPr>
        <p:spPr>
          <a:xfrm>
            <a:off x="450108" y="2183292"/>
            <a:ext cx="5460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1411A5-1ECD-47F1-435F-AA1855D96567}"/>
              </a:ext>
            </a:extLst>
          </p:cNvPr>
          <p:cNvSpPr txBox="1"/>
          <p:nvPr/>
        </p:nvSpPr>
        <p:spPr>
          <a:xfrm>
            <a:off x="450108" y="2658780"/>
            <a:ext cx="357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32EB87-4B9A-9D90-BD9B-B5CAEFA68084}"/>
              </a:ext>
            </a:extLst>
          </p:cNvPr>
          <p:cNvSpPr txBox="1"/>
          <p:nvPr/>
        </p:nvSpPr>
        <p:spPr>
          <a:xfrm>
            <a:off x="450108" y="3134268"/>
            <a:ext cx="35427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1BDA0B-25AE-3FC0-A6F4-AC236C618F9E}"/>
              </a:ext>
            </a:extLst>
          </p:cNvPr>
          <p:cNvSpPr txBox="1"/>
          <p:nvPr/>
        </p:nvSpPr>
        <p:spPr>
          <a:xfrm>
            <a:off x="450108" y="3609756"/>
            <a:ext cx="690987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4C2311-A6BC-EE10-AE5A-F3DF99A65E78}"/>
              </a:ext>
            </a:extLst>
          </p:cNvPr>
          <p:cNvSpPr txBox="1"/>
          <p:nvPr/>
        </p:nvSpPr>
        <p:spPr>
          <a:xfrm>
            <a:off x="450108" y="4085244"/>
            <a:ext cx="562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A6CBFD8-D3B1-6E11-C3D5-E10AF994FC0F}"/>
                  </a:ext>
                </a:extLst>
              </p:cNvPr>
              <p:cNvSpPr txBox="1"/>
              <p:nvPr/>
            </p:nvSpPr>
            <p:spPr>
              <a:xfrm>
                <a:off x="450108" y="4560732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𝐶𝐴𝐻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A6CBFD8-D3B1-6E11-C3D5-E10AF994FC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60732"/>
                <a:ext cx="5735066" cy="1611643"/>
              </a:xfrm>
              <a:prstGeom prst="rect">
                <a:avLst/>
              </a:prstGeom>
              <a:blipFill>
                <a:blip r:embed="rId5"/>
                <a:stretch>
                  <a:fillRect l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04CFE476-F1E6-214C-AFB6-F4A72E800D9E}"/>
              </a:ext>
            </a:extLst>
          </p:cNvPr>
          <p:cNvSpPr txBox="1"/>
          <p:nvPr/>
        </p:nvSpPr>
        <p:spPr>
          <a:xfrm>
            <a:off x="407368" y="2177480"/>
            <a:ext cx="4740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3B4678E-1921-CB69-8F34-7D3277955829}"/>
              </a:ext>
            </a:extLst>
          </p:cNvPr>
          <p:cNvSpPr txBox="1"/>
          <p:nvPr/>
        </p:nvSpPr>
        <p:spPr>
          <a:xfrm>
            <a:off x="407368" y="2652968"/>
            <a:ext cx="352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75CC32A-AB71-60AE-35F7-3147F08D5189}"/>
              </a:ext>
            </a:extLst>
          </p:cNvPr>
          <p:cNvSpPr txBox="1"/>
          <p:nvPr/>
        </p:nvSpPr>
        <p:spPr>
          <a:xfrm>
            <a:off x="407368" y="3128456"/>
            <a:ext cx="705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A565425-21E7-4B66-917A-5AB0C1E28952}"/>
              </a:ext>
            </a:extLst>
          </p:cNvPr>
          <p:cNvSpPr txBox="1"/>
          <p:nvPr/>
        </p:nvSpPr>
        <p:spPr>
          <a:xfrm>
            <a:off x="407368" y="3603944"/>
            <a:ext cx="2572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094C52A-5A0C-A8EF-D486-42CB2749C05B}"/>
                  </a:ext>
                </a:extLst>
              </p:cNvPr>
              <p:cNvSpPr txBox="1"/>
              <p:nvPr/>
            </p:nvSpPr>
            <p:spPr>
              <a:xfrm>
                <a:off x="407860" y="3463769"/>
                <a:ext cx="683964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094C52A-5A0C-A8EF-D486-42CB2749C0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860" y="3463769"/>
                <a:ext cx="6839648" cy="1611643"/>
              </a:xfrm>
              <a:prstGeom prst="rect">
                <a:avLst/>
              </a:prstGeom>
              <a:blipFill>
                <a:blip r:embed="rId2"/>
                <a:stretch>
                  <a:fillRect l="-1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5E019FD7-F2FA-B5E6-8D6C-7630CA8B0966}"/>
              </a:ext>
            </a:extLst>
          </p:cNvPr>
          <p:cNvSpPr txBox="1"/>
          <p:nvPr/>
        </p:nvSpPr>
        <p:spPr>
          <a:xfrm>
            <a:off x="407368" y="5007193"/>
            <a:ext cx="65402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202945D-4C03-07FA-3C49-FB8DA9B5C9A1}"/>
              </a:ext>
            </a:extLst>
          </p:cNvPr>
          <p:cNvSpPr txBox="1"/>
          <p:nvPr/>
        </p:nvSpPr>
        <p:spPr>
          <a:xfrm>
            <a:off x="407368" y="5482681"/>
            <a:ext cx="525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D4D5ABD-7730-31DF-A493-E69FEF49C5A9}"/>
              </a:ext>
            </a:extLst>
          </p:cNvPr>
          <p:cNvSpPr txBox="1"/>
          <p:nvPr/>
        </p:nvSpPr>
        <p:spPr>
          <a:xfrm>
            <a:off x="429149" y="5909561"/>
            <a:ext cx="510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C6766DE-3BFE-4C58-A4A8-74425533295A}"/>
              </a:ext>
            </a:extLst>
          </p:cNvPr>
          <p:cNvSpPr txBox="1"/>
          <p:nvPr/>
        </p:nvSpPr>
        <p:spPr>
          <a:xfrm>
            <a:off x="5512959" y="5913265"/>
            <a:ext cx="2869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yt_shape_13450"/>
          <p:cNvSpPr txBox="1"/>
          <p:nvPr/>
        </p:nvSpPr>
        <p:spPr>
          <a:xfrm>
            <a:off x="407368" y="76470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【问题解决】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16a6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请直接写出线段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28" name="yt_image_13452" title="H_251.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7625" y="1709528"/>
            <a:ext cx="2307124" cy="211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yt_image_13454" title="H_121.3093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68885" y="3941776"/>
            <a:ext cx="1664604" cy="154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5" name="yt_shape_13375"/>
          <p:cNvSpPr txBox="1"/>
          <p:nvPr/>
        </p:nvSpPr>
        <p:spPr>
          <a:xfrm>
            <a:off x="540000" y="900000"/>
            <a:ext cx="107481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根据尺规作图痕迹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下列说法不一定正确的是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77" name="yt_table_1337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065371"/>
              </p:ext>
            </p:extLst>
          </p:nvPr>
        </p:nvGraphicFramePr>
        <p:xfrm>
          <a:off x="540047" y="1379303"/>
          <a:ext cx="3943350" cy="1901952"/>
        </p:xfrm>
        <a:graphic>
          <a:graphicData uri="http://schemas.openxmlformats.org/drawingml/2006/table">
            <a:tbl>
              <a:tblPr/>
              <a:tblGrid>
                <a:gridCol w="3943350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</a:tbl>
          </a:graphicData>
        </a:graphic>
      </p:graphicFrame>
      <p:pic>
        <p:nvPicPr>
          <p:cNvPr id="13376" name="yt_image_13376_skip" title="H_124.3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2945" y="1379303"/>
            <a:ext cx="1486866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AF55BF-FA78-26FD-A1BF-AEBAB7113A67}"/>
              </a:ext>
            </a:extLst>
          </p:cNvPr>
          <p:cNvSpPr txBox="1"/>
          <p:nvPr/>
        </p:nvSpPr>
        <p:spPr>
          <a:xfrm>
            <a:off x="1026391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9" name="yt_shape_13379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根据尺规作图计算</a:t>
            </a:r>
          </a:p>
        </p:txBody>
      </p:sp>
      <p:sp>
        <p:nvSpPr>
          <p:cNvPr id="13380" name="yt_shape_13380"/>
          <p:cNvSpPr txBox="1"/>
          <p:nvPr/>
        </p:nvSpPr>
        <p:spPr>
          <a:xfrm>
            <a:off x="540119" y="139520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按以下步骤作图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_78efa,isEnd"/>
              </a:rPr>
              <a:t>为圆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心，以任意长为半径作弧，分别交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为圆心，以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708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长为半径作弧，交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为圆心，以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长为半径作弧，在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f775a,isEnd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部交前面的弧于点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ed4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384" name="yt_shape_13384"/>
          <p:cNvSpPr txBox="1"/>
          <p:nvPr/>
        </p:nvSpPr>
        <p:spPr>
          <a:xfrm>
            <a:off x="540000" y="601680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81" name="yt_shape_13381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8599" y="3947398"/>
            <a:ext cx="1254801" cy="2019060"/>
            <a:chOff x="0" y="0"/>
            <a:chExt cx="1254801" cy="2019060"/>
          </a:xfrm>
        </p:grpSpPr>
        <p:pic>
          <p:nvPicPr>
            <p:cNvPr id="2" name="yt_image_1338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4801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83" name="yt_shape_13383"/>
            <p:cNvSpPr txBox="1"/>
            <p:nvPr/>
          </p:nvSpPr>
          <p:spPr>
            <a:xfrm>
              <a:off x="94119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690212">
            <a:extLst>
              <a:ext uri="{FF2B5EF4-FFF2-40B4-BE49-F238E27FC236}">
                <a16:creationId xmlns:a16="http://schemas.microsoft.com/office/drawing/2014/main" id="{F3F53BB8-A752-DAEF-0FE3-CA653BC167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71E3442-E7A6-9343-7927-8E217EE90D21}"/>
              </a:ext>
            </a:extLst>
          </p:cNvPr>
          <p:cNvSpPr txBox="1"/>
          <p:nvPr/>
        </p:nvSpPr>
        <p:spPr>
          <a:xfrm>
            <a:off x="2631333" y="3250351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5" name="yt_shape_13385"/>
              <p:cNvSpPr txBox="1"/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广元市中考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55de,isEnd"/>
                  </a:rPr>
                  <a:t>分别以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两弧相交于点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54d5,isEnd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别交直线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34°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c70a,isEnd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85" name="yt_shape_133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90" name="yt_shape_13390"/>
          <p:cNvSpPr txBox="1"/>
          <p:nvPr/>
        </p:nvSpPr>
        <p:spPr>
          <a:xfrm>
            <a:off x="540000" y="516277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87" name="yt_shape_13387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3629" y="3169936"/>
            <a:ext cx="2084740" cy="1942479"/>
            <a:chOff x="0" y="0"/>
            <a:chExt cx="2084740" cy="1942479"/>
          </a:xfrm>
        </p:grpSpPr>
        <p:pic>
          <p:nvPicPr>
            <p:cNvPr id="2" name="yt_image_1338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84740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89" name="yt_shape_13389"/>
            <p:cNvSpPr txBox="1"/>
            <p:nvPr/>
          </p:nvSpPr>
          <p:spPr>
            <a:xfrm>
              <a:off x="509089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F8CD193-371A-2E4E-F985-B1B233FFE1A0}"/>
              </a:ext>
            </a:extLst>
          </p:cNvPr>
          <p:cNvSpPr txBox="1"/>
          <p:nvPr/>
        </p:nvSpPr>
        <p:spPr>
          <a:xfrm>
            <a:off x="1059708" y="2475619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1" name="yt_shape_13391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作图依据</a:t>
            </a:r>
          </a:p>
        </p:txBody>
      </p:sp>
      <p:sp>
        <p:nvSpPr>
          <p:cNvPr id="13392" name="yt_shape_13392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作一个角等于已知角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11d8"/>
              </a:rPr>
              <a:t>的尺规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作图痕迹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该尺规作图的依据是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393" name="yt_image_13393" title="H_97.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9631" y="2540277"/>
            <a:ext cx="4453891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5" name="yt_shape_13395"/>
          <p:cNvSpPr txBox="1"/>
          <p:nvPr/>
        </p:nvSpPr>
        <p:spPr>
          <a:xfrm>
            <a:off x="540000" y="3796530"/>
            <a:ext cx="3248966" cy="9123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88614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S. A. S.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 S. S. S.</a:t>
            </a:r>
          </a:p>
          <a:p>
            <a:pPr algn="l" eaLnBrk="1" latinLnBrk="0" hangingPunct="0">
              <a:lnSpc>
                <a:spcPct val="129999"/>
              </a:lnSpc>
              <a:tabLst>
                <a:tab pos="188614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 A. A. S.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 A. S. A.</a:t>
            </a:r>
          </a:p>
        </p:txBody>
      </p:sp>
      <p:pic>
        <p:nvPicPr>
          <p:cNvPr id="3" name="yt_shape_1715242690302" title="H_25.973701">
            <a:extLst>
              <a:ext uri="{FF2B5EF4-FFF2-40B4-BE49-F238E27FC236}">
                <a16:creationId xmlns:a16="http://schemas.microsoft.com/office/drawing/2014/main" id="{983E8239-4C03-9E17-1254-C20939FC18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84784F-0FB1-B4D5-7E03-47C7B3475026}"/>
              </a:ext>
            </a:extLst>
          </p:cNvPr>
          <p:cNvSpPr txBox="1"/>
          <p:nvPr/>
        </p:nvSpPr>
        <p:spPr>
          <a:xfrm>
            <a:off x="50983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7" name="yt_shape_13397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DA'E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60e7,isEnd"/>
              </a:rPr>
              <a:t>在射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24559,isEnd"/>
              </a:rPr>
              <a:t>得到的判定两个三角形全等的基本事实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398" name="yt_image_13398" title="H_113.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9064" y="2564904"/>
            <a:ext cx="367502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032F6E-DEA3-B569-CE90-A42ED7D4C298}"/>
              </a:ext>
            </a:extLst>
          </p:cNvPr>
          <p:cNvSpPr txBox="1"/>
          <p:nvPr/>
        </p:nvSpPr>
        <p:spPr>
          <a:xfrm>
            <a:off x="1059709" y="1804170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两边及其夹角分别对应相等的两个三角形全等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0" name="yt_shape_13400"/>
          <p:cNvSpPr txBox="1"/>
          <p:nvPr/>
        </p:nvSpPr>
        <p:spPr>
          <a:xfrm>
            <a:off x="540000" y="764704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根据要求尺规作图</a:t>
            </a:r>
          </a:p>
        </p:txBody>
      </p:sp>
      <p:sp>
        <p:nvSpPr>
          <p:cNvPr id="13401" name="yt_shape_13401"/>
          <p:cNvSpPr txBox="1"/>
          <p:nvPr/>
        </p:nvSpPr>
        <p:spPr>
          <a:xfrm>
            <a:off x="540119" y="120912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内找一点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的距离等于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4f6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如图尺规作图正确的是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02" name="yt_image_134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52415"/>
            <a:ext cx="1583346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03" name="yt_image_134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346" y="2320920"/>
            <a:ext cx="1615312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6" name="yt_shape_13406"/>
          <p:cNvSpPr txBox="1"/>
          <p:nvPr/>
        </p:nvSpPr>
        <p:spPr>
          <a:xfrm>
            <a:off x="1131639" y="402627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3407" name="yt_shape_13407"/>
          <p:cNvSpPr txBox="1"/>
          <p:nvPr/>
        </p:nvSpPr>
        <p:spPr>
          <a:xfrm>
            <a:off x="3099375" y="402627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3408" name="yt_image_134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691128"/>
            <a:ext cx="1541640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09" name="yt_image_134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1640" y="5222623"/>
            <a:ext cx="2216685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2" name="yt_shape_13412"/>
          <p:cNvSpPr txBox="1"/>
          <p:nvPr/>
        </p:nvSpPr>
        <p:spPr>
          <a:xfrm>
            <a:off x="1119193" y="639648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3413" name="yt_shape_13413"/>
          <p:cNvSpPr txBox="1"/>
          <p:nvPr/>
        </p:nvSpPr>
        <p:spPr>
          <a:xfrm>
            <a:off x="3349948" y="639648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242690397">
            <a:extLst>
              <a:ext uri="{FF2B5EF4-FFF2-40B4-BE49-F238E27FC236}">
                <a16:creationId xmlns:a16="http://schemas.microsoft.com/office/drawing/2014/main" id="{24E63601-99E9-380D-1432-6D8B6CAD18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19831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737E48-9072-CDB1-577F-5F3B464354C7}"/>
              </a:ext>
            </a:extLst>
          </p:cNvPr>
          <p:cNvSpPr txBox="1"/>
          <p:nvPr/>
        </p:nvSpPr>
        <p:spPr>
          <a:xfrm>
            <a:off x="5887296" y="163780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14" name="yt_shape_13414"/>
              <p:cNvSpPr txBox="1"/>
              <p:nvPr/>
            </p:nvSpPr>
            <p:spPr>
              <a:xfrm>
                <a:off x="540119" y="522044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尺规作图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不要求写作法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但要保留作图痕迹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上作点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为底边的等腰三角形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e375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3414" name="yt_shape_134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2044"/>
                <a:ext cx="11492915" cy="2546916"/>
              </a:xfrm>
              <a:prstGeom prst="rect">
                <a:avLst/>
              </a:prstGeom>
              <a:blipFill>
                <a:blip r:embed="rId2"/>
                <a:stretch>
                  <a:fillRect l="-1645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419"/>
              <p:cNvSpPr txBox="1"/>
              <p:nvPr/>
            </p:nvSpPr>
            <p:spPr>
              <a:xfrm>
                <a:off x="497815" y="3068960"/>
                <a:ext cx="6570710" cy="3917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如图，射线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即为所求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即为所求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3α.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3α.</a:t>
                </a:r>
              </a:p>
            </p:txBody>
          </p:sp>
        </mc:Choice>
        <mc:Fallback>
          <p:sp>
            <p:nvSpPr>
              <p:cNvPr id="3" name="yt_shape_134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815" y="3068960"/>
                <a:ext cx="6570710" cy="3917419"/>
              </a:xfrm>
              <a:prstGeom prst="rect">
                <a:avLst/>
              </a:prstGeom>
              <a:blipFill>
                <a:blip r:embed="rId3"/>
                <a:stretch>
                  <a:fillRect l="-2876" t="-1244" r="-1763" b="-1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421" title="H_257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2814472"/>
            <a:ext cx="2111562" cy="163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DCC53B7-A4BC-3CAA-E28C-BDB96C0863BC}"/>
              </a:ext>
            </a:extLst>
          </p:cNvPr>
          <p:cNvSpPr txBox="1"/>
          <p:nvPr/>
        </p:nvSpPr>
        <p:spPr>
          <a:xfrm>
            <a:off x="407804" y="3022154"/>
            <a:ext cx="388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F45B8E-A263-E04C-9F09-37F5DCECD7BF}"/>
              </a:ext>
            </a:extLst>
          </p:cNvPr>
          <p:cNvSpPr txBox="1"/>
          <p:nvPr/>
        </p:nvSpPr>
        <p:spPr>
          <a:xfrm>
            <a:off x="4101014" y="3049977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6BDCB4-FF8D-4260-D1C7-CC2D69E05FAC}"/>
              </a:ext>
            </a:extLst>
          </p:cNvPr>
          <p:cNvSpPr txBox="1"/>
          <p:nvPr/>
        </p:nvSpPr>
        <p:spPr>
          <a:xfrm>
            <a:off x="407804" y="3591254"/>
            <a:ext cx="366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26B43AC-6FB8-39ED-46A0-5912C200FF35}"/>
                  </a:ext>
                </a:extLst>
              </p:cNvPr>
              <p:cNvSpPr txBox="1"/>
              <p:nvPr/>
            </p:nvSpPr>
            <p:spPr>
              <a:xfrm>
                <a:off x="407804" y="4066742"/>
                <a:ext cx="55458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26B43AC-6FB8-39ED-46A0-5912C200FF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804" y="4066742"/>
                <a:ext cx="5545836" cy="765061"/>
              </a:xfrm>
              <a:prstGeom prst="rect">
                <a:avLst/>
              </a:prstGeom>
              <a:blipFill>
                <a:blip r:embed="rId5"/>
                <a:stretch>
                  <a:fillRect l="-1758" r="-164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9676D2C-8F7C-1088-BE38-ACF515F5C81F}"/>
              </a:ext>
            </a:extLst>
          </p:cNvPr>
          <p:cNvSpPr txBox="1"/>
          <p:nvPr/>
        </p:nvSpPr>
        <p:spPr>
          <a:xfrm>
            <a:off x="407804" y="4738191"/>
            <a:ext cx="432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3α.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4CA6CD5-E8ED-8555-CA05-F8F34C265B70}"/>
                  </a:ext>
                </a:extLst>
              </p:cNvPr>
              <p:cNvSpPr txBox="1"/>
              <p:nvPr/>
            </p:nvSpPr>
            <p:spPr>
              <a:xfrm>
                <a:off x="407804" y="5213679"/>
                <a:ext cx="66872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4CA6CD5-E8ED-8555-CA05-F8F34C265B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804" y="5213679"/>
                <a:ext cx="6687248" cy="766077"/>
              </a:xfrm>
              <a:prstGeom prst="rect">
                <a:avLst/>
              </a:prstGeom>
              <a:blipFill>
                <a:blip r:embed="rId6"/>
                <a:stretch>
                  <a:fillRect l="-1459" r="-136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27DA98-D421-246E-27E6-ED46CCFDD6F7}"/>
                  </a:ext>
                </a:extLst>
              </p:cNvPr>
              <p:cNvSpPr txBox="1"/>
              <p:nvPr/>
            </p:nvSpPr>
            <p:spPr>
              <a:xfrm>
                <a:off x="407804" y="5886144"/>
                <a:ext cx="6551105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3α.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27DA98-D421-246E-27E6-ED46CCFDD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804" y="5886144"/>
                <a:ext cx="6551105" cy="727279"/>
              </a:xfrm>
              <a:prstGeom prst="rect">
                <a:avLst/>
              </a:prstGeom>
              <a:blipFill>
                <a:blip r:embed="rId7"/>
                <a:stretch>
                  <a:fillRect l="-1488" r="-130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3424" title="H_153.7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89478" y="4596145"/>
            <a:ext cx="1703157" cy="128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3" name="yt_shape_1342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所作的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上是否存在着另外的点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也为等腰三角形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6937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请直接用含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25" name="yt_shape_13425"/>
          <p:cNvSpPr txBox="1"/>
          <p:nvPr/>
        </p:nvSpPr>
        <p:spPr>
          <a:xfrm>
            <a:off x="540000" y="2011799"/>
            <a:ext cx="2572820" cy="180222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800" b="0" i="0" u="none" spc="-9800">
                <a:solidFill>
                  <a:srgbClr val="1EE3CF"/>
                </a:solidFill>
                <a:effectLst/>
                <a:latin typeface="宋体/Times New Roman" pitchFamily="98"/>
                <a:ea typeface="宋体" pitchFamily="98"/>
              </a:rPr>
              <a:t> </a:t>
            </a:r>
            <a:r>
              <a:rPr lang="en-US" altLang="zh-CN" sz="9800" b="0" i="0" u="none" spc="17850">
                <a:solidFill>
                  <a:srgbClr val="1EE3CF"/>
                </a:solidFill>
                <a:effectLst/>
                <a:latin typeface="宋体/Times New Roman" pitchFamily="98"/>
                <a:ea typeface="宋体" pitchFamily="98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427"/>
              <p:cNvSpPr txBox="1"/>
              <p:nvPr/>
            </p:nvSpPr>
            <p:spPr>
              <a:xfrm>
                <a:off x="569823" y="1875940"/>
                <a:ext cx="588462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存在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α.</a:t>
                </a:r>
              </a:p>
            </p:txBody>
          </p:sp>
        </mc:Choice>
        <mc:Fallback>
          <p:sp>
            <p:nvSpPr>
              <p:cNvPr id="5" name="yt_shape_134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823" y="1875940"/>
                <a:ext cx="5884624" cy="639855"/>
              </a:xfrm>
              <a:prstGeom prst="rect">
                <a:avLst/>
              </a:prstGeom>
              <a:blipFill>
                <a:blip r:embed="rId2"/>
                <a:stretch>
                  <a:fillRect l="-3106" r="-217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3429" title="H_257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25102" y="2124101"/>
            <a:ext cx="2031907" cy="157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35D823-AF3A-A1B6-1C92-C7DECD4BBE99}"/>
                  </a:ext>
                </a:extLst>
              </p:cNvPr>
              <p:cNvSpPr txBox="1"/>
              <p:nvPr/>
            </p:nvSpPr>
            <p:spPr>
              <a:xfrm>
                <a:off x="479812" y="1829134"/>
                <a:ext cx="60077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存在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35D823-AF3A-A1B6-1C92-C7DECD4BBE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812" y="1829134"/>
                <a:ext cx="6007798" cy="727279"/>
              </a:xfrm>
              <a:prstGeom prst="rect">
                <a:avLst/>
              </a:prstGeom>
              <a:blipFill>
                <a:blip r:embed="rId4"/>
                <a:stretch>
                  <a:fillRect l="-1624" r="-162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3424" title="H_153.7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89476" y="4149080"/>
            <a:ext cx="1703157" cy="128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1167</Words>
  <Application>Microsoft Office PowerPoint</Application>
  <PresentationFormat>宽屏</PresentationFormat>
  <Paragraphs>123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2" baseType="lpstr">
      <vt:lpstr>,isEnd</vt:lpstr>
      <vt:lpstr>_⨹_1_10cad</vt:lpstr>
      <vt:lpstr>_⨹_1_3ed42,isEnd</vt:lpstr>
      <vt:lpstr>_⨹_1_716a6</vt:lpstr>
      <vt:lpstr>_⨹_1_7f7be</vt:lpstr>
      <vt:lpstr>_⨹_1_d4f66</vt:lpstr>
      <vt:lpstr>_⨹_1_d7089,isEnd</vt:lpstr>
      <vt:lpstr>_⨹_1_e86e6</vt:lpstr>
      <vt:lpstr>_⨹_1_f54d5,isEnd</vt:lpstr>
      <vt:lpstr>_⨹_1_f6937</vt:lpstr>
      <vt:lpstr>_⨹_1_f775a,isEnd</vt:lpstr>
      <vt:lpstr>_⨹_14_d1540</vt:lpstr>
      <vt:lpstr>_⨹_17_24559,isEnd</vt:lpstr>
      <vt:lpstr>_⨹_2_0653e</vt:lpstr>
      <vt:lpstr>_⨹_2_460e7,isEnd</vt:lpstr>
      <vt:lpstr>_⨹_2_78efa,isEnd</vt:lpstr>
      <vt:lpstr>_⨹_22_5f30e,isEnd</vt:lpstr>
      <vt:lpstr>_⨹_3_1e375</vt:lpstr>
      <vt:lpstr>_⨹_3_255de,isEnd</vt:lpstr>
      <vt:lpstr>_⨹_3_3c70a,isEnd</vt:lpstr>
      <vt:lpstr>_⨹_3_7728a</vt:lpstr>
      <vt:lpstr>_⨹_3_a11d8</vt:lpstr>
      <vt:lpstr>_⨹_6_5b9c8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2024-05-10T03:02:56Z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