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35" r:id="rId5"/>
    <p:sldId id="308" r:id="rId6"/>
    <p:sldId id="312" r:id="rId7"/>
    <p:sldId id="313" r:id="rId8"/>
    <p:sldId id="318" r:id="rId9"/>
    <p:sldId id="320" r:id="rId10"/>
    <p:sldId id="323" r:id="rId11"/>
    <p:sldId id="326" r:id="rId12"/>
    <p:sldId id="328" r:id="rId13"/>
    <p:sldId id="329" r:id="rId14"/>
    <p:sldId id="330" r:id="rId15"/>
    <p:sldId id="331" r:id="rId16"/>
    <p:sldId id="333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787" autoAdjust="0"/>
    <p:restoredTop sz="94660"/>
  </p:normalViewPr>
  <p:slideViewPr>
    <p:cSldViewPr showGuides="1">
      <p:cViewPr varScale="1">
        <p:scale>
          <a:sx n="60" d="100"/>
          <a:sy n="60" d="100"/>
        </p:scale>
        <p:origin x="56" y="1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2024/5/9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7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1" name="yt_shape_10001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000" name="yt_image_10000" title="H_41.85">
            <a:extLst>
              <a:ext uri="">
                <a16:creationId xmlns:p14="http://schemas.microsoft.com/office/powerpoint/2010/main"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03" name="yt_shape_10003"/>
          <p:cNvSpPr txBox="1"/>
          <p:nvPr/>
        </p:nvSpPr>
        <p:spPr>
          <a:xfrm>
            <a:off x="540000" y="1482165"/>
            <a:ext cx="2428550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平方根</a:t>
            </a:r>
          </a:p>
        </p:txBody>
      </p:sp>
      <p:sp>
        <p:nvSpPr>
          <p:cNvPr id="10004" name="yt_shape_10004"/>
          <p:cNvSpPr txBox="1"/>
          <p:nvPr/>
        </p:nvSpPr>
        <p:spPr>
          <a:xfrm>
            <a:off x="540000" y="1977370"/>
            <a:ext cx="436016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的平方根是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05" name="yt_table_1000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8276081"/>
              </p:ext>
            </p:extLst>
          </p:nvPr>
        </p:nvGraphicFramePr>
        <p:xfrm>
          <a:off x="540047" y="2456673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000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01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02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81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007" name="yt_shape_10007"/>
          <p:cNvSpPr txBox="1"/>
          <p:nvPr/>
        </p:nvSpPr>
        <p:spPr>
          <a:xfrm>
            <a:off x="540000" y="2982844"/>
            <a:ext cx="620682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下列关于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的说法中正确的是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08" name="yt_table_1000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677628"/>
              </p:ext>
            </p:extLst>
          </p:nvPr>
        </p:nvGraphicFramePr>
        <p:xfrm>
          <a:off x="540047" y="3462147"/>
          <a:ext cx="7444423" cy="950976"/>
        </p:xfrm>
        <a:graphic>
          <a:graphicData uri="http://schemas.openxmlformats.org/drawingml/2006/table">
            <a:tbl>
              <a:tblPr/>
              <a:tblGrid>
                <a:gridCol w="4675823">
                  <a:extLst>
                    <a:ext uri="{9D8B030D-6E8A-4147-A177-3AD203B41FA5}">
                      <a16:colId xmlns:a16="http://schemas.microsoft.com/office/drawing/2014/main" val="10004"/>
                    </a:ext>
                  </a:extLst>
                </a:gridCol>
                <a:gridCol w="2768600">
                  <a:extLst>
                    <a:ext uri="{9D8B030D-6E8A-4147-A177-3AD203B41FA5}">
                      <a16:colId xmlns:a16="http://schemas.microsoft.com/office/drawing/2014/main" val="1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的平方根是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的平方根是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的平方根是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010" name="yt_shape_10010"/>
              <p:cNvSpPr txBox="1"/>
              <p:nvPr/>
            </p:nvSpPr>
            <p:spPr>
              <a:xfrm>
                <a:off x="540000" y="4463701"/>
                <a:ext cx="9400459" cy="6737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有平方根的数有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10010" name="yt_shape_10010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63701"/>
                <a:ext cx="9400459" cy="673774"/>
              </a:xfrm>
              <a:prstGeom prst="rect">
                <a:avLst/>
              </a:prstGeom>
              <a:blipFill>
                <a:blip r:embed="rId3"/>
                <a:stretch>
                  <a:fillRect l="-2010" r="-973" b="-13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012" name="yt_table_1001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6979610"/>
              </p:ext>
            </p:extLst>
          </p:nvPr>
        </p:nvGraphicFramePr>
        <p:xfrm>
          <a:off x="540047" y="5188263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006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07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08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0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" name="yt_shape_1715239163188" title="H_26.259764">
            <a:extLst>
              <a:ext uri="{FF2B5EF4-FFF2-40B4-BE49-F238E27FC236}">
                <a16:creationId xmlns:a16="http://schemas.microsoft.com/office/drawing/2014/main" id="{6C414F86-1B1A-8F45-29DD-A640C89588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E77CE20-7906-461B-FEDF-7E61D7F7B3FF}"/>
              </a:ext>
            </a:extLst>
          </p:cNvPr>
          <p:cNvSpPr txBox="1"/>
          <p:nvPr/>
        </p:nvSpPr>
        <p:spPr>
          <a:xfrm>
            <a:off x="3955189" y="19305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95F2C8-B4B2-72CC-2B09-8340F84438DF}"/>
              </a:ext>
            </a:extLst>
          </p:cNvPr>
          <p:cNvSpPr txBox="1"/>
          <p:nvPr/>
        </p:nvSpPr>
        <p:spPr>
          <a:xfrm>
            <a:off x="5783989" y="293603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C734266-0823-B73A-DBFE-A925F289A968}"/>
              </a:ext>
            </a:extLst>
          </p:cNvPr>
          <p:cNvSpPr txBox="1"/>
          <p:nvPr/>
        </p:nvSpPr>
        <p:spPr>
          <a:xfrm>
            <a:off x="8946734" y="4416896"/>
            <a:ext cx="383285" cy="76087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083" name="yt_shape_10083"/>
              <p:cNvSpPr txBox="1"/>
              <p:nvPr/>
            </p:nvSpPr>
            <p:spPr>
              <a:xfrm>
                <a:off x="623392" y="1353205"/>
                <a:ext cx="6012672" cy="14925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05217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52170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0.02284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0083" name="yt_shape_100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1353205"/>
                <a:ext cx="6012672" cy="1492588"/>
              </a:xfrm>
              <a:prstGeom prst="rect">
                <a:avLst/>
              </a:prstGeom>
              <a:blipFill>
                <a:blip r:embed="rId2"/>
                <a:stretch>
                  <a:fillRect l="-3040" t="-816" r="-2229" b="-130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F2D2D8D-5E37-E391-8F3F-87730678AD6B}"/>
              </a:ext>
            </a:extLst>
          </p:cNvPr>
          <p:cNvSpPr txBox="1"/>
          <p:nvPr/>
        </p:nvSpPr>
        <p:spPr>
          <a:xfrm>
            <a:off x="3286233" y="1306399"/>
            <a:ext cx="1323087" cy="61755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0.2284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78EF223-FD8F-F5E2-5A35-F29295801322}"/>
              </a:ext>
            </a:extLst>
          </p:cNvPr>
          <p:cNvSpPr txBox="1"/>
          <p:nvPr/>
        </p:nvSpPr>
        <p:spPr>
          <a:xfrm>
            <a:off x="2279758" y="1830338"/>
            <a:ext cx="1170687" cy="61869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228.4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7717B42-F84D-54D9-B0D0-D6F12B9F65D0}"/>
              </a:ext>
            </a:extLst>
          </p:cNvPr>
          <p:cNvSpPr txBox="1"/>
          <p:nvPr/>
        </p:nvSpPr>
        <p:spPr>
          <a:xfrm>
            <a:off x="4811503" y="2355419"/>
            <a:ext cx="1780286" cy="5227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0.0005217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623392" y="764704"/>
                <a:ext cx="8592616" cy="62138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m:rPr>
                            <m:nor/>
                          </m:rPr>
                          <a:rPr lang="en-US" altLang="zh-CN" sz="2400">
                            <a:solidFill>
                              <a:srgbClr val="010000"/>
                            </a:solid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217</m:t>
                        </m:r>
                      </m:e>
                    </m:rad>
                  </m:oMath>
                </a14:m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2.284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521</m:t>
                        </m:r>
                        <m:r>
                          <m:rPr>
                            <m:nor/>
                          </m:rPr>
                          <a:rPr lang="en-US" altLang="zh-CN" sz="2400">
                            <a:solidFill>
                              <a:srgbClr val="010000"/>
                            </a:solid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22.84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764704"/>
                <a:ext cx="8592616" cy="621389"/>
              </a:xfrm>
              <a:prstGeom prst="rect">
                <a:avLst/>
              </a:prstGeom>
              <a:blipFill>
                <a:blip r:embed="rId3"/>
                <a:stretch>
                  <a:fillRect l="-1064" b="-117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89" name="yt_shape_10089"/>
              <p:cNvSpPr txBox="1"/>
              <p:nvPr/>
            </p:nvSpPr>
            <p:spPr>
              <a:xfrm>
                <a:off x="540000" y="900000"/>
                <a:ext cx="5323189" cy="40584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09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0.8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089" name="yt_shape_10089" descr="{&quot;rangeId&quot;:20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323189" cy="4058419"/>
              </a:xfrm>
              <a:prstGeom prst="rect">
                <a:avLst/>
              </a:prstGeom>
              <a:blipFill>
                <a:blip r:embed="rId2"/>
                <a:stretch>
                  <a:fillRect l="-3551" t="-1353" r="-2635" b="-37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1F38044-AA72-2F72-C5BE-8AE5EF2E179E}"/>
              </a:ext>
            </a:extLst>
          </p:cNvPr>
          <p:cNvSpPr txBox="1"/>
          <p:nvPr/>
        </p:nvSpPr>
        <p:spPr>
          <a:xfrm>
            <a:off x="449989" y="1847858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E1A54DE-198C-9FA7-70F3-9651C673DDC7}"/>
              </a:ext>
            </a:extLst>
          </p:cNvPr>
          <p:cNvSpPr txBox="1"/>
          <p:nvPr/>
        </p:nvSpPr>
        <p:spPr>
          <a:xfrm>
            <a:off x="449989" y="2323346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1.1.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7B7B3B7-AA72-E5EA-A1BD-A25A7AFA039D}"/>
                  </a:ext>
                </a:extLst>
              </p:cNvPr>
              <p:cNvSpPr txBox="1"/>
              <p:nvPr/>
            </p:nvSpPr>
            <p:spPr>
              <a:xfrm>
                <a:off x="449989" y="3766384"/>
                <a:ext cx="3909123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0, 'hasSerialNum': 1, 'pageBreak': True}">
                <a:extLst>
                  <a:ext uri="{FF2B5EF4-FFF2-40B4-BE49-F238E27FC236}">
                    <a16:creationId xmlns:a16="http://schemas.microsoft.com/office/drawing/2014/main" id="{17B7B3B7-AA72-E5EA-A1BD-A25A7AFA03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66384"/>
                <a:ext cx="3909123" cy="775221"/>
              </a:xfrm>
              <a:prstGeom prst="rect">
                <a:avLst/>
              </a:prstGeom>
              <a:blipFill>
                <a:blip r:embed="rId3"/>
                <a:stretch>
                  <a:fillRect l="-2496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1B8F420-EFF4-B10C-AD51-CA1608C2C08E}"/>
              </a:ext>
            </a:extLst>
          </p:cNvPr>
          <p:cNvSpPr txBox="1"/>
          <p:nvPr/>
        </p:nvSpPr>
        <p:spPr>
          <a:xfrm>
            <a:off x="449989" y="4447993"/>
            <a:ext cx="713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97" name="yt_shape_10097"/>
              <p:cNvSpPr txBox="1"/>
              <p:nvPr/>
            </p:nvSpPr>
            <p:spPr>
              <a:xfrm>
                <a:off x="540000" y="900000"/>
                <a:ext cx="3850413" cy="46801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求下列各式中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097" name="yt_shape_10097" descr="{&quot;rangeId&quot;:2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850413" cy="4680192"/>
              </a:xfrm>
              <a:prstGeom prst="rect">
                <a:avLst/>
              </a:prstGeom>
              <a:blipFill>
                <a:blip r:embed="rId2"/>
                <a:stretch>
                  <a:fillRect l="-4913" t="-1173" r="-3962" b="-13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4F9FB6B-1FAD-CA22-4C9B-5FEDAEF770B7}"/>
              </a:ext>
            </a:extLst>
          </p:cNvPr>
          <p:cNvSpPr txBox="1"/>
          <p:nvPr/>
        </p:nvSpPr>
        <p:spPr>
          <a:xfrm>
            <a:off x="449989" y="1804170"/>
            <a:ext cx="2239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C48C0A6-32DD-77A2-39DB-F9770C75C775}"/>
                  </a:ext>
                </a:extLst>
              </p:cNvPr>
              <p:cNvSpPr txBox="1"/>
              <p:nvPr/>
            </p:nvSpPr>
            <p:spPr>
              <a:xfrm>
                <a:off x="497614" y="2279658"/>
                <a:ext cx="1272287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1, 'hasSerialNum': 1}">
                <a:extLst>
                  <a:ext uri="{FF2B5EF4-FFF2-40B4-BE49-F238E27FC236}">
                    <a16:creationId xmlns:a16="http://schemas.microsoft.com/office/drawing/2014/main" id="{8C48C0A6-32DD-77A2-39DB-F9770C75C7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2279658"/>
                <a:ext cx="1272287" cy="766458"/>
              </a:xfrm>
              <a:prstGeom prst="rect">
                <a:avLst/>
              </a:prstGeom>
              <a:blipFill>
                <a:blip r:embed="rId3"/>
                <a:stretch>
                  <a:fillRect l="-7692" r="-817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DEDC2B7-048E-1D6E-E116-EF6ABC436072}"/>
              </a:ext>
            </a:extLst>
          </p:cNvPr>
          <p:cNvSpPr txBox="1"/>
          <p:nvPr/>
        </p:nvSpPr>
        <p:spPr>
          <a:xfrm>
            <a:off x="449989" y="3427992"/>
            <a:ext cx="3407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1C93696-093E-3F11-A24D-2545128E2569}"/>
              </a:ext>
            </a:extLst>
          </p:cNvPr>
          <p:cNvSpPr txBox="1"/>
          <p:nvPr/>
        </p:nvSpPr>
        <p:spPr>
          <a:xfrm>
            <a:off x="449989" y="3903480"/>
            <a:ext cx="2391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3A2CDA2-7B71-B332-B147-688F6A611C2F}"/>
              </a:ext>
            </a:extLst>
          </p:cNvPr>
          <p:cNvSpPr txBox="1"/>
          <p:nvPr/>
        </p:nvSpPr>
        <p:spPr>
          <a:xfrm>
            <a:off x="449989" y="4378968"/>
            <a:ext cx="3993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186F611-FACC-FE52-2719-89A606B92ADE}"/>
                  </a:ext>
                </a:extLst>
              </p:cNvPr>
              <p:cNvSpPr txBox="1"/>
              <p:nvPr/>
            </p:nvSpPr>
            <p:spPr>
              <a:xfrm>
                <a:off x="449989" y="4854456"/>
                <a:ext cx="2688336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1, 'hasSerialNum': 1}">
                <a:extLst>
                  <a:ext uri="{FF2B5EF4-FFF2-40B4-BE49-F238E27FC236}">
                    <a16:creationId xmlns:a16="http://schemas.microsoft.com/office/drawing/2014/main" id="{3186F611-FACC-FE52-2719-89A606B92A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54456"/>
                <a:ext cx="2688336" cy="727279"/>
              </a:xfrm>
              <a:prstGeom prst="rect">
                <a:avLst/>
              </a:prstGeom>
              <a:blipFill>
                <a:blip r:embed="rId4"/>
                <a:stretch>
                  <a:fillRect l="-3628" r="-3628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04" name="yt_shape_10104"/>
              <p:cNvSpPr txBox="1"/>
              <p:nvPr/>
            </p:nvSpPr>
            <p:spPr>
              <a:xfrm>
                <a:off x="540000" y="900000"/>
                <a:ext cx="7639912" cy="22781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已知一个正数的平方根是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求这个数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解：由题意，可得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这两个平方根为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，这个正数为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04" name="yt_shape_10104" descr="{&quot;rangeId&quot;:22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639912" cy="2278124"/>
              </a:xfrm>
              <a:prstGeom prst="rect">
                <a:avLst/>
              </a:prstGeom>
              <a:blipFill>
                <a:blip r:embed="rId2"/>
                <a:stretch>
                  <a:fillRect l="-2474" t="-2413" r="-1516" b="-37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DEF2F02-7396-0FC4-A327-9F473771D506}"/>
              </a:ext>
            </a:extLst>
          </p:cNvPr>
          <p:cNvSpPr txBox="1"/>
          <p:nvPr/>
        </p:nvSpPr>
        <p:spPr>
          <a:xfrm>
            <a:off x="449989" y="1328682"/>
            <a:ext cx="67555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解：由题意，可得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84815E0-DD31-19D8-FFC7-22B3B4E0225E}"/>
                  </a:ext>
                </a:extLst>
              </p:cNvPr>
              <p:cNvSpPr txBox="1"/>
              <p:nvPr/>
            </p:nvSpPr>
            <p:spPr>
              <a:xfrm>
                <a:off x="449989" y="1804170"/>
                <a:ext cx="57617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2, 'hasSerialNum': 1}">
                <a:extLst>
                  <a:ext uri="{FF2B5EF4-FFF2-40B4-BE49-F238E27FC236}">
                    <a16:creationId xmlns:a16="http://schemas.microsoft.com/office/drawing/2014/main" id="{B84815E0-DD31-19D8-FFC7-22B3B4E022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4170"/>
                <a:ext cx="5761736" cy="765061"/>
              </a:xfrm>
              <a:prstGeom prst="rect">
                <a:avLst/>
              </a:prstGeom>
              <a:blipFill>
                <a:blip r:embed="rId3"/>
                <a:stretch>
                  <a:fillRect l="-1693" r="-158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011A2C1-6AE0-6E0C-4606-A0C2551F5E14}"/>
                  </a:ext>
                </a:extLst>
              </p:cNvPr>
              <p:cNvSpPr txBox="1"/>
              <p:nvPr/>
            </p:nvSpPr>
            <p:spPr>
              <a:xfrm>
                <a:off x="449989" y="2475619"/>
                <a:ext cx="5398198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这两个平方根为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，这个正数为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2, 'hasSerialNum': 1}">
                <a:extLst>
                  <a:ext uri="{FF2B5EF4-FFF2-40B4-BE49-F238E27FC236}">
                    <a16:creationId xmlns:a16="http://schemas.microsoft.com/office/drawing/2014/main" id="{B011A2C1-6AE0-6E0C-4606-A0C2551F5E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75619"/>
                <a:ext cx="5398198" cy="727279"/>
              </a:xfrm>
              <a:prstGeom prst="rect">
                <a:avLst/>
              </a:prstGeom>
              <a:blipFill>
                <a:blip r:embed="rId4"/>
                <a:stretch>
                  <a:fillRect l="-1808" r="-180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8" name="yt_shape_10108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107" name="yt_image_10107" title="H_41.85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110" name="yt_shape_10110"/>
              <p:cNvSpPr txBox="1"/>
              <p:nvPr/>
            </p:nvSpPr>
            <p:spPr>
              <a:xfrm>
                <a:off x="540000" y="1482165"/>
                <a:ext cx="10868360" cy="24973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的平方根是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的算术平方根是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的平方根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1=9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1=16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0110" name="yt_shape_10110" descr="{&quot;rangeId&quot;:2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10868360" cy="2497350"/>
              </a:xfrm>
              <a:prstGeom prst="rect">
                <a:avLst/>
              </a:prstGeom>
              <a:blipFill>
                <a:blip r:embed="rId3"/>
                <a:stretch>
                  <a:fillRect l="-1740" t="-1951" r="-786" b="-65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CF01A67-1088-BEE1-5214-E57734EA2A58}"/>
                  </a:ext>
                </a:extLst>
              </p:cNvPr>
              <p:cNvSpPr txBox="1"/>
              <p:nvPr/>
            </p:nvSpPr>
            <p:spPr>
              <a:xfrm>
                <a:off x="449989" y="1910847"/>
                <a:ext cx="635196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1=9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1=16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文本框 1" descr="{'rangeId': 24, 'hasSerialNum': 1}">
                <a:extLst>
                  <a:ext uri="{FF2B5EF4-FFF2-40B4-BE49-F238E27FC236}">
                    <a16:creationId xmlns:a16="http://schemas.microsoft.com/office/drawing/2014/main" id="{FCF01A67-1088-BEE1-5214-E57734EA2A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10847"/>
                <a:ext cx="6351968" cy="1154189"/>
              </a:xfrm>
              <a:prstGeom prst="rect">
                <a:avLst/>
              </a:prstGeom>
              <a:blipFill>
                <a:blip r:embed="rId4"/>
                <a:stretch>
                  <a:fillRect l="-15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3C8A88AF-51E6-4D6F-19BA-134813BDB112}"/>
              </a:ext>
            </a:extLst>
          </p:cNvPr>
          <p:cNvSpPr txBox="1"/>
          <p:nvPr/>
        </p:nvSpPr>
        <p:spPr>
          <a:xfrm>
            <a:off x="449989" y="2971424"/>
            <a:ext cx="2199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D6D8B13-C391-73E4-0F43-0CD7F9B7F737}"/>
                  </a:ext>
                </a:extLst>
              </p:cNvPr>
              <p:cNvSpPr txBox="1"/>
              <p:nvPr/>
            </p:nvSpPr>
            <p:spPr>
              <a:xfrm>
                <a:off x="449989" y="3446912"/>
                <a:ext cx="3876422" cy="55525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4" name="文本框 3" descr="{'rangeId': 24, 'hasSerialNum': 1}">
                <a:extLst>
                  <a:ext uri="{FF2B5EF4-FFF2-40B4-BE49-F238E27FC236}">
                    <a16:creationId xmlns:a16="http://schemas.microsoft.com/office/drawing/2014/main" id="{0D6D8B13-C391-73E4-0F43-0CD7F9B7F7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46912"/>
                <a:ext cx="3876422" cy="555257"/>
              </a:xfrm>
              <a:prstGeom prst="rect">
                <a:avLst/>
              </a:prstGeom>
              <a:blipFill>
                <a:blip r:embed="rId5"/>
                <a:stretch>
                  <a:fillRect l="-2516" r="-2358"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3" name="yt_shape_10113"/>
          <p:cNvSpPr txBox="1"/>
          <p:nvPr/>
        </p:nvSpPr>
        <p:spPr>
          <a:xfrm>
            <a:off x="540000" y="900000"/>
            <a:ext cx="4770537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题变式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116" name="yt_shape_10116"/>
              <p:cNvSpPr txBox="1"/>
              <p:nvPr/>
            </p:nvSpPr>
            <p:spPr>
              <a:xfrm>
                <a:off x="544936" y="1484784"/>
                <a:ext cx="8423570" cy="2072161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none" lIns="72000" tIns="0" rIns="72000" bIns="7200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【变式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下列各数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最接近的是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A.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B.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C.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D.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【变式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则整数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【变式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】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的整数部分为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小数部分为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3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0116" name="yt_shape_101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936" y="1484784"/>
                <a:ext cx="8423570" cy="2072161"/>
              </a:xfrm>
              <a:prstGeom prst="rect">
                <a:avLst/>
              </a:prstGeom>
              <a:blipFill>
                <a:blip r:embed="rId2"/>
                <a:stretch>
                  <a:fillRect l="-1228" t="-2346" r="-361" b="-4985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F9E3059-0E1C-66FC-2165-1EE8BF41DCD7}"/>
              </a:ext>
            </a:extLst>
          </p:cNvPr>
          <p:cNvSpPr txBox="1"/>
          <p:nvPr/>
        </p:nvSpPr>
        <p:spPr>
          <a:xfrm>
            <a:off x="6013325" y="1437978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D83713C-4BFD-9EF2-70C5-9532F1E0990F}"/>
              </a:ext>
            </a:extLst>
          </p:cNvPr>
          <p:cNvSpPr txBox="1"/>
          <p:nvPr/>
        </p:nvSpPr>
        <p:spPr>
          <a:xfrm>
            <a:off x="6705729" y="2435246"/>
            <a:ext cx="637286" cy="61539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6FB3A07-2ECC-A562-7EAA-70E3E33BD84D}"/>
              </a:ext>
            </a:extLst>
          </p:cNvPr>
          <p:cNvSpPr txBox="1"/>
          <p:nvPr/>
        </p:nvSpPr>
        <p:spPr>
          <a:xfrm>
            <a:off x="4664077" y="2957025"/>
            <a:ext cx="6372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C2AAB82-A4D7-DB2A-314E-8C0A21D5F6D0}"/>
                  </a:ext>
                </a:extLst>
              </p:cNvPr>
              <p:cNvSpPr txBox="1"/>
              <p:nvPr/>
            </p:nvSpPr>
            <p:spPr>
              <a:xfrm>
                <a:off x="7302501" y="2957025"/>
                <a:ext cx="152641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C2AAB82-A4D7-DB2A-314E-8C0A21D5F6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02501" y="2957025"/>
                <a:ext cx="1526414" cy="554686"/>
              </a:xfrm>
              <a:prstGeom prst="rect">
                <a:avLst/>
              </a:prstGeom>
              <a:blipFill>
                <a:blip r:embed="rId3"/>
                <a:stretch>
                  <a:fillRect t="-1099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7BDB55AE-E7AC-FB50-781A-E65B4457CCA0}"/>
              </a:ext>
            </a:extLst>
          </p:cNvPr>
          <p:cNvCxnSpPr/>
          <p:nvPr/>
        </p:nvCxnSpPr>
        <p:spPr>
          <a:xfrm>
            <a:off x="7040088" y="3483955"/>
            <a:ext cx="169881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014" name="yt_shape_10014"/>
              <p:cNvSpPr txBox="1"/>
              <p:nvPr/>
            </p:nvSpPr>
            <p:spPr>
              <a:xfrm>
                <a:off x="540000" y="1052736"/>
                <a:ext cx="3385542" cy="54062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求下列各数的平方根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0.49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　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0.7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0.49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∴±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0.7.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∴±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>
          <p:sp>
            <p:nvSpPr>
              <p:cNvPr id="10014" name="yt_shape_100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052736"/>
                <a:ext cx="3385542" cy="5406224"/>
              </a:xfrm>
              <a:prstGeom prst="rect">
                <a:avLst/>
              </a:prstGeom>
              <a:blipFill>
                <a:blip r:embed="rId2"/>
                <a:stretch>
                  <a:fillRect l="-5586" t="-1015" r="-45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1ED8D4D-4CAA-3E5C-B03D-B5809C17C14F}"/>
              </a:ext>
            </a:extLst>
          </p:cNvPr>
          <p:cNvSpPr txBox="1"/>
          <p:nvPr/>
        </p:nvSpPr>
        <p:spPr>
          <a:xfrm>
            <a:off x="449989" y="1956906"/>
            <a:ext cx="348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0.7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0.49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4B09618-55AA-7130-5C2A-17B4ECE95AE2}"/>
                  </a:ext>
                </a:extLst>
              </p:cNvPr>
              <p:cNvSpPr txBox="1"/>
              <p:nvPr/>
            </p:nvSpPr>
            <p:spPr>
              <a:xfrm>
                <a:off x="449989" y="2432394"/>
                <a:ext cx="2732914" cy="61278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0.7.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4B09618-55AA-7130-5C2A-17B4ECE95A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32394"/>
                <a:ext cx="2732914" cy="612788"/>
              </a:xfrm>
              <a:prstGeom prst="rect">
                <a:avLst/>
              </a:prstGeom>
              <a:blipFill>
                <a:blip r:embed="rId3"/>
                <a:stretch>
                  <a:fillRect l="-3571" r="-3795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89FC1DE-B035-7580-C1D1-30516A6A4DB8}"/>
                  </a:ext>
                </a:extLst>
              </p:cNvPr>
              <p:cNvSpPr txBox="1"/>
              <p:nvPr/>
            </p:nvSpPr>
            <p:spPr>
              <a:xfrm>
                <a:off x="449989" y="3623019"/>
                <a:ext cx="192316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89FC1DE-B035-7580-C1D1-30516A6A4D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23019"/>
                <a:ext cx="1923161" cy="766077"/>
              </a:xfrm>
              <a:prstGeom prst="rect">
                <a:avLst/>
              </a:prstGeom>
              <a:blipFill>
                <a:blip r:embed="rId4"/>
                <a:stretch>
                  <a:fillRect l="-5079" r="-5079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9DCC960-A19D-08DF-00C4-73DDB590CC34}"/>
                  </a:ext>
                </a:extLst>
              </p:cNvPr>
              <p:cNvSpPr txBox="1"/>
              <p:nvPr/>
            </p:nvSpPr>
            <p:spPr>
              <a:xfrm>
                <a:off x="449989" y="4295484"/>
                <a:ext cx="255816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9DCC960-A19D-08DF-00C4-73DDB590CC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95484"/>
                <a:ext cx="2558161" cy="766077"/>
              </a:xfrm>
              <a:prstGeom prst="rect">
                <a:avLst/>
              </a:prstGeom>
              <a:blipFill>
                <a:blip r:embed="rId5"/>
                <a:stretch>
                  <a:fillRect l="-3819" r="-38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CE0F662-4896-AB50-6EFC-A5AE40B81274}"/>
                  </a:ext>
                </a:extLst>
              </p:cNvPr>
              <p:cNvSpPr txBox="1"/>
              <p:nvPr/>
            </p:nvSpPr>
            <p:spPr>
              <a:xfrm>
                <a:off x="449989" y="4967949"/>
                <a:ext cx="2370964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CE0F662-4896-AB50-6EFC-A5AE40B812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67949"/>
                <a:ext cx="2370964" cy="1061162"/>
              </a:xfrm>
              <a:prstGeom prst="rect">
                <a:avLst/>
              </a:prstGeom>
              <a:blipFill>
                <a:blip r:embed="rId6"/>
                <a:stretch>
                  <a:fillRect l="-4113" r="-41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027" name="yt_shape_10027"/>
              <p:cNvSpPr txBox="1"/>
              <p:nvPr/>
            </p:nvSpPr>
            <p:spPr>
              <a:xfrm>
                <a:off x="569387" y="1531590"/>
                <a:ext cx="3180358" cy="14835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</p:txBody>
          </p:sp>
        </mc:Choice>
        <mc:Fallback>
          <p:sp>
            <p:nvSpPr>
              <p:cNvPr id="10027" name="yt_shape_100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1531590"/>
                <a:ext cx="3180358" cy="1483548"/>
              </a:xfrm>
              <a:prstGeom prst="rect">
                <a:avLst/>
              </a:prstGeom>
              <a:blipFill>
                <a:blip r:embed="rId2"/>
                <a:stretch>
                  <a:fillRect l="-5747" t="-3279" r="-4981" b="-106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9018C32-F057-9CDA-8EC9-16E073B71166}"/>
              </a:ext>
            </a:extLst>
          </p:cNvPr>
          <p:cNvSpPr txBox="1"/>
          <p:nvPr/>
        </p:nvSpPr>
        <p:spPr>
          <a:xfrm>
            <a:off x="479376" y="1484784"/>
            <a:ext cx="332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12003AF-64C4-EA96-D851-71E61A762FAF}"/>
              </a:ext>
            </a:extLst>
          </p:cNvPr>
          <p:cNvSpPr txBox="1"/>
          <p:nvPr/>
        </p:nvSpPr>
        <p:spPr>
          <a:xfrm>
            <a:off x="479376" y="1960272"/>
            <a:ext cx="256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A0A1296-DF52-3608-8A39-08E1A34658E8}"/>
                  </a:ext>
                </a:extLst>
              </p:cNvPr>
              <p:cNvSpPr txBox="1"/>
              <p:nvPr/>
            </p:nvSpPr>
            <p:spPr>
              <a:xfrm>
                <a:off x="479376" y="2435760"/>
                <a:ext cx="2917826" cy="6118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A0A1296-DF52-3608-8A39-08E1A34658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435760"/>
                <a:ext cx="2917826" cy="611836"/>
              </a:xfrm>
              <a:prstGeom prst="rect">
                <a:avLst/>
              </a:prstGeom>
              <a:blipFill>
                <a:blip r:embed="rId3"/>
                <a:stretch>
                  <a:fillRect l="-3347" r="-3556" b="-16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479376" y="942224"/>
            <a:ext cx="2210862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）（－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1" name="yt_shape_10031"/>
          <p:cNvSpPr txBox="1"/>
          <p:nvPr/>
        </p:nvSpPr>
        <p:spPr>
          <a:xfrm>
            <a:off x="540000" y="900000"/>
            <a:ext cx="304410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算术平方根</a:t>
            </a:r>
          </a:p>
        </p:txBody>
      </p:sp>
      <p:sp>
        <p:nvSpPr>
          <p:cNvPr id="10032" name="yt_shape_10032"/>
          <p:cNvSpPr txBox="1"/>
          <p:nvPr/>
        </p:nvSpPr>
        <p:spPr>
          <a:xfrm>
            <a:off x="540000" y="1395205"/>
            <a:ext cx="620682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甘肃省中考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的算术平方根是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33" name="yt_table_1003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8002220"/>
              </p:ext>
            </p:extLst>
          </p:nvPr>
        </p:nvGraphicFramePr>
        <p:xfrm>
          <a:off x="540047" y="1874508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010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11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12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0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035" name="yt_shape_10035"/>
          <p:cNvSpPr txBox="1"/>
          <p:nvPr/>
        </p:nvSpPr>
        <p:spPr>
          <a:xfrm>
            <a:off x="540000" y="2400679"/>
            <a:ext cx="75581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成都七中期中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的算术平方根是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36" name="yt_table_10036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01888670"/>
                  </p:ext>
                </p:extLst>
              </p:nvPr>
            </p:nvGraphicFramePr>
            <p:xfrm>
              <a:off x="540047" y="2879982"/>
              <a:ext cx="8321168" cy="521780"/>
            </p:xfrm>
            <a:graphic>
              <a:graphicData uri="http://schemas.openxmlformats.org/drawingml/2006/table">
                <a:tbl>
                  <a:tblPr/>
                  <a:tblGrid>
                    <a:gridCol w="2346643">
                      <a:extLst>
                        <a:ext uri="{9D8B030D-6E8A-4147-A177-3AD203B41FA5}">
                          <a16:colId xmlns:a16="http://schemas.microsoft.com/office/drawing/2014/main" val="10014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015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016"/>
                        </a:ext>
                      </a:extLst>
                    </a:gridCol>
                    <a:gridCol w="1316165">
                      <a:extLst>
                        <a:ext uri="{9D8B030D-6E8A-4147-A177-3AD203B41FA5}">
                          <a16:colId xmlns:a16="http://schemas.microsoft.com/office/drawing/2014/main" val="1001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036" name="yt_table_10036" descr="{&quot;rangeId&quot;:8,&quot;type&quot;:&quot;Option&quot;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01888670"/>
                  </p:ext>
                </p:extLst>
              </p:nvPr>
            </p:nvGraphicFramePr>
            <p:xfrm>
              <a:off x="540047" y="2879982"/>
              <a:ext cx="8321168" cy="462153"/>
            </p:xfrm>
            <a:graphic>
              <a:graphicData uri="http://schemas.openxmlformats.org/drawingml/2006/table">
                <a:tbl>
                  <a:tblPr/>
                  <a:tblGrid>
                    <a:gridCol w="2346643">
                      <a:extLst>
                        <a:ext uri="{9D8B030D-6E8A-4147-A177-3AD203B41FA5}">
                          <a16:colId xmlns:a16="http://schemas.microsoft.com/office/drawing/2014/main" val="10014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015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016"/>
                        </a:ext>
                      </a:extLst>
                    </a:gridCol>
                    <a:gridCol w="1316165">
                      <a:extLst>
                        <a:ext uri="{9D8B030D-6E8A-4147-A177-3AD203B41FA5}">
                          <a16:colId xmlns:a16="http://schemas.microsoft.com/office/drawing/2014/main" val="10017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32407" t="-6494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037" name="yt_shape_10037"/>
          <p:cNvSpPr txBox="1"/>
          <p:nvPr/>
        </p:nvSpPr>
        <p:spPr>
          <a:xfrm>
            <a:off x="540119" y="3392821"/>
            <a:ext cx="11492915" cy="142692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中国清代学者华蘅芳与英国人傅兰雅合译的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卷首有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代数之法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4b4f,isEnd"/>
              </a:rPr>
              <a:t>无论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何数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皆可以任何记号代之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的算术平方根用符号表示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为</a:t>
            </a:r>
            <a:r>
              <a:rPr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5239163305" title="H_26.259764">
            <a:extLst>
              <a:ext uri="{FF2B5EF4-FFF2-40B4-BE49-F238E27FC236}">
                <a16:creationId xmlns:a16="http://schemas.microsoft.com/office/drawing/2014/main" id="{AE9527A8-4E43-B0A4-D640-510BBE1C65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31C7574-2082-7FC2-200E-546548483ADF}"/>
              </a:ext>
            </a:extLst>
          </p:cNvPr>
          <p:cNvSpPr txBox="1"/>
          <p:nvPr/>
        </p:nvSpPr>
        <p:spPr>
          <a:xfrm>
            <a:off x="5783989" y="13483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4A69CB-BAD9-C905-4180-9E8A9D74A8C6}"/>
              </a:ext>
            </a:extLst>
          </p:cNvPr>
          <p:cNvSpPr txBox="1"/>
          <p:nvPr/>
        </p:nvSpPr>
        <p:spPr>
          <a:xfrm>
            <a:off x="7104789" y="235387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C5087E8-B1E7-D906-1E29-7827401EBD33}"/>
                  </a:ext>
                </a:extLst>
              </p:cNvPr>
              <p:cNvSpPr txBox="1"/>
              <p:nvPr/>
            </p:nvSpPr>
            <p:spPr>
              <a:xfrm>
                <a:off x="9120336" y="3717032"/>
                <a:ext cx="900939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C5087E8-B1E7-D906-1E29-7827401EBD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20336" y="3717032"/>
                <a:ext cx="900939" cy="5557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40" name="yt_shape_10040"/>
              <p:cNvSpPr txBox="1"/>
              <p:nvPr/>
            </p:nvSpPr>
            <p:spPr>
              <a:xfrm>
                <a:off x="540000" y="900000"/>
                <a:ext cx="4655249" cy="57365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求下列各数的算术平方根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的算术平方根为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0.81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0.81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0.81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的算术平方根为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0.9.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的算术平方根为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36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040" name="yt_shape_10040" descr="{&quot;rangeId&quot;:1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655249" cy="5736507"/>
              </a:xfrm>
              <a:prstGeom prst="rect">
                <a:avLst/>
              </a:prstGeom>
              <a:blipFill>
                <a:blip r:embed="rId2"/>
                <a:stretch>
                  <a:fillRect l="-4063" t="-956" r="-31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E587080-242E-828F-DEF9-E88531DC7E70}"/>
              </a:ext>
            </a:extLst>
          </p:cNvPr>
          <p:cNvSpPr txBox="1"/>
          <p:nvPr/>
        </p:nvSpPr>
        <p:spPr>
          <a:xfrm>
            <a:off x="449989" y="1804170"/>
            <a:ext cx="33183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88D028D-CC6C-2E4E-4A23-0E4E0B3118A7}"/>
                  </a:ext>
                </a:extLst>
              </p:cNvPr>
              <p:cNvSpPr txBox="1"/>
              <p:nvPr/>
            </p:nvSpPr>
            <p:spPr>
              <a:xfrm>
                <a:off x="449989" y="2279658"/>
                <a:ext cx="4550410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的算术平方根为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121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0, 'hasSerialNum': 1}">
                <a:extLst>
                  <a:ext uri="{FF2B5EF4-FFF2-40B4-BE49-F238E27FC236}">
                    <a16:creationId xmlns:a16="http://schemas.microsoft.com/office/drawing/2014/main" id="{188D028D-CC6C-2E4E-4A23-0E4E0B3118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79658"/>
                <a:ext cx="4550410" cy="615392"/>
              </a:xfrm>
              <a:prstGeom prst="rect">
                <a:avLst/>
              </a:prstGeom>
              <a:blipFill>
                <a:blip r:embed="rId3"/>
                <a:stretch>
                  <a:fillRect l="-2145" r="-2279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13063B8-5135-FEEC-FA5C-4811F796480D}"/>
              </a:ext>
            </a:extLst>
          </p:cNvPr>
          <p:cNvSpPr txBox="1"/>
          <p:nvPr/>
        </p:nvSpPr>
        <p:spPr>
          <a:xfrm>
            <a:off x="449989" y="3276926"/>
            <a:ext cx="348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0.81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AB74D23-066C-0132-6B0A-D6872542EF15}"/>
                  </a:ext>
                </a:extLst>
              </p:cNvPr>
              <p:cNvSpPr txBox="1"/>
              <p:nvPr/>
            </p:nvSpPr>
            <p:spPr>
              <a:xfrm>
                <a:off x="449989" y="3752414"/>
                <a:ext cx="4790313" cy="61278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0.81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的算术平方根为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81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0.9.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0, 'hasSerialNum': 1}">
                <a:extLst>
                  <a:ext uri="{FF2B5EF4-FFF2-40B4-BE49-F238E27FC236}">
                    <a16:creationId xmlns:a16="http://schemas.microsoft.com/office/drawing/2014/main" id="{AAB74D23-066C-0132-6B0A-D6872542EF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52414"/>
                <a:ext cx="4790313" cy="612788"/>
              </a:xfrm>
              <a:prstGeom prst="rect">
                <a:avLst/>
              </a:prstGeom>
              <a:blipFill>
                <a:blip r:embed="rId4"/>
                <a:stretch>
                  <a:fillRect l="-2036" r="-2036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243F411-C25A-8551-3FB3-9DB6AA2908B2}"/>
                  </a:ext>
                </a:extLst>
              </p:cNvPr>
              <p:cNvSpPr txBox="1"/>
              <p:nvPr/>
            </p:nvSpPr>
            <p:spPr>
              <a:xfrm>
                <a:off x="449989" y="4947040"/>
                <a:ext cx="3143949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0, 'hasSerialNum': 1}">
                <a:extLst>
                  <a:ext uri="{FF2B5EF4-FFF2-40B4-BE49-F238E27FC236}">
                    <a16:creationId xmlns:a16="http://schemas.microsoft.com/office/drawing/2014/main" id="{C243F411-C25A-8551-3FB3-9DB6AA2908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47040"/>
                <a:ext cx="3143949" cy="769062"/>
              </a:xfrm>
              <a:prstGeom prst="rect">
                <a:avLst/>
              </a:prstGeom>
              <a:blipFill>
                <a:blip r:embed="rId5"/>
                <a:stretch>
                  <a:fillRect l="-3101" r="-290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0668583-D900-3231-53C3-2D87C552F257}"/>
                  </a:ext>
                </a:extLst>
              </p:cNvPr>
              <p:cNvSpPr txBox="1"/>
              <p:nvPr/>
            </p:nvSpPr>
            <p:spPr>
              <a:xfrm>
                <a:off x="449989" y="5622489"/>
                <a:ext cx="4156901" cy="10053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的算术平方根为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36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0, 'hasSerialNum': 1}">
                <a:extLst>
                  <a:ext uri="{FF2B5EF4-FFF2-40B4-BE49-F238E27FC236}">
                    <a16:creationId xmlns:a16="http://schemas.microsoft.com/office/drawing/2014/main" id="{10668583-D900-3231-53C3-2D87C552F2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22489"/>
                <a:ext cx="4156901" cy="1005345"/>
              </a:xfrm>
              <a:prstGeom prst="rect">
                <a:avLst/>
              </a:prstGeom>
              <a:blipFill>
                <a:blip r:embed="rId6"/>
                <a:stretch>
                  <a:fillRect l="-2346" r="-2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4" name="yt_shape_10054"/>
          <p:cNvSpPr txBox="1"/>
          <p:nvPr/>
        </p:nvSpPr>
        <p:spPr>
          <a:xfrm>
            <a:off x="540000" y="900000"/>
            <a:ext cx="458298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用计算器求算术平方根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55" name="yt_shape_10055"/>
              <p:cNvSpPr txBox="1"/>
              <p:nvPr/>
            </p:nvSpPr>
            <p:spPr>
              <a:xfrm>
                <a:off x="540119" y="1395205"/>
                <a:ext cx="11492915" cy="96346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在开机状态下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在计算器上依次按键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■</m:t>
                        </m:r>
                      </m:e>
                    </m:rad>
                  </m:oMath>
                </a14:m>
                <a:r>
                  <a:rPr lang="zh-CN" altLang="zh-CN" sz="15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1 2 2 5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65a51,isEnd"/>
                  </a:rPr>
                  <a:t>显示的结果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2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055" name="yt_shape_100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5205"/>
                <a:ext cx="11492915" cy="963469"/>
              </a:xfrm>
              <a:prstGeom prst="rect">
                <a:avLst/>
              </a:prstGeom>
              <a:blipFill>
                <a:blip r:embed="rId2"/>
                <a:stretch>
                  <a:fillRect l="-1645" t="-1899" b="-183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057" name="yt_shape_10057"/>
          <p:cNvSpPr txBox="1"/>
          <p:nvPr/>
        </p:nvSpPr>
        <p:spPr>
          <a:xfrm>
            <a:off x="540000" y="2409462"/>
            <a:ext cx="56938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用计算器计算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58" name="yt_shape_10058"/>
              <p:cNvSpPr txBox="1"/>
              <p:nvPr/>
            </p:nvSpPr>
            <p:spPr>
              <a:xfrm>
                <a:off x="540000" y="2888765"/>
                <a:ext cx="5562548" cy="4662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0.001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058" name="yt_shape_100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88765"/>
                <a:ext cx="5562548" cy="466218"/>
              </a:xfrm>
              <a:prstGeom prst="rect">
                <a:avLst/>
              </a:prstGeom>
              <a:blipFill>
                <a:blip r:embed="rId3"/>
                <a:stretch>
                  <a:fillRect l="-3399" t="-5263" r="-2412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60" name="yt_shape_10060"/>
              <p:cNvSpPr txBox="1"/>
              <p:nvPr/>
            </p:nvSpPr>
            <p:spPr>
              <a:xfrm>
                <a:off x="540000" y="3405771"/>
                <a:ext cx="5578578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639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0.01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060" name="yt_shape_100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05771"/>
                <a:ext cx="5578578" cy="465577"/>
              </a:xfrm>
              <a:prstGeom prst="rect">
                <a:avLst/>
              </a:prstGeom>
              <a:blipFill>
                <a:blip r:embed="rId4"/>
                <a:stretch>
                  <a:fillRect l="-3388" t="-5263" r="-2404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62" name="yt_shape_10062"/>
              <p:cNvSpPr txBox="1"/>
              <p:nvPr/>
            </p:nvSpPr>
            <p:spPr>
              <a:xfrm>
                <a:off x="540000" y="3922136"/>
                <a:ext cx="5517664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0.01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062" name="yt_shape_100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22136"/>
                <a:ext cx="5517664" cy="465577"/>
              </a:xfrm>
              <a:prstGeom prst="rect">
                <a:avLst/>
              </a:prstGeom>
              <a:blipFill>
                <a:blip r:embed="rId5"/>
                <a:stretch>
                  <a:fillRect l="-3425" t="-3896" r="-2431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矩形_2">
            <a:extLst>
              <a:ext uri="{FF2B5EF4-FFF2-40B4-BE49-F238E27FC236}">
                <a16:creationId xmlns:a16="http://schemas.microsoft.com/office/drawing/2014/main" id="{0EFDDE67-DE2B-B577-E0CA-AACF02083496}"/>
              </a:ext>
            </a:extLst>
          </p:cNvPr>
          <p:cNvSpPr/>
          <p:nvPr/>
        </p:nvSpPr>
        <p:spPr>
          <a:xfrm>
            <a:off x="7845921" y="1458705"/>
            <a:ext cx="152464" cy="46628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yt_shape_矩形_3">
            <a:extLst>
              <a:ext uri="{FF2B5EF4-FFF2-40B4-BE49-F238E27FC236}">
                <a16:creationId xmlns:a16="http://schemas.microsoft.com/office/drawing/2014/main" id="{A07D3AB9-82BF-6F19-3FF6-0B92AB4BFC07}"/>
              </a:ext>
            </a:extLst>
          </p:cNvPr>
          <p:cNvSpPr/>
          <p:nvPr/>
        </p:nvSpPr>
        <p:spPr>
          <a:xfrm>
            <a:off x="8074521" y="1458705"/>
            <a:ext cx="152464" cy="46628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yt_shape_矩形_4">
            <a:extLst>
              <a:ext uri="{FF2B5EF4-FFF2-40B4-BE49-F238E27FC236}">
                <a16:creationId xmlns:a16="http://schemas.microsoft.com/office/drawing/2014/main" id="{26275B30-D858-9E77-9E38-2A8956D4B9F4}"/>
              </a:ext>
            </a:extLst>
          </p:cNvPr>
          <p:cNvSpPr/>
          <p:nvPr/>
        </p:nvSpPr>
        <p:spPr>
          <a:xfrm>
            <a:off x="8303121" y="1458705"/>
            <a:ext cx="152464" cy="46628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yt_shape_矩形_5">
            <a:extLst>
              <a:ext uri="{FF2B5EF4-FFF2-40B4-BE49-F238E27FC236}">
                <a16:creationId xmlns:a16="http://schemas.microsoft.com/office/drawing/2014/main" id="{BBBB43D2-D126-9E46-74A3-9D529754DDA1}"/>
              </a:ext>
            </a:extLst>
          </p:cNvPr>
          <p:cNvSpPr/>
          <p:nvPr/>
        </p:nvSpPr>
        <p:spPr>
          <a:xfrm>
            <a:off x="8531721" y="1458705"/>
            <a:ext cx="152464" cy="46628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yt_shape_矩形_6">
            <a:extLst>
              <a:ext uri="{FF2B5EF4-FFF2-40B4-BE49-F238E27FC236}">
                <a16:creationId xmlns:a16="http://schemas.microsoft.com/office/drawing/2014/main" id="{9E13D1C5-861D-D93D-FBE4-B28F5875CC81}"/>
              </a:ext>
            </a:extLst>
          </p:cNvPr>
          <p:cNvSpPr/>
          <p:nvPr/>
        </p:nvSpPr>
        <p:spPr>
          <a:xfrm>
            <a:off x="8760321" y="1458705"/>
            <a:ext cx="304864" cy="46628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yt_shape_1715239163409">
            <a:extLst>
              <a:ext uri="{FF2B5EF4-FFF2-40B4-BE49-F238E27FC236}">
                <a16:creationId xmlns:a16="http://schemas.microsoft.com/office/drawing/2014/main" id="{6BEBD598-C2C0-B58F-8EAB-AE6AAB49D51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41955C88-3024-8619-6456-C5925E9180FD}"/>
              </a:ext>
            </a:extLst>
          </p:cNvPr>
          <p:cNvSpPr txBox="1"/>
          <p:nvPr/>
        </p:nvSpPr>
        <p:spPr>
          <a:xfrm>
            <a:off x="1059708" y="1878180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D7C8F06-B3CE-A8CF-894C-56DCA85BD447}"/>
              </a:ext>
            </a:extLst>
          </p:cNvPr>
          <p:cNvSpPr txBox="1"/>
          <p:nvPr/>
        </p:nvSpPr>
        <p:spPr>
          <a:xfrm>
            <a:off x="2453541" y="2841959"/>
            <a:ext cx="1170687" cy="55532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4.123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AD85003-4D7B-D241-189C-231929333DE2}"/>
              </a:ext>
            </a:extLst>
          </p:cNvPr>
          <p:cNvSpPr txBox="1"/>
          <p:nvPr/>
        </p:nvSpPr>
        <p:spPr>
          <a:xfrm>
            <a:off x="2621816" y="3358966"/>
            <a:ext cx="1170687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25.28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9322055-3A6C-E599-4EF0-332CF76B172B}"/>
              </a:ext>
            </a:extLst>
          </p:cNvPr>
          <p:cNvSpPr txBox="1"/>
          <p:nvPr/>
        </p:nvSpPr>
        <p:spPr>
          <a:xfrm>
            <a:off x="2790091" y="3875331"/>
            <a:ext cx="1170687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44.72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02535" y="1458705"/>
            <a:ext cx="521657" cy="4662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9" grpId="0" build="allAtOnce"/>
      <p:bldP spid="10" grpId="0" build="allAtOnce"/>
      <p:bldP spid="11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64" name="yt_shape_10064"/>
              <p:cNvSpPr txBox="1"/>
              <p:nvPr/>
            </p:nvSpPr>
            <p:spPr>
              <a:xfrm>
                <a:off x="540000" y="900000"/>
                <a:ext cx="4924425" cy="9457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【易错点】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弄错被开方数导致错误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的算术平方根是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064" name="yt_shape_10064" descr="{&quot;rangeId&quot;:13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924425" cy="945708"/>
              </a:xfrm>
              <a:prstGeom prst="rect">
                <a:avLst/>
              </a:prstGeom>
              <a:blipFill>
                <a:blip r:embed="rId2"/>
                <a:stretch>
                  <a:fillRect l="-3841" t="-5806" r="-2850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67" name="yt_table_10067" title="H_70.0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75870130"/>
                  </p:ext>
                </p:extLst>
              </p:nvPr>
            </p:nvGraphicFramePr>
            <p:xfrm>
              <a:off x="540047" y="1902529"/>
              <a:ext cx="3928047" cy="995807"/>
            </p:xfrm>
            <a:graphic>
              <a:graphicData uri="http://schemas.openxmlformats.org/drawingml/2006/table">
                <a:tbl>
                  <a:tblPr/>
                  <a:tblGrid>
                    <a:gridCol w="2611882">
                      <a:extLst>
                        <a:ext uri="{9D8B030D-6E8A-4147-A177-3AD203B41FA5}">
                          <a16:colId xmlns:a16="http://schemas.microsoft.com/office/drawing/2014/main" val="10018"/>
                        </a:ext>
                      </a:extLst>
                    </a:gridCol>
                    <a:gridCol w="1316165">
                      <a:extLst>
                        <a:ext uri="{9D8B030D-6E8A-4147-A177-3AD203B41FA5}">
                          <a16:colId xmlns:a16="http://schemas.microsoft.com/office/drawing/2014/main" val="1001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067" name="yt_table_10067" descr="{&quot;rangeId&quot;:14,&quot;type&quot;:&quot;Option&quot;}" title="H_70.0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75870130"/>
                  </p:ext>
                </p:extLst>
              </p:nvPr>
            </p:nvGraphicFramePr>
            <p:xfrm>
              <a:off x="540047" y="1902529"/>
              <a:ext cx="3928047" cy="889128"/>
            </p:xfrm>
            <a:graphic>
              <a:graphicData uri="http://schemas.openxmlformats.org/drawingml/2006/table">
                <a:tbl>
                  <a:tblPr/>
                  <a:tblGrid>
                    <a:gridCol w="2611882">
                      <a:extLst>
                        <a:ext uri="{9D8B030D-6E8A-4147-A177-3AD203B41FA5}">
                          <a16:colId xmlns:a16="http://schemas.microsoft.com/office/drawing/2014/main" val="10018"/>
                        </a:ext>
                      </a:extLst>
                    </a:gridCol>
                    <a:gridCol w="1316165">
                      <a:extLst>
                        <a:ext uri="{9D8B030D-6E8A-4147-A177-3AD203B41FA5}">
                          <a16:colId xmlns:a16="http://schemas.microsoft.com/office/drawing/2014/main" val="10019"/>
                        </a:ext>
                      </a:extLst>
                    </a:gridCol>
                  </a:tblGrid>
                  <a:tr h="428054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2632" r="-50350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8611" t="-102632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E39F63B-B975-98B5-8229-0B0C9CCF58FB}"/>
              </a:ext>
            </a:extLst>
          </p:cNvPr>
          <p:cNvSpPr txBox="1"/>
          <p:nvPr/>
        </p:nvSpPr>
        <p:spPr>
          <a:xfrm>
            <a:off x="4194838" y="1328682"/>
            <a:ext cx="400748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9" name="yt_shape_10069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068" name="yt_image_10068" title="H_41.85">
            <a:extLst>
              <a:ext uri="">
                <a16:creationId xmlns:p14="http://schemas.microsoft.com/office/powerpoint/2010/main"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71" name="yt_shape_10071"/>
          <p:cNvSpPr txBox="1"/>
          <p:nvPr/>
        </p:nvSpPr>
        <p:spPr>
          <a:xfrm>
            <a:off x="540000" y="1482165"/>
            <a:ext cx="776334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青岛市青大附中期中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72" name="yt_table_1007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2008562"/>
              </p:ext>
            </p:extLst>
          </p:nvPr>
        </p:nvGraphicFramePr>
        <p:xfrm>
          <a:off x="540047" y="1961468"/>
          <a:ext cx="4716463" cy="1901952"/>
        </p:xfrm>
        <a:graphic>
          <a:graphicData uri="http://schemas.openxmlformats.org/drawingml/2006/table">
            <a:tbl>
              <a:tblPr/>
              <a:tblGrid>
                <a:gridCol w="4716463">
                  <a:extLst>
                    <a:ext uri="{9D8B030D-6E8A-4147-A177-3AD203B41FA5}">
                      <a16:colId xmlns:a16="http://schemas.microsoft.com/office/drawing/2014/main" val="100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的平方根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的平方根是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的算术平方根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的算术平方根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10074" name="yt_shape_10074"/>
          <p:cNvSpPr txBox="1"/>
          <p:nvPr/>
        </p:nvSpPr>
        <p:spPr>
          <a:xfrm>
            <a:off x="540000" y="3913788"/>
            <a:ext cx="69939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的平方根是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的数学表达式是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75" name="yt_table_10075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96754242"/>
                  </p:ext>
                </p:extLst>
              </p:nvPr>
            </p:nvGraphicFramePr>
            <p:xfrm>
              <a:off x="540047" y="4393091"/>
              <a:ext cx="5845747" cy="1040638"/>
            </p:xfrm>
            <a:graphic>
              <a:graphicData uri="http://schemas.openxmlformats.org/drawingml/2006/table">
                <a:tbl>
                  <a:tblPr/>
                  <a:tblGrid>
                    <a:gridCol w="3189732">
                      <a:extLst>
                        <a:ext uri="{9D8B030D-6E8A-4147-A177-3AD203B41FA5}">
                          <a16:colId xmlns:a16="http://schemas.microsoft.com/office/drawing/2014/main" val="10021"/>
                        </a:ext>
                      </a:extLst>
                    </a:gridCol>
                    <a:gridCol w="2656015">
                      <a:extLst>
                        <a:ext uri="{9D8B030D-6E8A-4147-A177-3AD203B41FA5}">
                          <a16:colId xmlns:a16="http://schemas.microsoft.com/office/drawing/2014/main" val="1002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64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64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64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64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3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0075" name="yt_table_10075" descr="{&quot;rangeId&quot;:17,&quot;type&quot;:&quot;Option&quot;}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96754242"/>
                  </p:ext>
                </p:extLst>
              </p:nvPr>
            </p:nvGraphicFramePr>
            <p:xfrm>
              <a:off x="540047" y="4393091"/>
              <a:ext cx="5845747" cy="922148"/>
            </p:xfrm>
            <a:graphic>
              <a:graphicData uri="http://schemas.openxmlformats.org/drawingml/2006/table">
                <a:tbl>
                  <a:tblPr/>
                  <a:tblGrid>
                    <a:gridCol w="3189732">
                      <a:extLst>
                        <a:ext uri="{9D8B030D-6E8A-4147-A177-3AD203B41FA5}">
                          <a16:colId xmlns:a16="http://schemas.microsoft.com/office/drawing/2014/main" val="10021"/>
                        </a:ext>
                      </a:extLst>
                    </a:gridCol>
                    <a:gridCol w="2656015">
                      <a:extLst>
                        <a:ext uri="{9D8B030D-6E8A-4147-A177-3AD203B41FA5}">
                          <a16:colId xmlns:a16="http://schemas.microsoft.com/office/drawing/2014/main" val="10022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947" r="-83206" b="-1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0183" t="-3947" b="-1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12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3947" r="-83206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0183" t="-103947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1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5DF3F3A-2EF7-7302-87CE-4FF0B047AFAD}"/>
              </a:ext>
            </a:extLst>
          </p:cNvPr>
          <p:cNvSpPr txBox="1"/>
          <p:nvPr/>
        </p:nvSpPr>
        <p:spPr>
          <a:xfrm>
            <a:off x="7307989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7D71887-5A5D-6CFE-A03D-BF91BBB144C2}"/>
              </a:ext>
            </a:extLst>
          </p:cNvPr>
          <p:cNvSpPr txBox="1"/>
          <p:nvPr/>
        </p:nvSpPr>
        <p:spPr>
          <a:xfrm>
            <a:off x="6545989" y="38669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6" name="yt_shape_10076"/>
          <p:cNvSpPr txBox="1"/>
          <p:nvPr/>
        </p:nvSpPr>
        <p:spPr>
          <a:xfrm>
            <a:off x="540000" y="900000"/>
            <a:ext cx="69249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在表格中填写下列各数的平方根和算术平方根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77" name="yt_table_10077" title="H_202.8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00138691"/>
                  </p:ext>
                </p:extLst>
              </p:nvPr>
            </p:nvGraphicFramePr>
            <p:xfrm>
              <a:off x="540000" y="1531667"/>
              <a:ext cx="11111996" cy="2712403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92303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76329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44313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91159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910909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2033195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2126833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0.0081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>
                              <a:solidFill>
                                <a:srgbClr val="00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f>
                                        <m:f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3</m:t>
                                          </m:r>
                                        </m:num>
                                        <m:den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8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0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平方根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0.09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101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算术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平方根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0.09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12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/Times New Roman" pitchFamily="12"/>
                              <a:ea typeface="宋体" pitchFamily="12"/>
                            </a:rPr>
                            <a:t>​</a:t>
                          </a:r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12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/Times New Roman" pitchFamily="12"/>
                              <a:ea typeface="宋体" pitchFamily="12"/>
                            </a:rPr>
                            <a:t>​</a:t>
                          </a:r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12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/Times New Roman" pitchFamily="12"/>
                              <a:ea typeface="宋体" pitchFamily="12"/>
                            </a:rPr>
                            <a:t>​</a:t>
                          </a:r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12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/Times New Roman" pitchFamily="12"/>
                              <a:ea typeface="宋体" pitchFamily="12"/>
                            </a:rPr>
                            <a:t>​</a:t>
                          </a:r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101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077" name="yt_table_10077" descr="{&quot;rangeId&quot;:18,&quot;mathAnswerShape&quot;:1}" title="H_202.8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00138691"/>
                  </p:ext>
                </p:extLst>
              </p:nvPr>
            </p:nvGraphicFramePr>
            <p:xfrm>
              <a:off x="540000" y="1531667"/>
              <a:ext cx="11111996" cy="2575561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92303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76329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44313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91159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910909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2033195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2126833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85051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0.0081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562000" t="-714" r="-555333" b="-216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666443" t="-714" r="-459060" b="-216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341916" t="-714" r="-104790" b="-216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733743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平方根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0.09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562000" t="-117500" r="-555333" b="-15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666443" t="-117500" r="-459060" b="-15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341916" t="-117500" r="-104790" b="-15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422923" t="-117500" r="-287" b="-1525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9912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算术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平方根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0.09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562000" t="-160123" r="-555333" b="-1227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666443" t="-160123" r="-459060" b="-1227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341916" t="-160123" r="-104790" b="-1227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422923" t="-160123" r="-287" b="-1227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079" name="yt_shape_10079"/>
              <p:cNvSpPr txBox="1"/>
              <p:nvPr/>
            </p:nvSpPr>
            <p:spPr>
              <a:xfrm>
                <a:off x="540000" y="4157448"/>
                <a:ext cx="10079939" cy="10497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1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sym typeface=",isEnd"/>
                </a:endParaRPr>
              </a:p>
            </p:txBody>
          </p:sp>
        </mc:Choice>
        <mc:Fallback>
          <p:sp>
            <p:nvSpPr>
              <p:cNvPr id="10079" name="yt_shape_100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57448"/>
                <a:ext cx="10079939" cy="1049775"/>
              </a:xfrm>
              <a:prstGeom prst="rect">
                <a:avLst/>
              </a:prstGeom>
              <a:blipFill>
                <a:blip r:embed="rId3"/>
                <a:stretch>
                  <a:fillRect l="-1875" r="-9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73B5A98-92FB-6134-8B18-D0FD1DEDA08E}"/>
              </a:ext>
            </a:extLst>
          </p:cNvPr>
          <p:cNvSpPr txBox="1"/>
          <p:nvPr/>
        </p:nvSpPr>
        <p:spPr>
          <a:xfrm>
            <a:off x="2850842" y="2569644"/>
            <a:ext cx="1018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0.09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E15090D-64A3-8469-36F5-EDB912E06421}"/>
              </a:ext>
            </a:extLst>
          </p:cNvPr>
          <p:cNvSpPr txBox="1"/>
          <p:nvPr/>
        </p:nvSpPr>
        <p:spPr>
          <a:xfrm>
            <a:off x="4528412" y="2569644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0.9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F6FF097-BBEC-C5DB-05F8-2B19AC934E4E}"/>
                  </a:ext>
                </a:extLst>
              </p:cNvPr>
              <p:cNvSpPr txBox="1"/>
              <p:nvPr/>
            </p:nvSpPr>
            <p:spPr>
              <a:xfrm>
                <a:off x="5819146" y="2502969"/>
                <a:ext cx="708724" cy="7247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4" name="文本框 3" descr="{'rangeId': 18, 'mathAnswerShape': 1}">
                <a:extLst>
                  <a:ext uri="{FF2B5EF4-FFF2-40B4-BE49-F238E27FC236}">
                    <a16:creationId xmlns:a16="http://schemas.microsoft.com/office/drawing/2014/main" id="{EF6FF097-BBEC-C5DB-05F8-2B19AC934E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9146" y="2502969"/>
                <a:ext cx="708724" cy="724739"/>
              </a:xfrm>
              <a:prstGeom prst="rect">
                <a:avLst/>
              </a:prstGeom>
              <a:blipFill>
                <a:blip r:embed="rId4"/>
                <a:stretch>
                  <a:fillRect l="-137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7386805-7617-8F8F-9640-C851C4D94647}"/>
                  </a:ext>
                </a:extLst>
              </p:cNvPr>
              <p:cNvSpPr txBox="1"/>
              <p:nvPr/>
            </p:nvSpPr>
            <p:spPr>
              <a:xfrm>
                <a:off x="6721219" y="2493444"/>
                <a:ext cx="708724" cy="7359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5" name="文本框 4" descr="{'rangeId': 18, 'mathAnswerShape': 1}">
                <a:extLst>
                  <a:ext uri="{FF2B5EF4-FFF2-40B4-BE49-F238E27FC236}">
                    <a16:creationId xmlns:a16="http://schemas.microsoft.com/office/drawing/2014/main" id="{17386805-7617-8F8F-9640-C851C4D946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1219" y="2493444"/>
                <a:ext cx="708724" cy="735915"/>
              </a:xfrm>
              <a:prstGeom prst="rect">
                <a:avLst/>
              </a:prstGeom>
              <a:blipFill>
                <a:blip r:embed="rId5"/>
                <a:stretch>
                  <a:fillRect l="-137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B9FD5BF-2BBE-F431-3A2E-5F8C86078123}"/>
                  </a:ext>
                </a:extLst>
              </p:cNvPr>
              <p:cNvSpPr txBox="1"/>
              <p:nvPr/>
            </p:nvSpPr>
            <p:spPr>
              <a:xfrm>
                <a:off x="8184579" y="2483919"/>
                <a:ext cx="708724" cy="7303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6" name="文本框 5" descr="{'rangeId': 18, 'mathAnswerShape': 1}">
                <a:extLst>
                  <a:ext uri="{FF2B5EF4-FFF2-40B4-BE49-F238E27FC236}">
                    <a16:creationId xmlns:a16="http://schemas.microsoft.com/office/drawing/2014/main" id="{2B9FD5BF-2BBE-F431-3A2E-5F8C860781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84579" y="2483919"/>
                <a:ext cx="708724" cy="730327"/>
              </a:xfrm>
              <a:prstGeom prst="rect">
                <a:avLst/>
              </a:prstGeom>
              <a:blipFill>
                <a:blip r:embed="rId6"/>
                <a:stretch>
                  <a:fillRect l="-137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325EF81-6658-87E3-9D67-A7C9FF600829}"/>
                  </a:ext>
                </a:extLst>
              </p:cNvPr>
              <p:cNvSpPr txBox="1"/>
              <p:nvPr/>
            </p:nvSpPr>
            <p:spPr>
              <a:xfrm>
                <a:off x="9989173" y="2541069"/>
                <a:ext cx="1285114" cy="5515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101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7" name="文本框 6" descr="{'rangeId': 18, 'mathAnswerShape': 1}">
                <a:extLst>
                  <a:ext uri="{FF2B5EF4-FFF2-40B4-BE49-F238E27FC236}">
                    <a16:creationId xmlns:a16="http://schemas.microsoft.com/office/drawing/2014/main" id="{8325EF81-6658-87E3-9D67-A7C9FF6008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89173" y="2541069"/>
                <a:ext cx="1285114" cy="551574"/>
              </a:xfrm>
              <a:prstGeom prst="rect">
                <a:avLst/>
              </a:prstGeom>
              <a:blipFill>
                <a:blip r:embed="rId7"/>
                <a:stretch>
                  <a:fillRect l="-7619" b="-177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267307B6-00B6-61E2-C1FE-CAA21DFEE75E}"/>
              </a:ext>
            </a:extLst>
          </p:cNvPr>
          <p:cNvSpPr txBox="1"/>
          <p:nvPr/>
        </p:nvSpPr>
        <p:spPr>
          <a:xfrm>
            <a:off x="2965142" y="3446262"/>
            <a:ext cx="713485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0.09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0B43D9A-355F-23DF-168A-607818285BF4}"/>
              </a:ext>
            </a:extLst>
          </p:cNvPr>
          <p:cNvSpPr txBox="1"/>
          <p:nvPr/>
        </p:nvSpPr>
        <p:spPr>
          <a:xfrm>
            <a:off x="4652237" y="3446262"/>
            <a:ext cx="5610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0.9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0F9F2B4-9950-361A-FC4D-437A0DDAE2C5}"/>
                  </a:ext>
                </a:extLst>
              </p:cNvPr>
              <p:cNvSpPr txBox="1"/>
              <p:nvPr/>
            </p:nvSpPr>
            <p:spPr>
              <a:xfrm>
                <a:off x="5971546" y="3360537"/>
                <a:ext cx="403923" cy="7247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12"/>
                    <a:ea typeface="宋体" pitchFamily="12"/>
                  </a:rPr>
                  <a:t>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" name="文本框 9" descr="{'rangeId': 18, 'mathAnswerShape': 1}">
                <a:extLst>
                  <a:ext uri="{FF2B5EF4-FFF2-40B4-BE49-F238E27FC236}">
                    <a16:creationId xmlns:a16="http://schemas.microsoft.com/office/drawing/2014/main" id="{C0F9F2B4-9950-361A-FC4D-437A0DDAE2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1546" y="3360537"/>
                <a:ext cx="403923" cy="724739"/>
              </a:xfrm>
              <a:prstGeom prst="rect">
                <a:avLst/>
              </a:prstGeom>
              <a:blipFill>
                <a:blip r:embed="rId8"/>
                <a:stretch>
                  <a:fillRect l="-15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FE51EA4E-1810-2588-D530-DA21416484FC}"/>
                  </a:ext>
                </a:extLst>
              </p:cNvPr>
              <p:cNvSpPr txBox="1"/>
              <p:nvPr/>
            </p:nvSpPr>
            <p:spPr>
              <a:xfrm>
                <a:off x="6873619" y="3351012"/>
                <a:ext cx="403923" cy="7359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12"/>
                    <a:ea typeface="宋体" pitchFamily="12"/>
                  </a:rPr>
                  <a:t>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" name="文本框 10" descr="{'rangeId': 18, 'mathAnswerShape': 1}">
                <a:extLst>
                  <a:ext uri="{FF2B5EF4-FFF2-40B4-BE49-F238E27FC236}">
                    <a16:creationId xmlns:a16="http://schemas.microsoft.com/office/drawing/2014/main" id="{FE51EA4E-1810-2588-D530-DA21416484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73619" y="3351012"/>
                <a:ext cx="403923" cy="735915"/>
              </a:xfrm>
              <a:prstGeom prst="rect">
                <a:avLst/>
              </a:prstGeom>
              <a:blipFill>
                <a:blip r:embed="rId9"/>
                <a:stretch>
                  <a:fillRect l="-15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FB37AD5C-0593-B2F3-1931-46C3B710CB8C}"/>
                  </a:ext>
                </a:extLst>
              </p:cNvPr>
              <p:cNvSpPr txBox="1"/>
              <p:nvPr/>
            </p:nvSpPr>
            <p:spPr>
              <a:xfrm>
                <a:off x="8336979" y="3351012"/>
                <a:ext cx="403923" cy="7303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12"/>
                    <a:ea typeface="宋体" pitchFamily="12"/>
                  </a:rPr>
                  <a:t>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" name="文本框 11" descr="{'rangeId': 18, 'mathAnswerShape': 1}">
                <a:extLst>
                  <a:ext uri="{FF2B5EF4-FFF2-40B4-BE49-F238E27FC236}">
                    <a16:creationId xmlns:a16="http://schemas.microsoft.com/office/drawing/2014/main" id="{FB37AD5C-0593-B2F3-1931-46C3B710CB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36979" y="3351012"/>
                <a:ext cx="403923" cy="730327"/>
              </a:xfrm>
              <a:prstGeom prst="rect">
                <a:avLst/>
              </a:prstGeom>
              <a:blipFill>
                <a:blip r:embed="rId10"/>
                <a:stretch>
                  <a:fillRect l="-15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7A02368-720C-C751-38AF-897D7A8C40EE}"/>
                  </a:ext>
                </a:extLst>
              </p:cNvPr>
              <p:cNvSpPr txBox="1"/>
              <p:nvPr/>
            </p:nvSpPr>
            <p:spPr>
              <a:xfrm>
                <a:off x="10151098" y="3408162"/>
                <a:ext cx="980314" cy="5515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12"/>
                    <a:ea typeface="宋体" pitchFamily="12"/>
                  </a:rPr>
                  <a:t>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101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" name="文本框 12" descr="{'rangeId': 18, 'mathAnswerShape': 1}">
                <a:extLst>
                  <a:ext uri="{FF2B5EF4-FFF2-40B4-BE49-F238E27FC236}">
                    <a16:creationId xmlns:a16="http://schemas.microsoft.com/office/drawing/2014/main" id="{27A02368-720C-C751-38AF-897D7A8C40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51098" y="3408162"/>
                <a:ext cx="980314" cy="551574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97FA3323-4C32-7CAB-8F0B-91BC0157B34E}"/>
              </a:ext>
            </a:extLst>
          </p:cNvPr>
          <p:cNvSpPr txBox="1"/>
          <p:nvPr/>
        </p:nvSpPr>
        <p:spPr>
          <a:xfrm>
            <a:off x="3721128" y="4110643"/>
            <a:ext cx="637286" cy="6694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D013240-6EB8-94CF-7DCD-330506A10534}"/>
              </a:ext>
            </a:extLst>
          </p:cNvPr>
          <p:cNvSpPr txBox="1"/>
          <p:nvPr/>
        </p:nvSpPr>
        <p:spPr>
          <a:xfrm>
            <a:off x="6687466" y="4110643"/>
            <a:ext cx="942086" cy="6694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E328400-E867-5310-67B7-10A28937198A}"/>
              </a:ext>
            </a:extLst>
          </p:cNvPr>
          <p:cNvSpPr txBox="1"/>
          <p:nvPr/>
        </p:nvSpPr>
        <p:spPr>
          <a:xfrm>
            <a:off x="9441842" y="4110643"/>
            <a:ext cx="1094487" cy="6694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936</Words>
  <Application>Microsoft Office PowerPoint</Application>
  <PresentationFormat>宽屏</PresentationFormat>
  <Paragraphs>202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4" baseType="lpstr">
      <vt:lpstr>,isEnd</vt:lpstr>
      <vt:lpstr>_⨹_2_a4b4f,isEnd</vt:lpstr>
      <vt:lpstr>_⨹_5_65a51,isEnd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2024-05-09T07:18:28Z</dcterms:created>
  <dcterms:modified xsi:type="dcterms:W3CDTF">2024-05-09T08:12:22Z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