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1" r:id="rId8"/>
    <p:sldId id="313" r:id="rId9"/>
    <p:sldId id="319" r:id="rId10"/>
    <p:sldId id="320" r:id="rId11"/>
    <p:sldId id="315" r:id="rId12"/>
    <p:sldId id="321" r:id="rId13"/>
    <p:sldId id="322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bin"/><Relationship Id="rId4" Type="http://schemas.openxmlformats.org/officeDocument/2006/relationships/image" Target="../media/image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0" name="yt_shape_1438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379" name="yt_image_14379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82" name="yt_shape_14382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条形统计图</a:t>
            </a:r>
          </a:p>
        </p:txBody>
      </p:sp>
      <p:sp>
        <p:nvSpPr>
          <p:cNvPr id="14383" name="yt_shape_14383"/>
          <p:cNvSpPr txBox="1"/>
          <p:nvPr/>
        </p:nvSpPr>
        <p:spPr>
          <a:xfrm>
            <a:off x="540119" y="197737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乐山是一座著名的旅游城市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有着丰富的文旅资源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7c21"/>
              </a:rPr>
              <a:t>某校准备组织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名学生进行研学旅行活动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政教处周老师随机抽取了其中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8f5e"/>
              </a:rPr>
              <a:t>名同学进行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研学目的地意向调查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并将调查结果制成如图统计图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估计八年级愿意去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b239"/>
              </a:rPr>
              <a:t>沫若故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的学生人数为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85" name="yt_table_1438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948427"/>
              </p:ext>
            </p:extLst>
          </p:nvPr>
        </p:nvGraphicFramePr>
        <p:xfrm>
          <a:off x="540047" y="5942587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</a:tbl>
          </a:graphicData>
        </a:graphic>
      </p:graphicFrame>
      <p:pic>
        <p:nvPicPr>
          <p:cNvPr id="14384" name="yt_image_14384_skip" title="H_161.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9626" y="3897068"/>
            <a:ext cx="3551083" cy="204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42846089" title="H_26.259764">
            <a:extLst>
              <a:ext uri="{FF2B5EF4-FFF2-40B4-BE49-F238E27FC236}">
                <a16:creationId xmlns:a16="http://schemas.microsoft.com/office/drawing/2014/main" id="{99B9B736-8B70-E647-E3BE-2E18CAC3BF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3B99A9-2144-8773-F2D7-BD844130E637}"/>
              </a:ext>
            </a:extLst>
          </p:cNvPr>
          <p:cNvSpPr txBox="1"/>
          <p:nvPr/>
        </p:nvSpPr>
        <p:spPr>
          <a:xfrm>
            <a:off x="3498108" y="33570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3" name="yt_shape_1444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442" name="yt_image_14442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5" name="yt_shape_14445"/>
          <p:cNvSpPr txBox="1"/>
          <p:nvPr/>
        </p:nvSpPr>
        <p:spPr>
          <a:xfrm>
            <a:off x="540119" y="143137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我市教育局为深入贯彻落实立德树人的根本任务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51a9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在全市中小学部署开展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六个一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德育活动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某校为了更好地开展此项活动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16a9"/>
              </a:rPr>
              <a:t>随机抽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取部分学生对学校前段时间开展活动的情况进行了满意度调查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ba53"/>
              </a:rPr>
              <a:t>满意度分为四个等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非常满意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不满意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4fc40"/>
              </a:rPr>
              <a:t>根据调查数据绘制了如下两幅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不完整的统计图表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4446" name="yt_table_14446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189861"/>
              </p:ext>
            </p:extLst>
          </p:nvPr>
        </p:nvGraphicFramePr>
        <p:xfrm>
          <a:off x="540001" y="3824482"/>
          <a:ext cx="7068168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533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4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yt_image_14451" title="H_117.9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4293096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8" name="yt_shape_1444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请你根据图表中的信息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本次被调查的学生人数是多少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根据统计表可知：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的人数是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5_1f502"/>
              </a:rPr>
              <a:t>人，所以本次被调查的学生人数是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53" name="yt_shape_14453"/>
              <p:cNvSpPr txBox="1"/>
              <p:nvPr/>
            </p:nvSpPr>
            <p:spPr>
              <a:xfrm>
                <a:off x="558644" y="2834965"/>
                <a:ext cx="9316653" cy="2563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求图表中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的值及扇形统计图中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等级对应的圆心角度数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扇形统计图中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等级对应的圆心角度数为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108°.</a:t>
                </a:r>
              </a:p>
            </p:txBody>
          </p:sp>
        </mc:Choice>
        <mc:Fallback>
          <p:sp>
            <p:nvSpPr>
              <p:cNvPr id="14453" name="yt_shape_144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644" y="2834965"/>
                <a:ext cx="9316653" cy="2563266"/>
              </a:xfrm>
              <a:prstGeom prst="rect">
                <a:avLst/>
              </a:prstGeom>
              <a:blipFill>
                <a:blip r:embed="rId2"/>
                <a:stretch>
                  <a:fillRect l="-2029" t="-1900" r="-1047" b="-3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546629-97B6-5369-D29B-3FECC6A63C37}"/>
              </a:ext>
            </a:extLst>
          </p:cNvPr>
          <p:cNvSpPr txBox="1"/>
          <p:nvPr/>
        </p:nvSpPr>
        <p:spPr>
          <a:xfrm>
            <a:off x="450108" y="1804170"/>
            <a:ext cx="1045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根据统计表可知：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的人数是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5_1f502"/>
              </a:rPr>
              <a:t>人，所以本次被调查的学生人数是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53C083-35E9-AC5B-3839-C754E35BE65A}"/>
              </a:ext>
            </a:extLst>
          </p:cNvPr>
          <p:cNvSpPr txBox="1"/>
          <p:nvPr/>
        </p:nvSpPr>
        <p:spPr>
          <a:xfrm>
            <a:off x="450108" y="2279658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6D6833-857B-D535-7872-25E5B596BF96}"/>
              </a:ext>
            </a:extLst>
          </p:cNvPr>
          <p:cNvSpPr txBox="1"/>
          <p:nvPr/>
        </p:nvSpPr>
        <p:spPr>
          <a:xfrm>
            <a:off x="468633" y="3263647"/>
            <a:ext cx="552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2EB12F-655F-5472-D085-13B947D23887}"/>
              </a:ext>
            </a:extLst>
          </p:cNvPr>
          <p:cNvSpPr txBox="1"/>
          <p:nvPr/>
        </p:nvSpPr>
        <p:spPr>
          <a:xfrm>
            <a:off x="468633" y="373913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3C671D-1089-A5E6-6D9D-9F0EEC8A2657}"/>
              </a:ext>
            </a:extLst>
          </p:cNvPr>
          <p:cNvSpPr txBox="1"/>
          <p:nvPr/>
        </p:nvSpPr>
        <p:spPr>
          <a:xfrm>
            <a:off x="516258" y="4214623"/>
            <a:ext cx="1294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BEC1A86-92DE-2EF6-443D-14DE5853D01D}"/>
                  </a:ext>
                </a:extLst>
              </p:cNvPr>
              <p:cNvSpPr txBox="1"/>
              <p:nvPr/>
            </p:nvSpPr>
            <p:spPr>
              <a:xfrm>
                <a:off x="468633" y="4690111"/>
                <a:ext cx="796836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扇形统计图中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等级对应的圆心角度数为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108°.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BEC1A86-92DE-2EF6-443D-14DE5853D0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33" y="4690111"/>
                <a:ext cx="7968362" cy="730136"/>
              </a:xfrm>
              <a:prstGeom prst="rect">
                <a:avLst/>
              </a:prstGeom>
              <a:blipFill>
                <a:blip r:embed="rId3"/>
                <a:stretch>
                  <a:fillRect l="-1224" r="-107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4451" title="H_117.9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44472" y="2949119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58" name="yt_shape_14458"/>
              <p:cNvSpPr txBox="1"/>
              <p:nvPr/>
            </p:nvSpPr>
            <p:spPr>
              <a:xfrm>
                <a:off x="540000" y="900000"/>
                <a:ext cx="10031592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若该校共有学生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估计满意度为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等级的学生共有多少人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该校共有学生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估计满意度为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等级的学生共有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72+108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458" name="yt_shape_14458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31592" cy="1603003"/>
              </a:xfrm>
              <a:prstGeom prst="rect">
                <a:avLst/>
              </a:prstGeom>
              <a:blipFill>
                <a:blip r:embed="rId2"/>
                <a:stretch>
                  <a:fillRect l="-1884" t="-3422" r="-91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61" name="yt_image_14461" title="H_117.9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4669" y="1531667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04923D-5463-7288-C456-D22985C053D6}"/>
              </a:ext>
            </a:extLst>
          </p:cNvPr>
          <p:cNvSpPr txBox="1"/>
          <p:nvPr/>
        </p:nvSpPr>
        <p:spPr>
          <a:xfrm>
            <a:off x="449989" y="1328682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该校共有学生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129A4A-B20E-F7AF-A07D-4F665D4455EE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888117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估计满意度为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等级的学生共有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72+108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3" name="文本框 2" descr="{'rangeId': 19}">
                <a:extLst>
                  <a:ext uri="{FF2B5EF4-FFF2-40B4-BE49-F238E27FC236}">
                    <a16:creationId xmlns:a16="http://schemas.microsoft.com/office/drawing/2014/main" id="{60129A4A-B20E-F7AF-A07D-4F665D4455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8881173" cy="730136"/>
              </a:xfrm>
              <a:prstGeom prst="rect">
                <a:avLst/>
              </a:prstGeom>
              <a:blipFill>
                <a:blip r:embed="rId4"/>
                <a:stretch>
                  <a:fillRect l="-1098" r="-109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7" name="yt_shape_1438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某老师对班上某次数学模拟考试成绩进行统计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绘制了如图所示的统计图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c292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图中给出的信息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这次考试成绩达到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等级的人数占总人数的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91" name="yt_table_1439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482914"/>
              </p:ext>
            </p:extLst>
          </p:nvPr>
        </p:nvGraphicFramePr>
        <p:xfrm>
          <a:off x="540047" y="4202590"/>
          <a:ext cx="9181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</a:tbl>
          </a:graphicData>
        </a:graphic>
      </p:graphicFrame>
      <p:grpSp>
        <p:nvGrpSpPr>
          <p:cNvPr id="14388" name="yt_shape_14388_skip" title="H_184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34168" y="1859435"/>
            <a:ext cx="2721814" cy="2343672"/>
            <a:chOff x="0" y="0"/>
            <a:chExt cx="2721814" cy="2343672"/>
          </a:xfrm>
        </p:grpSpPr>
        <p:pic>
          <p:nvPicPr>
            <p:cNvPr id="2" name="yt_image_1438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21814" cy="1947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90" name="yt_shape_14390"/>
            <p:cNvSpPr txBox="1"/>
            <p:nvPr/>
          </p:nvSpPr>
          <p:spPr>
            <a:xfrm>
              <a:off x="827626" y="1983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CB9575C-3F17-7EFB-9D74-9B59D24CC55A}"/>
              </a:ext>
            </a:extLst>
          </p:cNvPr>
          <p:cNvSpPr txBox="1"/>
          <p:nvPr/>
        </p:nvSpPr>
        <p:spPr>
          <a:xfrm>
            <a:off x="926549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3" name="yt_shape_1439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如图是某商场上个月甲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丙三种品牌彩电的销售量统计图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则该月甲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3ae9"/>
              </a:rPr>
              <a:t>丙两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种品牌彩电的销售量之和为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97" name="yt_table_143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701499"/>
              </p:ext>
            </p:extLst>
          </p:nvPr>
        </p:nvGraphicFramePr>
        <p:xfrm>
          <a:off x="540047" y="1859435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</a:tbl>
          </a:graphicData>
        </a:graphic>
      </p:graphicFrame>
      <p:grpSp>
        <p:nvGrpSpPr>
          <p:cNvPr id="14394" name="yt_shape_14394_skip" title="H_178.8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7143" y="1859435"/>
            <a:ext cx="2082798" cy="2271663"/>
            <a:chOff x="0" y="0"/>
            <a:chExt cx="2288527" cy="2271663"/>
          </a:xfrm>
        </p:grpSpPr>
        <p:pic>
          <p:nvPicPr>
            <p:cNvPr id="2" name="yt_image_1439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8527" cy="187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96" name="yt_shape_14396"/>
            <p:cNvSpPr txBox="1"/>
            <p:nvPr/>
          </p:nvSpPr>
          <p:spPr>
            <a:xfrm>
              <a:off x="610982" y="1911663"/>
              <a:ext cx="148347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1_50931"/>
                </a:rPr>
                <a:t>题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endPara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A4A5104-AE1A-65BA-D28A-95878958775B}"/>
              </a:ext>
            </a:extLst>
          </p:cNvPr>
          <p:cNvSpPr txBox="1"/>
          <p:nvPr/>
        </p:nvSpPr>
        <p:spPr>
          <a:xfrm>
            <a:off x="4717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9" name="yt_shape_14399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折线统计图</a:t>
            </a:r>
          </a:p>
        </p:txBody>
      </p:sp>
      <p:sp>
        <p:nvSpPr>
          <p:cNvPr id="14400" name="yt_shape_14400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我国某品牌电瓶车的月销售量如图所示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b7eb"/>
              </a:rPr>
              <a:t>则下列说法错误的是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04" name="yt_table_1440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873424"/>
              </p:ext>
            </p:extLst>
          </p:nvPr>
        </p:nvGraphicFramePr>
        <p:xfrm>
          <a:off x="540047" y="2354640"/>
          <a:ext cx="5207000" cy="1901952"/>
        </p:xfrm>
        <a:graphic>
          <a:graphicData uri="http://schemas.openxmlformats.org/drawingml/2006/table">
            <a:tbl>
              <a:tblPr/>
              <a:tblGrid>
                <a:gridCol w="5207000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月份销量为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月份的销量增长最快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月份销量比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月份增加了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月份的销量逐月增加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"/>
                  </a:ext>
                </a:extLst>
              </a:tr>
            </a:tbl>
          </a:graphicData>
        </a:graphic>
      </p:graphicFrame>
      <p:grpSp>
        <p:nvGrpSpPr>
          <p:cNvPr id="14401" name="yt_shape_14401_skip" title="H_186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47811" y="2354640"/>
            <a:ext cx="2202157" cy="2371104"/>
            <a:chOff x="0" y="0"/>
            <a:chExt cx="2202157" cy="2371104"/>
          </a:xfrm>
        </p:grpSpPr>
        <p:pic>
          <p:nvPicPr>
            <p:cNvPr id="2" name="yt_image_1440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2157" cy="1975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03" name="yt_shape_14403"/>
            <p:cNvSpPr txBox="1"/>
            <p:nvPr/>
          </p:nvSpPr>
          <p:spPr>
            <a:xfrm>
              <a:off x="567797" y="20111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846189">
            <a:extLst>
              <a:ext uri="{FF2B5EF4-FFF2-40B4-BE49-F238E27FC236}">
                <a16:creationId xmlns:a16="http://schemas.microsoft.com/office/drawing/2014/main" id="{E651426F-F247-C663-32DC-94DBE73177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3E8432B-FC40-0140-2363-FB66AF67B1BF}"/>
              </a:ext>
            </a:extLst>
          </p:cNvPr>
          <p:cNvSpPr txBox="1"/>
          <p:nvPr/>
        </p:nvSpPr>
        <p:spPr>
          <a:xfrm>
            <a:off x="10597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6" name="yt_shape_14406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统计图的综合运用</a:t>
            </a:r>
          </a:p>
        </p:txBody>
      </p:sp>
      <p:sp>
        <p:nvSpPr>
          <p:cNvPr id="14407" name="yt_shape_14407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某学校将为八年级学生开设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门选修课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f7f9"/>
              </a:rPr>
              <a:t>选取若干学生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我最喜欢的一门选修课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b3905"/>
              </a:rPr>
              <a:t>将调查结果绘制成如图尚不完整的统计图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根据图表提供的信息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411" name="yt_shape_14411"/>
          <p:cNvSpPr txBox="1"/>
          <p:nvPr/>
        </p:nvSpPr>
        <p:spPr>
          <a:xfrm>
            <a:off x="540000" y="493083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08" name="yt_shape_14408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72464" y="2420888"/>
            <a:ext cx="1497330" cy="1893330"/>
            <a:chOff x="0" y="0"/>
            <a:chExt cx="1497330" cy="1893330"/>
          </a:xfrm>
        </p:grpSpPr>
        <p:pic>
          <p:nvPicPr>
            <p:cNvPr id="2" name="yt_image_14408">
              <a:extLst>
                <a:ext uri="">
  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7330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10" name="yt_shape_14410"/>
            <p:cNvSpPr txBox="1"/>
            <p:nvPr/>
          </p:nvSpPr>
          <p:spPr>
            <a:xfrm>
              <a:off x="215384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graphicFrame>
        <p:nvGraphicFramePr>
          <p:cNvPr id="14412" name="yt_table_1441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039012"/>
              </p:ext>
            </p:extLst>
          </p:nvPr>
        </p:nvGraphicFramePr>
        <p:xfrm>
          <a:off x="540000" y="2924341"/>
          <a:ext cx="930041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23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87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8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5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3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88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71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选修课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yt_shape_1715242846282">
            <a:extLst>
              <a:ext uri="{FF2B5EF4-FFF2-40B4-BE49-F238E27FC236}">
                <a16:creationId xmlns:a16="http://schemas.microsoft.com/office/drawing/2014/main" id="{D6A74D8B-0409-8444-1724-3D4A372ECE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7D255BE-805A-34F7-950E-9DCB5076673D}"/>
              </a:ext>
            </a:extLst>
          </p:cNvPr>
          <p:cNvSpPr txBox="1"/>
          <p:nvPr/>
        </p:nvSpPr>
        <p:spPr>
          <a:xfrm>
            <a:off x="6927107" y="22993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1" name="yt_table_1441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397781"/>
              </p:ext>
            </p:extLst>
          </p:nvPr>
        </p:nvGraphicFramePr>
        <p:xfrm>
          <a:off x="540000" y="4134218"/>
          <a:ext cx="8207375" cy="1901952"/>
        </p:xfrm>
        <a:graphic>
          <a:graphicData uri="http://schemas.openxmlformats.org/drawingml/2006/table">
            <a:tbl>
              <a:tblPr/>
              <a:tblGrid>
                <a:gridCol w="8207375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这次被调查的学生人数为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被调查的学生中喜欢选修课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的人数分别为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喜欢选修课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的人数最少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扇形统计图中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部分扇形的圆心角为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6" name="yt_shape_14416"/>
          <p:cNvSpPr txBox="1"/>
          <p:nvPr/>
        </p:nvSpPr>
        <p:spPr>
          <a:xfrm>
            <a:off x="540000" y="900000"/>
            <a:ext cx="646330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不根据统计图计算，而凭直觉判断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第七次全国人口普查的部分结果如图所示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418" name="yt_image_14418" title="H_183.51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9944" y="1958746"/>
            <a:ext cx="3934386" cy="233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0" name="yt_shape_14420"/>
          <p:cNvSpPr txBox="1"/>
          <p:nvPr/>
        </p:nvSpPr>
        <p:spPr>
          <a:xfrm>
            <a:off x="540000" y="4347894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根据该统计图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下列判断中错误的是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21" name="yt_table_1442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718227"/>
              </p:ext>
            </p:extLst>
          </p:nvPr>
        </p:nvGraphicFramePr>
        <p:xfrm>
          <a:off x="540047" y="4827197"/>
          <a:ext cx="5529263" cy="1901952"/>
        </p:xfrm>
        <a:graphic>
          <a:graphicData uri="http://schemas.openxmlformats.org/drawingml/2006/table">
            <a:tbl>
              <a:tblPr/>
              <a:tblGrid>
                <a:gridCol w="5529263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徐州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岁人口比重高于全国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徐州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岁人口比重低于江苏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徐州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岁及以上人口比重高于全国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徐州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岁及以上人口比重高于江苏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F4A830F-A0D8-B767-CC55-5BE63591BCA1}"/>
              </a:ext>
            </a:extLst>
          </p:cNvPr>
          <p:cNvSpPr txBox="1"/>
          <p:nvPr/>
        </p:nvSpPr>
        <p:spPr>
          <a:xfrm>
            <a:off x="5936389" y="43010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4" name="yt_shape_1442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423" name="yt_image_14423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6" name="yt_shape_14426"/>
          <p:cNvSpPr txBox="1"/>
          <p:nvPr/>
        </p:nvSpPr>
        <p:spPr>
          <a:xfrm>
            <a:off x="540119" y="1482165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鞍山市中考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在第六十个学雷锋纪念日到来之际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习近平总书记指出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9636"/>
              </a:rPr>
              <a:t>实践证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无论时代如何变迁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雷锋精神永不过时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某校为弘扬雷锋精神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dd62"/>
              </a:rPr>
              <a:t>组织全校学生开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展了手抄报评比活动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评比结果共分为四项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非凡创意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魅力色彩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840c"/>
              </a:rPr>
              <a:t>最美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无限潜力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参赛的每名学生都恰好获得其中一个奖项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活动结束后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a4d2"/>
              </a:rPr>
              <a:t>学校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数学兴趣小组随机调查了部分学生的获奖情况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79af8"/>
              </a:rPr>
              <a:t>将调查结果绘制成如下两幅不完整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请根据统计图提供的信息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5" name="yt_image_14428" title="H_415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0056" y="4005064"/>
            <a:ext cx="2531664" cy="25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4429" title="H_400.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40416" y="4005064"/>
            <a:ext cx="1851638" cy="243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2" name="yt_shape_14432"/>
          <p:cNvSpPr txBox="1"/>
          <p:nvPr/>
        </p:nvSpPr>
        <p:spPr>
          <a:xfrm>
            <a:off x="540000" y="900000"/>
            <a:ext cx="674704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本次共调查了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请补全条形统计图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样本中获得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魅力色彩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的人数为：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补全条形统计图如图所示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436" name="yt_shape_14436"/>
          <p:cNvSpPr txBox="1"/>
          <p:nvPr/>
        </p:nvSpPr>
        <p:spPr>
          <a:xfrm>
            <a:off x="540000" y="3450536"/>
            <a:ext cx="2935162" cy="24826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500" b="0" i="0" u="none" spc="-13500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  <a:r>
              <a:rPr lang="en-US" altLang="zh-CN" sz="13500" b="0" i="0" u="none" spc="19838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</a:p>
        </p:txBody>
      </p:sp>
      <p:pic>
        <p:nvPicPr>
          <p:cNvPr id="14435" name="yt_image_14435" title="H_211.669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450536"/>
            <a:ext cx="2947345" cy="268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74D969-8874-32DB-523F-E2A7DB584336}"/>
              </a:ext>
            </a:extLst>
          </p:cNvPr>
          <p:cNvSpPr txBox="1"/>
          <p:nvPr/>
        </p:nvSpPr>
        <p:spPr>
          <a:xfrm>
            <a:off x="3345589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744AE2-B50C-8E29-3CDC-ECC499DE19CC}"/>
              </a:ext>
            </a:extLst>
          </p:cNvPr>
          <p:cNvSpPr txBox="1"/>
          <p:nvPr/>
        </p:nvSpPr>
        <p:spPr>
          <a:xfrm>
            <a:off x="449989" y="1804170"/>
            <a:ext cx="686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样本中获得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魅力色彩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的人数为：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F00866-6D88-F363-ADA8-57EEED1C19F0}"/>
              </a:ext>
            </a:extLst>
          </p:cNvPr>
          <p:cNvSpPr txBox="1"/>
          <p:nvPr/>
        </p:nvSpPr>
        <p:spPr>
          <a:xfrm>
            <a:off x="449989" y="2279658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A839F4-15EB-09B0-88FD-B07309AEFA1C}"/>
              </a:ext>
            </a:extLst>
          </p:cNvPr>
          <p:cNvSpPr txBox="1"/>
          <p:nvPr/>
        </p:nvSpPr>
        <p:spPr>
          <a:xfrm>
            <a:off x="449989" y="2755146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补全条形统计图如图所示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4428" title="H_415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2017" y="1987305"/>
            <a:ext cx="2531664" cy="25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4429" title="H_400.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22377" y="1987305"/>
            <a:ext cx="1851638" cy="243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38" name="yt_shape_14438"/>
              <p:cNvSpPr txBox="1"/>
              <p:nvPr/>
            </p:nvSpPr>
            <p:spPr>
              <a:xfrm>
                <a:off x="540119" y="900000"/>
                <a:ext cx="11492915" cy="20708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本次评比活动中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全校有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名学生参加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根据调查结果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796a2"/>
                  </a:rPr>
                  <a:t>请你估计在评比中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获得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非凡创意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奖的学生人数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答：全校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名学生中获得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非凡创意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奖的学生大约有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38" name="yt_shape_14438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0823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B26283-9C30-20A6-9825-21905821BB69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43948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22B26283-9C30-20A6-9825-21905821B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4394898" cy="769062"/>
              </a:xfrm>
              <a:prstGeom prst="rect">
                <a:avLst/>
              </a:prstGeom>
              <a:blipFill>
                <a:blip r:embed="rId3"/>
                <a:stretch>
                  <a:fillRect l="-2219" r="-22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17ABA1E-BC0B-5ADA-CE4A-0EC7D8222CC9}"/>
              </a:ext>
            </a:extLst>
          </p:cNvPr>
          <p:cNvSpPr txBox="1"/>
          <p:nvPr/>
        </p:nvSpPr>
        <p:spPr>
          <a:xfrm>
            <a:off x="450108" y="2479620"/>
            <a:ext cx="87668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答：全校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名学生中获得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非凡创意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奖的学生大约有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4428" title="H_415.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6080" y="3360548"/>
            <a:ext cx="2531664" cy="25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4429" title="H_400.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56440" y="3360548"/>
            <a:ext cx="1851638" cy="243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972</Words>
  <Application>Microsoft Office PowerPoint</Application>
  <PresentationFormat>宽屏</PresentationFormat>
  <Paragraphs>112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8" baseType="lpstr">
      <vt:lpstr>,isEnd</vt:lpstr>
      <vt:lpstr>_⨹_1_50931</vt:lpstr>
      <vt:lpstr>_⨹_1_851a9</vt:lpstr>
      <vt:lpstr>_⨹_13_4fc40</vt:lpstr>
      <vt:lpstr>_⨹_15_1f502</vt:lpstr>
      <vt:lpstr>_⨹_15_79af8</vt:lpstr>
      <vt:lpstr>_⨹_18_b3905</vt:lpstr>
      <vt:lpstr>_⨹_2_2a4d2</vt:lpstr>
      <vt:lpstr>_⨹_2_a3ae9</vt:lpstr>
      <vt:lpstr>_⨹_2_dc292</vt:lpstr>
      <vt:lpstr>_⨹_2_e840c</vt:lpstr>
      <vt:lpstr>_⨹_3_79636</vt:lpstr>
      <vt:lpstr>_⨹_3_a16a9</vt:lpstr>
      <vt:lpstr>_⨹_3_cb239</vt:lpstr>
      <vt:lpstr>_⨹_5_08f5e</vt:lpstr>
      <vt:lpstr>_⨹_6_af7f9</vt:lpstr>
      <vt:lpstr>_⨹_6_c7c21</vt:lpstr>
      <vt:lpstr>_⨹_7_cdd62</vt:lpstr>
      <vt:lpstr>_⨹_8_796a2</vt:lpstr>
      <vt:lpstr>_⨹_8_fba53</vt:lpstr>
      <vt:lpstr>_⨹_9_fb7eb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2024-05-09T08:08:18Z</dcterms:created>
  <dcterms:modified xsi:type="dcterms:W3CDTF">2024-05-10T04:25:24Z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