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13" r:id="rId6"/>
    <p:sldId id="309" r:id="rId7"/>
    <p:sldId id="311" r:id="rId8"/>
    <p:sldId id="314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7" name="yt_shape_11687"/>
          <p:cNvSpPr txBox="1"/>
          <p:nvPr/>
        </p:nvSpPr>
        <p:spPr>
          <a:xfrm>
            <a:off x="540000" y="900000"/>
            <a:ext cx="591347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提公因式后直接用公式法分解因式</a:t>
            </a:r>
          </a:p>
        </p:txBody>
      </p:sp>
      <p:sp>
        <p:nvSpPr>
          <p:cNvPr id="11688" name="yt_shape_11688"/>
          <p:cNvSpPr txBox="1"/>
          <p:nvPr/>
        </p:nvSpPr>
        <p:spPr>
          <a:xfrm>
            <a:off x="540000" y="1395205"/>
            <a:ext cx="454772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分解因式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5242421488" title="H_25.973701">
            <a:extLst>
              <a:ext uri="{FF2B5EF4-FFF2-40B4-BE49-F238E27FC236}">
                <a16:creationId xmlns:a16="http://schemas.microsoft.com/office/drawing/2014/main" id="{CDE52159-9C08-EB60-2A6F-526DAD6E23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8E14EE-D8BE-9130-A94F-9E96CAAE9271}"/>
              </a:ext>
            </a:extLst>
          </p:cNvPr>
          <p:cNvSpPr txBox="1"/>
          <p:nvPr/>
        </p:nvSpPr>
        <p:spPr>
          <a:xfrm>
            <a:off x="449989" y="2299375"/>
            <a:ext cx="332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B67FD7-91ED-6765-A56B-581CB69B50B3}"/>
              </a:ext>
            </a:extLst>
          </p:cNvPr>
          <p:cNvSpPr txBox="1"/>
          <p:nvPr/>
        </p:nvSpPr>
        <p:spPr>
          <a:xfrm>
            <a:off x="1671902" y="2788710"/>
            <a:ext cx="3437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3815E6-6027-630E-FF76-4824391CA3D8}"/>
              </a:ext>
            </a:extLst>
          </p:cNvPr>
          <p:cNvSpPr txBox="1"/>
          <p:nvPr/>
        </p:nvSpPr>
        <p:spPr>
          <a:xfrm>
            <a:off x="449989" y="3725839"/>
            <a:ext cx="468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8E74D5-066C-B4E1-30B1-62407E40EFA5}"/>
              </a:ext>
            </a:extLst>
          </p:cNvPr>
          <p:cNvSpPr txBox="1"/>
          <p:nvPr/>
        </p:nvSpPr>
        <p:spPr>
          <a:xfrm>
            <a:off x="1651279" y="4312768"/>
            <a:ext cx="2608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3" name="yt_shape_11693"/>
          <p:cNvSpPr txBox="1"/>
          <p:nvPr/>
        </p:nvSpPr>
        <p:spPr>
          <a:xfrm>
            <a:off x="540000" y="900000"/>
            <a:ext cx="529792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先化简再套用公式法分解因式</a:t>
            </a:r>
          </a:p>
        </p:txBody>
      </p:sp>
      <p:sp>
        <p:nvSpPr>
          <p:cNvPr id="11694" name="yt_shape_11694"/>
          <p:cNvSpPr txBox="1"/>
          <p:nvPr/>
        </p:nvSpPr>
        <p:spPr>
          <a:xfrm>
            <a:off x="540000" y="1395205"/>
            <a:ext cx="5411738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5242421575" title="H_25.973701">
            <a:extLst>
              <a:ext uri="{FF2B5EF4-FFF2-40B4-BE49-F238E27FC236}">
                <a16:creationId xmlns:a16="http://schemas.microsoft.com/office/drawing/2014/main" id="{62EFD9E3-E934-11F1-8AA0-08FC482F52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D635AF0-BD75-5195-EDF8-1CFF71E4B981}"/>
              </a:ext>
            </a:extLst>
          </p:cNvPr>
          <p:cNvSpPr txBox="1"/>
          <p:nvPr/>
        </p:nvSpPr>
        <p:spPr>
          <a:xfrm>
            <a:off x="449989" y="2299375"/>
            <a:ext cx="3590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92839E-B273-CE44-32A8-C81727633692}"/>
              </a:ext>
            </a:extLst>
          </p:cNvPr>
          <p:cNvSpPr txBox="1"/>
          <p:nvPr/>
        </p:nvSpPr>
        <p:spPr>
          <a:xfrm>
            <a:off x="1631504" y="2825896"/>
            <a:ext cx="1913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7E8DC7-C911-3A8E-A82B-44971DEEDCE5}"/>
              </a:ext>
            </a:extLst>
          </p:cNvPr>
          <p:cNvSpPr txBox="1"/>
          <p:nvPr/>
        </p:nvSpPr>
        <p:spPr>
          <a:xfrm>
            <a:off x="1631504" y="3301384"/>
            <a:ext cx="195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8CEECD-166D-1AFF-E44E-0BA3E5EC7032}"/>
              </a:ext>
            </a:extLst>
          </p:cNvPr>
          <p:cNvSpPr txBox="1"/>
          <p:nvPr/>
        </p:nvSpPr>
        <p:spPr>
          <a:xfrm>
            <a:off x="449989" y="4201327"/>
            <a:ext cx="553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A8EB7E-D57E-6201-E975-000DAD448ACE}"/>
              </a:ext>
            </a:extLst>
          </p:cNvPr>
          <p:cNvSpPr txBox="1"/>
          <p:nvPr/>
        </p:nvSpPr>
        <p:spPr>
          <a:xfrm>
            <a:off x="1631504" y="4787760"/>
            <a:ext cx="2529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9" name="yt_shape_11699"/>
          <p:cNvSpPr txBox="1"/>
          <p:nvPr/>
        </p:nvSpPr>
        <p:spPr>
          <a:xfrm>
            <a:off x="540000" y="900000"/>
            <a:ext cx="345126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分组法分解因式</a:t>
            </a:r>
          </a:p>
        </p:txBody>
      </p:sp>
      <p:sp>
        <p:nvSpPr>
          <p:cNvPr id="11700" name="yt_shape_11700"/>
          <p:cNvSpPr txBox="1"/>
          <p:nvPr/>
        </p:nvSpPr>
        <p:spPr>
          <a:xfrm>
            <a:off x="540119" y="1395205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【阅读材料】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分解因式：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b512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4_dc153,isEnd"/>
              </a:rPr>
              <a:t>以上分解因式的方法称为分组分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对于四项多项式的分组，可以是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二、二分组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如此例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，也可以是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_b236e,isEnd"/>
              </a:rPr>
              <a:t>三、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或一、三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分组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根据以上阅读材料解决问题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2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3" name="yt_shape_1715242421666" title="H_25.973701">
            <a:extLst>
              <a:ext uri="{FF2B5EF4-FFF2-40B4-BE49-F238E27FC236}">
                <a16:creationId xmlns:a16="http://schemas.microsoft.com/office/drawing/2014/main" id="{5A010F16-37BD-D0C7-645D-B230BF3DBE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730C9C-496E-3B62-3DDB-B1EA4BAD4974}"/>
              </a:ext>
            </a:extLst>
          </p:cNvPr>
          <p:cNvSpPr txBox="1"/>
          <p:nvPr/>
        </p:nvSpPr>
        <p:spPr>
          <a:xfrm>
            <a:off x="2018558" y="4676815"/>
            <a:ext cx="98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B6952A-CCD4-9F17-D84C-72E676FD5614}"/>
              </a:ext>
            </a:extLst>
          </p:cNvPr>
          <p:cNvSpPr txBox="1"/>
          <p:nvPr/>
        </p:nvSpPr>
        <p:spPr>
          <a:xfrm>
            <a:off x="4698258" y="4676815"/>
            <a:ext cx="89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538417-5DBF-D5F6-4ADE-64306916A7A8}"/>
              </a:ext>
            </a:extLst>
          </p:cNvPr>
          <p:cNvSpPr txBox="1"/>
          <p:nvPr/>
        </p:nvSpPr>
        <p:spPr>
          <a:xfrm>
            <a:off x="2018558" y="5152303"/>
            <a:ext cx="1237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2D8DB0-410C-7487-98BC-F4B336E10F19}"/>
              </a:ext>
            </a:extLst>
          </p:cNvPr>
          <p:cNvSpPr txBox="1"/>
          <p:nvPr/>
        </p:nvSpPr>
        <p:spPr>
          <a:xfrm>
            <a:off x="4342658" y="5152303"/>
            <a:ext cx="73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D91758-2AB8-9549-13E5-CBDD54FE2F6E}"/>
              </a:ext>
            </a:extLst>
          </p:cNvPr>
          <p:cNvSpPr txBox="1"/>
          <p:nvPr/>
        </p:nvSpPr>
        <p:spPr>
          <a:xfrm>
            <a:off x="1716933" y="5627791"/>
            <a:ext cx="1345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B0D031-A4EC-503A-712F-C3E8B545671E}"/>
              </a:ext>
            </a:extLst>
          </p:cNvPr>
          <p:cNvSpPr txBox="1"/>
          <p:nvPr/>
        </p:nvSpPr>
        <p:spPr>
          <a:xfrm>
            <a:off x="1059708" y="6103279"/>
            <a:ext cx="340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8" name="yt_shape_11708"/>
          <p:cNvSpPr txBox="1"/>
          <p:nvPr/>
        </p:nvSpPr>
        <p:spPr>
          <a:xfrm>
            <a:off x="540000" y="900000"/>
            <a:ext cx="516166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AE4432-0DD8-76A3-3C38-70EB5C7DFD99}"/>
              </a:ext>
            </a:extLst>
          </p:cNvPr>
          <p:cNvSpPr txBox="1"/>
          <p:nvPr/>
        </p:nvSpPr>
        <p:spPr>
          <a:xfrm>
            <a:off x="449989" y="1328682"/>
            <a:ext cx="5291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0" name="yt_shape_11710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十字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相乘法分解因式</a:t>
            </a:r>
          </a:p>
        </p:txBody>
      </p:sp>
      <p:sp>
        <p:nvSpPr>
          <p:cNvPr id="11711" name="yt_shape_11711"/>
          <p:cNvSpPr txBox="1"/>
          <p:nvPr/>
        </p:nvSpPr>
        <p:spPr>
          <a:xfrm>
            <a:off x="540119" y="1395205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由多项式乘法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36fb,isEnd"/>
              </a:rPr>
              <a:t>将该式从右到左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即可得到用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十字相乘法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进行因式分解的公式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示例：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尝试：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应用：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请用上述方法解方程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0.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0.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1.</a:t>
            </a:r>
          </a:p>
        </p:txBody>
      </p:sp>
      <p:pic>
        <p:nvPicPr>
          <p:cNvPr id="3" name="yt_shape_1715242421773" title="H_25.973701">
            <a:extLst>
              <a:ext uri="{FF2B5EF4-FFF2-40B4-BE49-F238E27FC236}">
                <a16:creationId xmlns:a16="http://schemas.microsoft.com/office/drawing/2014/main" id="{F26875EF-60FB-FA2A-489C-138A7B0699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DAD4C1-D47B-FB25-0376-E8BBBE228A07}"/>
              </a:ext>
            </a:extLst>
          </p:cNvPr>
          <p:cNvSpPr txBox="1"/>
          <p:nvPr/>
        </p:nvSpPr>
        <p:spPr>
          <a:xfrm>
            <a:off x="6528646" y="3250351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FD73C9-9CA2-8396-5FA3-DC71D48D893F}"/>
              </a:ext>
            </a:extLst>
          </p:cNvPr>
          <p:cNvSpPr txBox="1"/>
          <p:nvPr/>
        </p:nvSpPr>
        <p:spPr>
          <a:xfrm>
            <a:off x="8435232" y="325035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4FF728-C466-4C41-9443-1E93755F29FD}"/>
              </a:ext>
            </a:extLst>
          </p:cNvPr>
          <p:cNvSpPr txBox="1"/>
          <p:nvPr/>
        </p:nvSpPr>
        <p:spPr>
          <a:xfrm>
            <a:off x="450108" y="4201327"/>
            <a:ext cx="298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E1EAD9-E8E7-E453-4FA4-86E6999B616A}"/>
              </a:ext>
            </a:extLst>
          </p:cNvPr>
          <p:cNvSpPr txBox="1"/>
          <p:nvPr/>
        </p:nvSpPr>
        <p:spPr>
          <a:xfrm>
            <a:off x="450108" y="4676815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9521499-72CA-25F5-B234-E5C136E7B1A9}"/>
              </a:ext>
            </a:extLst>
          </p:cNvPr>
          <p:cNvSpPr txBox="1"/>
          <p:nvPr/>
        </p:nvSpPr>
        <p:spPr>
          <a:xfrm>
            <a:off x="450108" y="5152303"/>
            <a:ext cx="3155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5CBD54B-CFD4-9C2F-E8C2-274F22CEF070}"/>
              </a:ext>
            </a:extLst>
          </p:cNvPr>
          <p:cNvSpPr txBox="1"/>
          <p:nvPr/>
        </p:nvSpPr>
        <p:spPr>
          <a:xfrm>
            <a:off x="450108" y="5627791"/>
            <a:ext cx="2545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7" name="yt_shape_11717"/>
          <p:cNvSpPr txBox="1"/>
          <p:nvPr/>
        </p:nvSpPr>
        <p:spPr>
          <a:xfrm>
            <a:off x="540000" y="900000"/>
            <a:ext cx="345126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配方法分解因式</a:t>
            </a:r>
          </a:p>
        </p:txBody>
      </p:sp>
      <p:sp>
        <p:nvSpPr>
          <p:cNvPr id="11718" name="yt_shape_11718"/>
          <p:cNvSpPr txBox="1"/>
          <p:nvPr/>
        </p:nvSpPr>
        <p:spPr>
          <a:xfrm>
            <a:off x="540119" y="1395205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阅读下列分解因式的过程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先加上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，再减去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运用两数和的平方公式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运用平方差公式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像上面这样通过加减项配出两数和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09782"/>
              </a:rPr>
              <a:t>的平方后再把二次三项式分解因式的方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叫做配方法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请你用配方法分解下面的多项式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5242421873" title="H_25.973701">
            <a:extLst>
              <a:ext uri="{FF2B5EF4-FFF2-40B4-BE49-F238E27FC236}">
                <a16:creationId xmlns:a16="http://schemas.microsoft.com/office/drawing/2014/main" id="{E6AC01A1-40D9-85D2-22FC-C5838C83AB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8A894A-B1CB-0FA1-056C-6D19D095ACF7}"/>
              </a:ext>
            </a:extLst>
          </p:cNvPr>
          <p:cNvSpPr txBox="1"/>
          <p:nvPr/>
        </p:nvSpPr>
        <p:spPr>
          <a:xfrm>
            <a:off x="450108" y="5627791"/>
            <a:ext cx="4804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D1BCDF-824C-B1B6-C5B1-4C1D8CBFA0D8}"/>
              </a:ext>
            </a:extLst>
          </p:cNvPr>
          <p:cNvSpPr txBox="1"/>
          <p:nvPr/>
        </p:nvSpPr>
        <p:spPr>
          <a:xfrm>
            <a:off x="2423592" y="6107052"/>
            <a:ext cx="3669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7" name="yt_shape_11727"/>
          <p:cNvSpPr txBox="1"/>
          <p:nvPr/>
        </p:nvSpPr>
        <p:spPr>
          <a:xfrm>
            <a:off x="565921" y="1356843"/>
            <a:ext cx="372057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E5C96AE-220F-778E-3754-EF69C763434A}"/>
              </a:ext>
            </a:extLst>
          </p:cNvPr>
          <p:cNvSpPr txBox="1"/>
          <p:nvPr/>
        </p:nvSpPr>
        <p:spPr>
          <a:xfrm>
            <a:off x="475910" y="1310037"/>
            <a:ext cx="3864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077008-76CE-8AC1-1477-B6E2D61EE4E0}"/>
              </a:ext>
            </a:extLst>
          </p:cNvPr>
          <p:cNvSpPr txBox="1"/>
          <p:nvPr/>
        </p:nvSpPr>
        <p:spPr>
          <a:xfrm>
            <a:off x="475910" y="1785525"/>
            <a:ext cx="3155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1384" y="764704"/>
            <a:ext cx="262764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3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12.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649</Words>
  <Application>Microsoft Office PowerPoint</Application>
  <PresentationFormat>宽屏</PresentationFormat>
  <Paragraphs>83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,isEnd</vt:lpstr>
      <vt:lpstr>_⨹_1_6b512,isEnd</vt:lpstr>
      <vt:lpstr>_⨹_14_dc153,isEnd</vt:lpstr>
      <vt:lpstr>_⨹_17_09782</vt:lpstr>
      <vt:lpstr>_⨹_2_b236e,isEnd</vt:lpstr>
      <vt:lpstr>_⨹_7_c36fb,isEnd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2024-05-09T08:08:18Z</dcterms:created>
  <dcterms:modified xsi:type="dcterms:W3CDTF">2024-05-09T09:04:20Z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