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6" r:id="rId5"/>
    <p:sldId id="308" r:id="rId6"/>
    <p:sldId id="310" r:id="rId7"/>
    <p:sldId id="311" r:id="rId8"/>
    <p:sldId id="313" r:id="rId9"/>
    <p:sldId id="314" r:id="rId10"/>
    <p:sldId id="322" r:id="rId11"/>
    <p:sldId id="323" r:id="rId12"/>
    <p:sldId id="316" r:id="rId13"/>
    <p:sldId id="318" r:id="rId14"/>
    <p:sldId id="319" r:id="rId15"/>
    <p:sldId id="324" r:id="rId16"/>
    <p:sldId id="256" r:id="rId17"/>
  </p:sldIdLst>
  <p:sldSz cx="12192000" cy="6858000"/>
  <p:notesSz cx="6858000" cy="9144000"/>
  <p:custDataLst>
    <p:tags r:id="rId18"/>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p:scale>
          <a:sx n="50" d="100"/>
          <a:sy n="50" d="100"/>
        </p:scale>
        <p:origin x="860" y="35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2793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38832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60262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794806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58929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8067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2391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704290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659666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63658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2024/5/10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641383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2024/5/10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046794136"/>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0.bin"/></Relationships>
</file>

<file path=ppt/slides/_rels/slide15.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pic>
        <p:nvPicPr>
          <p:cNvPr id="14543" name="yt_image_1454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054070" cy="531495"/>
          </a:xfrm>
          <a:prstGeom prst="rect">
            <a:avLst/>
          </a:prstGeom>
          <a:noFill/>
          <a:extLst>
            <a:ext uri="{909E8E84-426E-40DD-AFC4-6F175D3DCCD1}">
              <a14:hiddenFill xmlns:a14="http://schemas.microsoft.com/office/drawing/2010/main">
                <a:solidFill>
                  <a:srgbClr val="FFFFFF"/>
                </a:solidFill>
              </a14:hiddenFill>
            </a:ext>
          </a:extLst>
        </p:spPr>
      </p:pic>
      <p:pic>
        <p:nvPicPr>
          <p:cNvPr id="14545" name="yt_image_1454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934710" y="396789"/>
            <a:ext cx="6265909" cy="594394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31A2594A-D4E7-2BA0-2AE5-1CD0BE7120D2}"/>
              </a:ext>
            </a:extLst>
          </p:cNvPr>
          <p:cNvSpPr/>
          <p:nvPr/>
        </p:nvSpPr>
        <p:spPr>
          <a:xfrm>
            <a:off x="7680176" y="1700808"/>
            <a:ext cx="240030" cy="291465"/>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15000"/>
                  </a:schemeClr>
                </a:solidFill>
                <a:prstDash val="soli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ABE1AA5-C236-A299-55B3-5D7B444196CA}"/>
              </a:ext>
            </a:extLst>
          </p:cNvPr>
          <p:cNvSpPr/>
          <p:nvPr/>
        </p:nvSpPr>
        <p:spPr>
          <a:xfrm>
            <a:off x="6023992" y="2966244"/>
            <a:ext cx="737235" cy="360045"/>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15000"/>
                  </a:schemeClr>
                </a:solidFill>
                <a:prstDash val="soli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3BD5433E-4CB7-3CCA-3AAB-D5B0BC1A153C}"/>
              </a:ext>
            </a:extLst>
          </p:cNvPr>
          <p:cNvSpPr/>
          <p:nvPr/>
        </p:nvSpPr>
        <p:spPr>
          <a:xfrm>
            <a:off x="5996473" y="3789040"/>
            <a:ext cx="737235" cy="360045"/>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15000"/>
                  </a:schemeClr>
                </a:solidFill>
                <a:prstDash val="soli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6CD29AC-F454-188C-A2EF-2358D234844E}"/>
              </a:ext>
            </a:extLst>
          </p:cNvPr>
          <p:cNvSpPr/>
          <p:nvPr/>
        </p:nvSpPr>
        <p:spPr>
          <a:xfrm>
            <a:off x="5996473" y="5047742"/>
            <a:ext cx="822960" cy="394335"/>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15000"/>
                  </a:schemeClr>
                </a:solidFill>
                <a:prstDash val="soli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599" name="yt_shape_14599"/>
              <p:cNvSpPr txBox="1"/>
              <p:nvPr/>
            </p:nvSpPr>
            <p:spPr>
              <a:xfrm>
                <a:off x="540119" y="900000"/>
                <a:ext cx="11492915" cy="4010072"/>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若把每组中各个数据用这组数据的中间值代替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组</a:t>
                </a:r>
                <a:r>
                  <a:rPr lang="en-US" altLang="zh-CN" sz="2400" b="0" i="0" u="none">
                    <a:solidFill>
                      <a:srgbClr val="000000"/>
                    </a:solidFill>
                    <a:effectLst/>
                    <a:latin typeface="Times New Roman" pitchFamily="24"/>
                    <a:ea typeface="Times New Roman" pitchFamily="24"/>
                  </a:rPr>
                  <a:t>80</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sym typeface="_⨹_4_ebdd6"/>
                  </a:rPr>
                  <a:t>的中间值</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是</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则这次调查的样本平均数是多少</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平均数是：</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90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110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130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170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sym typeface="_⨹_3_fc64c"/>
                  </a:rPr>
                  <a:t>130</a:t>
                </a:r>
                <a:r>
                  <a:rPr lang="en-US" altLang="zh-CN" sz="2400" b="0" i="0" u="none">
                    <a:solidFill>
                      <a:srgbClr val="FF0000">
                        <a:alpha val="0"/>
                      </a:srgbClr>
                    </a:solidFill>
                    <a:effectLst/>
                    <a:latin typeface="Times New Roman" pitchFamily="24"/>
                    <a:ea typeface="Times New Roman" pitchFamily="24"/>
                  </a:rPr>
                  <a:t/>
                </a:r>
                <a:br>
                  <a:rPr lang="en-US" altLang="zh-CN" sz="2400" b="0" i="0" u="none">
                    <a:solidFill>
                      <a:srgbClr val="FF0000">
                        <a:alpha val="0"/>
                      </a:srgbClr>
                    </a:solidFill>
                    <a:effectLst/>
                    <a:latin typeface="Times New Roman" pitchFamily="24"/>
                    <a:ea typeface="Times New Roman" pitchFamily="24"/>
                  </a:rPr>
                </a:b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次</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分钟跳绳</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成绩大于或等于</a:t>
                </a:r>
                <a:r>
                  <a:rPr lang="en-US" altLang="zh-CN" sz="2400" b="0" i="0" u="none">
                    <a:solidFill>
                      <a:srgbClr val="000000"/>
                    </a:solidFill>
                    <a:effectLst/>
                    <a:latin typeface="Times New Roman" pitchFamily="24"/>
                    <a:ea typeface="Times New Roman" pitchFamily="24"/>
                  </a:rPr>
                  <a:t>120</a:t>
                </a:r>
                <a:r>
                  <a:rPr lang="zh-CN" altLang="zh-CN" sz="2400" b="0" i="0" u="none">
                    <a:solidFill>
                      <a:srgbClr val="000000"/>
                    </a:solidFill>
                    <a:effectLst/>
                    <a:latin typeface="Times New Roman" pitchFamily="24"/>
                    <a:ea typeface="宋体" pitchFamily="24"/>
                  </a:rPr>
                  <a:t>次为优秀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那么该校</a:t>
                </a:r>
                <a:r>
                  <a:rPr lang="en-US" altLang="zh-CN" sz="2400" b="0" i="0" u="none">
                    <a:solidFill>
                      <a:srgbClr val="000000"/>
                    </a:solidFill>
                    <a:effectLst/>
                    <a:latin typeface="Times New Roman" pitchFamily="24"/>
                    <a:ea typeface="Times New Roman" pitchFamily="24"/>
                  </a:rPr>
                  <a:t>2100</a:t>
                </a:r>
                <a:r>
                  <a:rPr lang="zh-CN" altLang="zh-CN" sz="2400" b="0" i="0" u="none">
                    <a:solidFill>
                      <a:srgbClr val="000000"/>
                    </a:solidFill>
                    <a:effectLst/>
                    <a:latin typeface="Times New Roman" pitchFamily="24"/>
                    <a:ea typeface="宋体" pitchFamily="24"/>
                  </a:rPr>
                  <a:t>名学生中</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sym typeface="_⨹_1_1941b"/>
                  </a:rPr>
                  <a:t>1</a:t>
                </a:r>
                <a:r>
                  <a:rPr lang="en-US" altLang="zh-CN" sz="2400" b="0" i="0" u="none">
                    <a:solidFill>
                      <a:srgbClr val="000000"/>
                    </a:solidFill>
                    <a:effectLst/>
                    <a:latin typeface="Times New Roman" pitchFamily="24"/>
                    <a:ea typeface="Times New Roman" pitchFamily="24"/>
                  </a:rPr>
                  <a:t/>
                </a:r>
                <a:br>
                  <a:rPr lang="en-US" altLang="zh-CN" sz="2400" b="0" i="0"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分钟跳绳</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成绩为优秀的大约有多少人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成绩为优秀的大约有：</a:t>
                </a:r>
              </a:p>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rPr>
                  <a:t>2100</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19+16+5</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a:t>
                </a:r>
              </a:p>
            </p:txBody>
          </p:sp>
        </mc:Choice>
        <mc:Fallback xmlns:a16="http://schemas.microsoft.com/office/drawing/2014/main" xmlns="">
          <p:sp>
            <p:nvSpPr>
              <p:cNvPr id="14599" name="yt_shape_14599" descr="{&quot;rangeId&quot;:29,&quot;mathAnswerShape&quot;:1}"/>
              <p:cNvSpPr txBox="1">
                <a:spLocks noRot="1" noChangeAspect="1" noMove="1" noResize="1" noEditPoints="1" noAdjustHandles="1" noChangeArrowheads="1" noChangeShapeType="1" noTextEdit="1"/>
              </p:cNvSpPr>
              <p:nvPr/>
            </p:nvSpPr>
            <p:spPr>
              <a:xfrm>
                <a:off x="540119" y="900000"/>
                <a:ext cx="11492915" cy="4010072"/>
              </a:xfrm>
              <a:prstGeom prst="rect">
                <a:avLst/>
              </a:prstGeom>
              <a:blipFill>
                <a:blip r:embed="rId2"/>
                <a:stretch>
                  <a:fillRect l="-1645" t="-1370" b="-167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ECB3E373-EFDF-4579-B8DD-66D99ECCFD44}"/>
              </a:ext>
            </a:extLst>
          </p:cNvPr>
          <p:cNvSpPr txBox="1"/>
          <p:nvPr/>
        </p:nvSpPr>
        <p:spPr>
          <a:xfrm>
            <a:off x="450108" y="1804170"/>
            <a:ext cx="1121771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平均数是：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90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130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170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sym typeface="_⨹_3_fc64c"/>
              </a:rPr>
              <a:t>130</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
            </a:r>
            <a:b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EEFFF2D9-A6A8-0962-D30E-F36BD10796C6}"/>
              </a:ext>
            </a:extLst>
          </p:cNvPr>
          <p:cNvSpPr txBox="1"/>
          <p:nvPr/>
        </p:nvSpPr>
        <p:spPr>
          <a:xfrm>
            <a:off x="450108" y="2279658"/>
            <a:ext cx="1170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次</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A3B9727D-F027-2AE0-D2E7-562A286265EF}"/>
              </a:ext>
            </a:extLst>
          </p:cNvPr>
          <p:cNvSpPr txBox="1"/>
          <p:nvPr/>
        </p:nvSpPr>
        <p:spPr>
          <a:xfrm>
            <a:off x="450108" y="3706122"/>
            <a:ext cx="459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成绩为优秀的大约有：</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57944F3-CD4A-D0C5-139E-C1FE6098359F}"/>
                  </a:ext>
                </a:extLst>
              </p:cNvPr>
              <p:cNvSpPr txBox="1"/>
              <p:nvPr/>
            </p:nvSpPr>
            <p:spPr>
              <a:xfrm>
                <a:off x="450108" y="4181610"/>
                <a:ext cx="4055173" cy="7364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2100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19+16+5</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1400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xmlns:a16="http://schemas.microsoft.com/office/drawing/2014/main" xmlns="">
          <p:sp>
            <p:nvSpPr>
              <p:cNvPr id="5" name="文本框 4" descr="{'rangeId': 29, 'mathAnswerShape': 1}">
                <a:extLst>
                  <a:ext uri="{FF2B5EF4-FFF2-40B4-BE49-F238E27FC236}">
                    <a16:creationId xmlns:a16="http://schemas.microsoft.com/office/drawing/2014/main" id="{B57944F3-CD4A-D0C5-139E-C1FE6098359F}"/>
                  </a:ext>
                </a:extLst>
              </p:cNvPr>
              <p:cNvSpPr txBox="1">
                <a:spLocks noRot="1" noChangeAspect="1" noMove="1" noResize="1" noEditPoints="1" noAdjustHandles="1" noChangeArrowheads="1" noChangeShapeType="1" noTextEdit="1"/>
              </p:cNvSpPr>
              <p:nvPr/>
            </p:nvSpPr>
            <p:spPr>
              <a:xfrm>
                <a:off x="450108" y="4181610"/>
                <a:ext cx="4055173" cy="736486"/>
              </a:xfrm>
              <a:prstGeom prst="rect">
                <a:avLst/>
              </a:prstGeom>
              <a:blipFill>
                <a:blip r:embed="rId3"/>
                <a:stretch>
                  <a:fillRect l="-2406" r="-2556" b="-7438"/>
                </a:stretch>
              </a:blipFill>
            </p:spPr>
            <p:txBody>
              <a:bodyPr/>
              <a:lstStyle/>
              <a:p>
                <a:r>
                  <a:rPr lang="zh-CN" altLang="en-US">
                    <a:noFill/>
                  </a:rPr>
                  <a:t> </a:t>
                </a:r>
              </a:p>
            </p:txBody>
          </p:sp>
        </mc:Fallback>
      </mc:AlternateContent>
      <p:pic>
        <p:nvPicPr>
          <p:cNvPr id="7" name="yt_image_14587" title="H_342.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5954918" y="3890198"/>
            <a:ext cx="5772024" cy="29678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02" name="yt_shape_14602"/>
          <p:cNvSpPr txBox="1"/>
          <p:nvPr/>
        </p:nvSpPr>
        <p:spPr>
          <a:xfrm>
            <a:off x="540000" y="900000"/>
            <a:ext cx="2358851"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7794">
                <a:solidFill>
                  <a:srgbClr val="1EE3CF"/>
                </a:solidFill>
                <a:effectLst/>
                <a:latin typeface="宋体/Times New Roman" pitchFamily="26"/>
                <a:ea typeface="宋体" pitchFamily="26"/>
              </a:rPr>
              <a:t> </a:t>
            </a:r>
          </a:p>
        </p:txBody>
      </p:sp>
      <p:pic>
        <p:nvPicPr>
          <p:cNvPr id="14601" name="yt_image_14601" title="H_41.8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4604" name="yt_shape_14604"/>
          <p:cNvSpPr txBox="1"/>
          <p:nvPr/>
        </p:nvSpPr>
        <p:spPr>
          <a:xfrm>
            <a:off x="540119" y="1482165"/>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10. </a:t>
            </a:r>
            <a:r>
              <a:rPr lang="zh-CN" altLang="zh-CN" sz="2400" b="0" i="0" u="none">
                <a:solidFill>
                  <a:srgbClr val="000000"/>
                </a:solidFill>
                <a:effectLst/>
                <a:latin typeface="Times New Roman" pitchFamily="24"/>
                <a:ea typeface="宋体" pitchFamily="24"/>
              </a:rPr>
              <a:t>某学校图书馆</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月份各类图书的借阅情况如图所示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72f8e,isEnd"/>
              </a:rPr>
              <a:t>则这个月借阅文学类书籍</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的人次是数学类书籍人次的</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倍</a:t>
            </a:r>
            <a:r>
              <a:rPr lang="en-US" altLang="zh-CN" sz="2400" b="0" i="0" u="none">
                <a:solidFill>
                  <a:srgbClr val="000000"/>
                </a:solidFill>
                <a:effectLst/>
                <a:latin typeface="Times New Roman" pitchFamily="24"/>
                <a:ea typeface="Times New Roman" pitchFamily="24"/>
                <a:sym typeface=",isEnd"/>
              </a:rPr>
              <a:t>.</a:t>
            </a:r>
          </a:p>
        </p:txBody>
      </p:sp>
      <p:pic>
        <p:nvPicPr>
          <p:cNvPr id="14605" name="yt_image_14605" title="H_129.9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104108" y="2866144"/>
            <a:ext cx="4364935" cy="165049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D424A4E-F9EA-96D4-EAF7-1509DF2AB870}"/>
              </a:ext>
            </a:extLst>
          </p:cNvPr>
          <p:cNvSpPr txBox="1"/>
          <p:nvPr/>
        </p:nvSpPr>
        <p:spPr>
          <a:xfrm>
            <a:off x="4412508" y="1910847"/>
            <a:ext cx="865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2.5</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07" name="yt_shape_14607"/>
          <p:cNvSpPr txBox="1"/>
          <p:nvPr/>
        </p:nvSpPr>
        <p:spPr>
          <a:xfrm>
            <a:off x="540119" y="90000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11.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数学课代表用折线统计图呈现了</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B</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两名同学最近</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次的数学成绩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c5d15,isEnd"/>
              </a:rPr>
              <a:t>由</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统计图可知</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9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同学的进步大</a:t>
            </a:r>
            <a:r>
              <a:rPr lang="en-US" altLang="zh-CN" sz="2400" b="0" i="0" u="none">
                <a:solidFill>
                  <a:srgbClr val="000000"/>
                </a:solidFill>
                <a:effectLst/>
                <a:latin typeface="Times New Roman" pitchFamily="24"/>
                <a:ea typeface="Times New Roman" pitchFamily="24"/>
                <a:sym typeface=",isEnd"/>
              </a:rPr>
              <a:t>.</a:t>
            </a:r>
          </a:p>
        </p:txBody>
      </p:sp>
      <p:pic>
        <p:nvPicPr>
          <p:cNvPr id="14608" name="yt_image_14608" title="H_200.8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99463" y="2276872"/>
            <a:ext cx="4774226" cy="255117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DF4C0EF-0531-5D3B-1758-151F197F5FB2}"/>
              </a:ext>
            </a:extLst>
          </p:cNvPr>
          <p:cNvSpPr txBox="1"/>
          <p:nvPr/>
        </p:nvSpPr>
        <p:spPr>
          <a:xfrm>
            <a:off x="2631333" y="1328682"/>
            <a:ext cx="7182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11" name="yt_shape_14611"/>
          <p:cNvSpPr txBox="1"/>
          <p:nvPr/>
        </p:nvSpPr>
        <p:spPr>
          <a:xfrm>
            <a:off x="540000" y="900000"/>
            <a:ext cx="2358851"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7794">
                <a:solidFill>
                  <a:srgbClr val="1EE3CF"/>
                </a:solidFill>
                <a:effectLst/>
                <a:latin typeface="宋体/Times New Roman" pitchFamily="26"/>
                <a:ea typeface="宋体" pitchFamily="26"/>
              </a:rPr>
              <a:t> </a:t>
            </a:r>
          </a:p>
        </p:txBody>
      </p:sp>
      <p:pic>
        <p:nvPicPr>
          <p:cNvPr id="14610" name="yt_image_14610" title="H_41.85">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4613" name="yt_shape_14613"/>
          <p:cNvSpPr txBox="1"/>
          <p:nvPr/>
        </p:nvSpPr>
        <p:spPr>
          <a:xfrm>
            <a:off x="540120" y="14821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 </a:t>
            </a:r>
            <a:r>
              <a:rPr lang="zh-CN" altLang="zh-CN" sz="2400" b="0" i="0" u="none">
                <a:solidFill>
                  <a:srgbClr val="000000"/>
                </a:solidFill>
                <a:effectLst/>
                <a:latin typeface="Times New Roman" pitchFamily="24"/>
                <a:ea typeface="宋体" pitchFamily="24"/>
              </a:rPr>
              <a:t>某地区共有</a:t>
            </a:r>
            <a:r>
              <a:rPr lang="en-US" altLang="zh-CN" sz="2400" b="0" i="0" u="none">
                <a:solidFill>
                  <a:srgbClr val="000000"/>
                </a:solidFill>
                <a:effectLst/>
                <a:latin typeface="Times New Roman" pitchFamily="24"/>
                <a:ea typeface="Times New Roman" pitchFamily="24"/>
              </a:rPr>
              <a:t>1800</a:t>
            </a:r>
            <a:r>
              <a:rPr lang="zh-CN" altLang="zh-CN" sz="2400" b="0" i="0" u="none">
                <a:solidFill>
                  <a:srgbClr val="000000"/>
                </a:solidFill>
                <a:effectLst/>
                <a:latin typeface="Times New Roman" pitchFamily="24"/>
                <a:ea typeface="宋体" pitchFamily="24"/>
              </a:rPr>
              <a:t>名八年级学生</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为了解这些学生的体质健康状况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a2737"/>
              </a:rPr>
              <a:t>开学之初随机</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选取部分学生进行体育测试</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以下是根据测试成绩绘制的统计图表的一部分</a:t>
            </a:r>
            <a:r>
              <a:rPr lang="en-US" altLang="zh-CN" sz="2400" b="0" i="0" u="none">
                <a:solidFill>
                  <a:srgbClr val="000000"/>
                </a:solidFill>
                <a:effectLst/>
                <a:latin typeface="Times New Roman" pitchFamily="24"/>
                <a:ea typeface="Times New Roman" pitchFamily="24"/>
              </a:rPr>
              <a:t>.</a:t>
            </a:r>
          </a:p>
        </p:txBody>
      </p:sp>
      <p:graphicFrame>
        <p:nvGraphicFramePr>
          <p:cNvPr id="14614" name="yt_table_14614"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4647237"/>
              </p:ext>
            </p:extLst>
          </p:nvPr>
        </p:nvGraphicFramePr>
        <p:xfrm>
          <a:off x="540001" y="2593964"/>
          <a:ext cx="7860256" cy="2834640"/>
        </p:xfrm>
        <a:graphic>
          <a:graphicData uri="http://schemas.openxmlformats.org/drawingml/2006/table">
            <a:tbl>
              <a:tblPr>
                <a:tableStyleId>{5940675A-B579-460E-94D1-54222C63F5DA}</a:tableStyleId>
              </a:tblPr>
              <a:tblGrid>
                <a:gridCol w="2246205">
                  <a:extLst>
                    <a:ext uri="{9D8B030D-6E8A-4147-A177-3AD203B41FA5}">
                      <a16:colId xmlns:a16="http://schemas.microsoft.com/office/drawing/2014/main" val="20000"/>
                    </a:ext>
                  </a:extLst>
                </a:gridCol>
                <a:gridCol w="3930372">
                  <a:extLst>
                    <a:ext uri="{9D8B030D-6E8A-4147-A177-3AD203B41FA5}">
                      <a16:colId xmlns:a16="http://schemas.microsoft.com/office/drawing/2014/main" val="20001"/>
                    </a:ext>
                  </a:extLst>
                </a:gridCol>
                <a:gridCol w="1683679">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等级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测试成绩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优秀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45</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良好</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37.5</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及格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不及格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sp>
        <p:nvSpPr>
          <p:cNvPr id="14616" name="yt_shape_14616"/>
          <p:cNvSpPr txBox="1"/>
          <p:nvPr/>
        </p:nvSpPr>
        <p:spPr>
          <a:xfrm>
            <a:off x="540000" y="5697979"/>
            <a:ext cx="4308872" cy="412036"/>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根据以上信息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解答下列问题</a:t>
            </a:r>
            <a:r>
              <a:rPr lang="zh-CN" altLang="zh-CN" sz="2400" b="0" i="0" u="none">
                <a:solidFill>
                  <a:srgbClr val="000000"/>
                </a:solidFill>
                <a:effectLst/>
                <a:latin typeface="宋体" pitchFamily="24"/>
                <a:ea typeface="宋体" pitchFamily="24"/>
              </a:rPr>
              <a:t>：</a:t>
            </a:r>
          </a:p>
        </p:txBody>
      </p:sp>
      <p:pic>
        <p:nvPicPr>
          <p:cNvPr id="7" name="yt_image_14617" title="H_118.71">
            <a:extLst>
              <a:ext uri="">
                <a16:creationId xmlns:p14="http://schemas.microsoft.com/office/powerpoint/2010/main"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9264352" y="3501008"/>
            <a:ext cx="2007424" cy="1507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622" name="yt_shape_14622"/>
              <p:cNvSpPr txBox="1"/>
              <p:nvPr/>
            </p:nvSpPr>
            <p:spPr>
              <a:xfrm>
                <a:off x="623392" y="908720"/>
                <a:ext cx="11492915" cy="4003660"/>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本次测试学生体质健康成绩为良好的有</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b7b47,isEnd"/>
                  </a:rPr>
                  <a:t>达到优秀的人数占本次测</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试总人数的百分比为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本次测试的学生人数为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体质健康成绩为及格的有</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sz="100" spc="-100">
                    <a:latin typeface="Times New Roman"/>
                  </a:rPr>
                  <a:t>⁠</a:t>
                </a:r>
                <a:r>
                  <a:rPr lang="zh-CN" altLang="zh-CN" sz="100" b="0" i="0" spc="-100">
                    <a:solidFill>
                      <a:srgbClr val="000000"/>
                    </a:solidFill>
                    <a:effectLst/>
                    <a:latin typeface="宋体/Times New Roman" pitchFamily="24"/>
                    <a:ea typeface="宋体" pitchFamily="24"/>
                  </a:rPr>
                  <a:t/>
                </a:r>
                <a:br>
                  <a:rPr lang="zh-CN" altLang="zh-CN" sz="100" b="0" i="0" spc="-100">
                    <a:solidFill>
                      <a:srgbClr val="000000"/>
                    </a:solidFill>
                    <a:effectLst/>
                    <a:latin typeface="宋体/Times New Roman" pitchFamily="24"/>
                    <a:ea typeface="宋体" pitchFamily="24"/>
                  </a:rPr>
                </a:b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不及格的人数占本次测试总人数的百分比为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3_7cf6c,isEnd"/>
                  </a:rPr>
                  <a:t>试估计该地区八年级学生开学之初体质健康成绩达到良好及以上等级的学生</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人数</a:t>
                </a:r>
                <a:r>
                  <a:rPr lang="en-US" altLang="zh-CN" sz="2400" b="0" i="0" u="none">
                    <a:solidFill>
                      <a:srgbClr val="000000"/>
                    </a:solidFill>
                    <a:effectLst/>
                    <a:latin typeface="Times New Roman" pitchFamily="24"/>
                    <a:ea typeface="Times New Roman" pitchFamily="24"/>
                    <a:sym typeface=",isEnd"/>
                  </a:rPr>
                  <a:t>.</a:t>
                </a:r>
              </a:p>
              <a:p>
                <a:pPr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sym typeface="_⨹_31_9dcf8,isEnd"/>
                  </a:rPr>
                  <a:t>估计该地区八年级学生开学之初体质健康成绩达到良好及以上等级的学</a:t>
                </a:r>
                <a:r>
                  <a:rPr lang="zh-CN" altLang="zh-CN" sz="2400" b="0" i="0" u="none">
                    <a:solidFill>
                      <a:srgbClr val="FF0000">
                        <a:alpha val="0"/>
                      </a:srgbClr>
                    </a:solidFill>
                    <a:effectLst/>
                    <a:latin typeface="宋体/Times New Roman" pitchFamily="24"/>
                    <a:ea typeface="楷体" pitchFamily="24"/>
                  </a:rPr>
                  <a:t/>
                </a:r>
                <a:br>
                  <a:rPr lang="zh-CN" altLang="zh-CN" sz="2400" b="0" i="0" u="none">
                    <a:solidFill>
                      <a:srgbClr val="FF0000">
                        <a:alpha val="0"/>
                      </a:srgbClr>
                    </a:solidFill>
                    <a:effectLst/>
                    <a:latin typeface="宋体/Times New Roman" pitchFamily="24"/>
                    <a:ea typeface="楷体" pitchFamily="24"/>
                  </a:rPr>
                </a:br>
                <a:r>
                  <a:rPr lang="zh-CN" altLang="zh-CN" sz="2400" b="0" i="0" u="none">
                    <a:solidFill>
                      <a:srgbClr val="FF0000">
                        <a:alpha val="0"/>
                      </a:srgbClr>
                    </a:solidFill>
                    <a:effectLst/>
                    <a:latin typeface="宋体/Times New Roman" pitchFamily="24"/>
                    <a:ea typeface="楷体" pitchFamily="24"/>
                  </a:rPr>
                  <a:t>生有</a:t>
                </a:r>
                <a:r>
                  <a:rPr lang="en-US" altLang="zh-CN" sz="2400" b="0" i="0" u="none">
                    <a:solidFill>
                      <a:srgbClr val="FF0000">
                        <a:alpha val="0"/>
                      </a:srgbClr>
                    </a:solidFill>
                    <a:effectLst/>
                    <a:latin typeface="Times New Roman" pitchFamily="24"/>
                    <a:ea typeface="Times New Roman" pitchFamily="24"/>
                  </a:rPr>
                  <a:t>1800</a:t>
                </a:r>
                <a:r>
                  <a:rPr lang="en-US"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140+36</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200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1584</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sym typeface=",isEnd"/>
                  </a:rPr>
                  <a:t>.</a:t>
                </a:r>
              </a:p>
            </p:txBody>
          </p:sp>
        </mc:Choice>
        <mc:Fallback>
          <p:sp>
            <p:nvSpPr>
              <p:cNvPr id="14622" name="yt_shape_14622"/>
              <p:cNvSpPr txBox="1">
                <a:spLocks noRot="1" noChangeAspect="1" noMove="1" noResize="1" noEditPoints="1" noAdjustHandles="1" noChangeArrowheads="1" noChangeShapeType="1" noTextEdit="1"/>
              </p:cNvSpPr>
              <p:nvPr/>
            </p:nvSpPr>
            <p:spPr>
              <a:xfrm>
                <a:off x="623392" y="908720"/>
                <a:ext cx="11492915" cy="4003660"/>
              </a:xfrm>
              <a:prstGeom prst="rect">
                <a:avLst/>
              </a:prstGeom>
              <a:blipFill>
                <a:blip r:embed="rId2"/>
                <a:stretch>
                  <a:fillRect l="-1591" t="-1218" b="-167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4FEF5BE-3F4D-E055-FD8E-E8198CED0B0F}"/>
              </a:ext>
            </a:extLst>
          </p:cNvPr>
          <p:cNvSpPr txBox="1"/>
          <p:nvPr/>
        </p:nvSpPr>
        <p:spPr>
          <a:xfrm>
            <a:off x="6781780" y="861914"/>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36</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5A0299C1-B5B0-0B26-8653-40376F97B635}"/>
              </a:ext>
            </a:extLst>
          </p:cNvPr>
          <p:cNvSpPr txBox="1"/>
          <p:nvPr/>
        </p:nvSpPr>
        <p:spPr>
          <a:xfrm>
            <a:off x="3581381" y="133740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CA46202-920F-4F83-4185-93AD2B753D6A}"/>
              </a:ext>
            </a:extLst>
          </p:cNvPr>
          <p:cNvSpPr txBox="1"/>
          <p:nvPr/>
        </p:nvSpPr>
        <p:spPr>
          <a:xfrm>
            <a:off x="4648181" y="1812890"/>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37B5F071-F148-AE1E-3229-0CE64E75E092}"/>
              </a:ext>
            </a:extLst>
          </p:cNvPr>
          <p:cNvSpPr txBox="1"/>
          <p:nvPr/>
        </p:nvSpPr>
        <p:spPr>
          <a:xfrm>
            <a:off x="10591780" y="1812890"/>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18</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3A201925-F35C-1992-3C93-967534A6C727}"/>
              </a:ext>
            </a:extLst>
          </p:cNvPr>
          <p:cNvSpPr txBox="1"/>
          <p:nvPr/>
        </p:nvSpPr>
        <p:spPr>
          <a:xfrm>
            <a:off x="7238980" y="2288378"/>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CFCBEB19-39B5-E46B-6E3F-63C5243DF0FE}"/>
              </a:ext>
            </a:extLst>
          </p:cNvPr>
          <p:cNvSpPr txBox="1"/>
          <p:nvPr/>
        </p:nvSpPr>
        <p:spPr>
          <a:xfrm>
            <a:off x="533381" y="3714842"/>
            <a:ext cx="11068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sym typeface="_⨹_31_9dcf8"/>
              </a:rPr>
              <a:t>估计该地区八年级学生开学之初体质健康成绩达到良好及以上等级的学</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
            </a:r>
            <a:b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b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6712EC5D-A28D-9B0F-ECAC-E4591D5A5C07}"/>
                  </a:ext>
                </a:extLst>
              </p:cNvPr>
              <p:cNvSpPr txBox="1"/>
              <p:nvPr/>
            </p:nvSpPr>
            <p:spPr>
              <a:xfrm>
                <a:off x="533381" y="4190330"/>
                <a:ext cx="4509198" cy="73013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生有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1800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140+36</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1584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rPr>
                  <a:t>.</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6712EC5D-A28D-9B0F-ECAC-E4591D5A5C07}"/>
                  </a:ext>
                </a:extLst>
              </p:cNvPr>
              <p:cNvSpPr txBox="1">
                <a:spLocks noRot="1" noChangeAspect="1" noMove="1" noResize="1" noEditPoints="1" noAdjustHandles="1" noChangeArrowheads="1" noChangeShapeType="1" noTextEdit="1"/>
              </p:cNvSpPr>
              <p:nvPr/>
            </p:nvSpPr>
            <p:spPr>
              <a:xfrm>
                <a:off x="533381" y="4190330"/>
                <a:ext cx="4509198" cy="730136"/>
              </a:xfrm>
              <a:prstGeom prst="rect">
                <a:avLst/>
              </a:prstGeom>
              <a:blipFill>
                <a:blip r:embed="rId3"/>
                <a:stretch>
                  <a:fillRect l="-2027" r="-2297" b="-5000"/>
                </a:stretch>
              </a:blipFill>
            </p:spPr>
            <p:txBody>
              <a:bodyPr/>
              <a:lstStyle/>
              <a:p>
                <a:r>
                  <a:rPr lang="zh-CN" altLang="en-US">
                    <a:noFill/>
                  </a:rPr>
                  <a:t> </a:t>
                </a:r>
              </a:p>
            </p:txBody>
          </p:sp>
        </mc:Fallback>
      </mc:AlternateContent>
      <p:pic>
        <p:nvPicPr>
          <p:cNvPr id="11" name="yt_image_14617" title="H_118.71">
            <a:extLst>
              <a:ext uri="">
                <a16:creationId xmlns:p14="http://schemas.microsoft.com/office/powerpoint/2010/main"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0106799" y="4824998"/>
            <a:ext cx="2007424" cy="1507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48" name="yt_shape_14548"/>
          <p:cNvSpPr txBox="1"/>
          <p:nvPr/>
        </p:nvSpPr>
        <p:spPr>
          <a:xfrm>
            <a:off x="540000" y="900000"/>
            <a:ext cx="2358851" cy="487313"/>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宋体/Times New Roman" pitchFamily="26"/>
                <a:ea typeface="宋体" pitchFamily="26"/>
              </a:rPr>
              <a:t> </a:t>
            </a:r>
            <a:r>
              <a:rPr lang="en-US" altLang="zh-CN" sz="2650" b="0" i="0" u="none" spc="17794">
                <a:solidFill>
                  <a:srgbClr val="1EE3CF"/>
                </a:solidFill>
                <a:effectLst/>
                <a:latin typeface="宋体/Times New Roman" pitchFamily="26"/>
                <a:ea typeface="宋体" pitchFamily="26"/>
              </a:rPr>
              <a:t> </a:t>
            </a:r>
          </a:p>
        </p:txBody>
      </p:sp>
      <p:pic>
        <p:nvPicPr>
          <p:cNvPr id="14547" name="yt_image_14547" title="H_41.85">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341816" cy="531495"/>
          </a:xfrm>
          <a:prstGeom prst="rect">
            <a:avLst/>
          </a:prstGeom>
          <a:noFill/>
          <a:extLst>
            <a:ext uri="{909E8E84-426E-40DD-AFC4-6F175D3DCCD1}">
              <a14:hiddenFill xmlns:a14="http://schemas.microsoft.com/office/drawing/2010/main">
                <a:solidFill>
                  <a:srgbClr val="FFFFFF"/>
                </a:solidFill>
              </a14:hiddenFill>
            </a:ext>
          </a:extLst>
        </p:spPr>
      </p:pic>
      <p:sp>
        <p:nvSpPr>
          <p:cNvPr id="14550" name="yt_shape_14550"/>
          <p:cNvSpPr txBox="1"/>
          <p:nvPr/>
        </p:nvSpPr>
        <p:spPr>
          <a:xfrm>
            <a:off x="540000" y="1482165"/>
            <a:ext cx="2835713"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数据的收集</a:t>
            </a:r>
          </a:p>
        </p:txBody>
      </p:sp>
      <p:sp>
        <p:nvSpPr>
          <p:cNvPr id="14551" name="yt_shape_14551"/>
          <p:cNvSpPr txBox="1"/>
          <p:nvPr/>
        </p:nvSpPr>
        <p:spPr>
          <a:xfrm>
            <a:off x="540120" y="1977370"/>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 </a:t>
            </a:r>
            <a:r>
              <a:rPr lang="zh-CN" altLang="zh-CN" sz="2400" b="0" i="0" u="none">
                <a:solidFill>
                  <a:srgbClr val="000000"/>
                </a:solidFill>
                <a:effectLst/>
                <a:latin typeface="Times New Roman" pitchFamily="24"/>
                <a:ea typeface="宋体" pitchFamily="24"/>
              </a:rPr>
              <a:t>进行数据的收集调查时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在明确调查问题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确定调查对象后一般还要完成以下</a:t>
            </a:r>
            <a:r>
              <a:rPr lang="en-US" altLang="zh-CN" sz="2400" b="0" i="0" u="none">
                <a:solidFill>
                  <a:srgbClr val="000000"/>
                </a:solidFill>
                <a:effectLst/>
                <a:latin typeface="Times New Roman" pitchFamily="24"/>
                <a:ea typeface="Times New Roman" pitchFamily="24"/>
                <a:sym typeface="_⨹_1_17676"/>
              </a:rPr>
              <a:t>4</a:t>
            </a:r>
            <a:r>
              <a:rPr lang="en-US" altLang="zh-CN" sz="2400" b="0" i="0" u="none">
                <a:solidFill>
                  <a:srgbClr val="000000"/>
                </a:solidFill>
                <a:effectLst/>
                <a:latin typeface="Times New Roman" pitchFamily="24"/>
                <a:ea typeface="Times New Roman" pitchFamily="24"/>
              </a:rPr>
              <a:t/>
            </a:r>
            <a:br>
              <a:rPr lang="en-US" altLang="zh-CN" sz="2400" b="0" i="0" u="none">
                <a:solidFill>
                  <a:srgbClr val="000000"/>
                </a:solidFill>
                <a:effectLst/>
                <a:latin typeface="Times New Roman" pitchFamily="24"/>
                <a:ea typeface="Times New Roman" pitchFamily="24"/>
              </a:rPr>
            </a:br>
            <a:r>
              <a:rPr lang="zh-CN" altLang="zh-CN" sz="2400" b="0" i="0" u="none">
                <a:solidFill>
                  <a:srgbClr val="000000"/>
                </a:solidFill>
                <a:effectLst/>
                <a:latin typeface="Times New Roman" pitchFamily="24"/>
                <a:ea typeface="宋体" pitchFamily="24"/>
              </a:rPr>
              <a:t>个步骤</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展开调查</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得出结论</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宋体" pitchFamily="24"/>
              </a:rPr>
              <a:t>记录结果</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④</a:t>
            </a:r>
            <a:r>
              <a:rPr lang="zh-CN" altLang="zh-CN" sz="2400" b="0" i="0" u="none">
                <a:solidFill>
                  <a:srgbClr val="000000"/>
                </a:solidFill>
                <a:effectLst/>
                <a:latin typeface="Times New Roman" pitchFamily="24"/>
                <a:ea typeface="宋体" pitchFamily="24"/>
              </a:rPr>
              <a:t>选择调查方法</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7_95997"/>
              </a:rPr>
              <a:t>但它们的顺序弄</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乱了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正确的顺序是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A</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52" name="yt_table_14552"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09385564"/>
              </p:ext>
            </p:extLst>
          </p:nvPr>
        </p:nvGraphicFramePr>
        <p:xfrm>
          <a:off x="540047" y="3416936"/>
          <a:ext cx="5437506" cy="950976"/>
        </p:xfrm>
        <a:graphic>
          <a:graphicData uri="http://schemas.openxmlformats.org/drawingml/2006/table">
            <a:tbl>
              <a:tblPr/>
              <a:tblGrid>
                <a:gridCol w="3184843">
                  <a:extLst>
                    <a:ext uri="{9D8B030D-6E8A-4147-A177-3AD203B41FA5}">
                      <a16:colId xmlns:a16="http://schemas.microsoft.com/office/drawing/2014/main" val="10782"/>
                    </a:ext>
                  </a:extLst>
                </a:gridCol>
                <a:gridCol w="2252663">
                  <a:extLst>
                    <a:ext uri="{9D8B030D-6E8A-4147-A177-3AD203B41FA5}">
                      <a16:colId xmlns:a16="http://schemas.microsoft.com/office/drawing/2014/main" val="10783"/>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en-US" altLang="zh-CN" sz="2400" b="0" i="0" u="none">
                          <a:solidFill>
                            <a:srgbClr val="000000"/>
                          </a:solidFill>
                          <a:effectLst/>
                          <a:latin typeface="宋体" pitchFamily="24"/>
                          <a:ea typeface="宋体" pitchFamily="24"/>
                        </a:rPr>
                        <a:t>④①③②</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en-US" altLang="zh-CN" sz="2400" b="0" i="0" u="none">
                          <a:solidFill>
                            <a:srgbClr val="000000"/>
                          </a:solidFill>
                          <a:effectLst/>
                          <a:latin typeface="宋体" pitchFamily="24"/>
                          <a:ea typeface="宋体" pitchFamily="24"/>
                        </a:rPr>
                        <a:t>③④①②</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68"/>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en-US" altLang="zh-CN" sz="2400" b="0" i="0" u="none">
                          <a:solidFill>
                            <a:srgbClr val="000000"/>
                          </a:solidFill>
                          <a:effectLst/>
                          <a:latin typeface="宋体" pitchFamily="24"/>
                          <a:ea typeface="宋体" pitchFamily="24"/>
                        </a:rPr>
                        <a:t>④③①②</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en-US" altLang="zh-CN" sz="2400" b="0" i="0" u="none">
                          <a:solidFill>
                            <a:srgbClr val="000000"/>
                          </a:solidFill>
                          <a:effectLst/>
                          <a:latin typeface="宋体" pitchFamily="24"/>
                          <a:ea typeface="宋体" pitchFamily="24"/>
                        </a:rPr>
                        <a:t>②④③①</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69"/>
                  </a:ext>
                </a:extLst>
              </a:tr>
            </a:tbl>
          </a:graphicData>
        </a:graphic>
      </p:graphicFrame>
      <p:pic>
        <p:nvPicPr>
          <p:cNvPr id="3" name="yt_shape_1715242869626" title="H_25.973701">
            <a:extLst>
              <a:ext uri="{FF2B5EF4-FFF2-40B4-BE49-F238E27FC236}">
                <a16:creationId xmlns:a16="http://schemas.microsoft.com/office/drawing/2014/main" id="{9A5FBEE9-0DE4-C61A-7560-1F57106D9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37292"/>
            <a:ext cx="979677" cy="329866"/>
          </a:xfrm>
          <a:prstGeom prst="rect">
            <a:avLst/>
          </a:prstGeom>
        </p:spPr>
      </p:pic>
      <p:sp>
        <p:nvSpPr>
          <p:cNvPr id="2" name="文本框 1">
            <a:extLst>
              <a:ext uri="{FF2B5EF4-FFF2-40B4-BE49-F238E27FC236}">
                <a16:creationId xmlns:a16="http://schemas.microsoft.com/office/drawing/2014/main" id="{617FA9DF-0B88-0A9B-3487-1AE5A96EDE53}"/>
              </a:ext>
            </a:extLst>
          </p:cNvPr>
          <p:cNvSpPr txBox="1"/>
          <p:nvPr/>
        </p:nvSpPr>
        <p:spPr>
          <a:xfrm>
            <a:off x="3802909" y="288154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9" name="yt_shape_14554"/>
          <p:cNvSpPr txBox="1"/>
          <p:nvPr/>
        </p:nvSpPr>
        <p:spPr>
          <a:xfrm>
            <a:off x="522312" y="4581128"/>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 </a:t>
            </a:r>
            <a:r>
              <a:rPr lang="zh-CN" altLang="zh-CN" sz="2400" b="0" i="0" u="none" dirty="0">
                <a:solidFill>
                  <a:srgbClr val="000000"/>
                </a:solidFill>
                <a:effectLst/>
                <a:latin typeface="Times New Roman" pitchFamily="24"/>
                <a:ea typeface="宋体" pitchFamily="24"/>
              </a:rPr>
              <a:t>某同学想了解某两条公路交叉路口</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分钟内各个方向通行的车辆数量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4_b29cc"/>
              </a:rPr>
              <a:t>他采取的</a:t>
            </a:r>
            <a:r>
              <a:rPr lang="zh-CN" altLang="zh-CN" sz="2400" b="0" i="0" u="none" dirty="0">
                <a:solidFill>
                  <a:srgbClr val="000000"/>
                </a:solidFill>
                <a:effectLst/>
                <a:latin typeface="Times New Roman" pitchFamily="24"/>
                <a:ea typeface="宋体" pitchFamily="24"/>
              </a:rPr>
              <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收集数据的方法为</a:t>
            </a:r>
            <a:r>
              <a:rPr lang="zh-CN" altLang="zh-CN" sz="2400" b="0" i="0" u="none" dirty="0">
                <a:solidFill>
                  <a:srgbClr val="000000"/>
                </a:solidFill>
                <a:effectLst/>
                <a:latin typeface="宋体" pitchFamily="24"/>
                <a:ea typeface="宋体" pitchFamily="24"/>
              </a:rPr>
              <a:t>（</a:t>
            </a:r>
            <a:r>
              <a:rPr lang="zh-CN" altLang="zh-CN" sz="2400" b="0" i="0" u="none" dirty="0">
                <a:solidFill>
                  <a:srgbClr val="3D4263"/>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D</a:t>
            </a:r>
            <a:r>
              <a:rPr lang="zh-CN" altLang="zh-CN" sz="2400" b="0" i="0" u="none" dirty="0">
                <a:solidFill>
                  <a:srgbClr val="3D4263"/>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0" name="yt_table_1455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5351033"/>
              </p:ext>
            </p:extLst>
          </p:nvPr>
        </p:nvGraphicFramePr>
        <p:xfrm>
          <a:off x="522240" y="5504897"/>
          <a:ext cx="4751706" cy="950976"/>
        </p:xfrm>
        <a:graphic>
          <a:graphicData uri="http://schemas.openxmlformats.org/drawingml/2006/table">
            <a:tbl>
              <a:tblPr/>
              <a:tblGrid>
                <a:gridCol w="3184843">
                  <a:extLst>
                    <a:ext uri="{9D8B030D-6E8A-4147-A177-3AD203B41FA5}">
                      <a16:colId xmlns:a16="http://schemas.microsoft.com/office/drawing/2014/main" val="10784"/>
                    </a:ext>
                  </a:extLst>
                </a:gridCol>
                <a:gridCol w="1566863">
                  <a:extLst>
                    <a:ext uri="{9D8B030D-6E8A-4147-A177-3AD203B41FA5}">
                      <a16:colId xmlns:a16="http://schemas.microsoft.com/office/drawing/2014/main" val="10785"/>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a:t>
                      </a:r>
                      <a:r>
                        <a:rPr lang="zh-CN" altLang="zh-CN" sz="2400" b="0" i="0" u="none">
                          <a:solidFill>
                            <a:srgbClr val="000000"/>
                          </a:solidFill>
                          <a:effectLst/>
                          <a:latin typeface="Times New Roman" pitchFamily="24"/>
                          <a:ea typeface="宋体" pitchFamily="24"/>
                        </a:rPr>
                        <a:t>调查资料</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a:t>
                      </a:r>
                      <a:r>
                        <a:rPr lang="zh-CN" altLang="zh-CN" sz="2400" b="0" i="0" u="none">
                          <a:solidFill>
                            <a:srgbClr val="000000"/>
                          </a:solidFill>
                          <a:effectLst/>
                          <a:latin typeface="Times New Roman" pitchFamily="24"/>
                          <a:ea typeface="宋体" pitchFamily="24"/>
                        </a:rPr>
                        <a:t>实验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0"/>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a:t>
                      </a:r>
                      <a:r>
                        <a:rPr lang="zh-CN" altLang="zh-CN" sz="2400" b="0" i="0" u="none">
                          <a:solidFill>
                            <a:srgbClr val="000000"/>
                          </a:solidFill>
                          <a:effectLst/>
                          <a:latin typeface="Times New Roman" pitchFamily="24"/>
                          <a:ea typeface="宋体" pitchFamily="24"/>
                        </a:rPr>
                        <a:t>问卷调查</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a:t>
                      </a:r>
                      <a:r>
                        <a:rPr lang="zh-CN" altLang="zh-CN" sz="2400" b="0" i="0" u="none">
                          <a:solidFill>
                            <a:srgbClr val="000000"/>
                          </a:solidFill>
                          <a:effectLst/>
                          <a:latin typeface="Times New Roman" pitchFamily="24"/>
                          <a:ea typeface="宋体" pitchFamily="24"/>
                        </a:rPr>
                        <a:t>观察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1"/>
                  </a:ext>
                </a:extLst>
              </a:tr>
            </a:tbl>
          </a:graphicData>
        </a:graphic>
      </p:graphicFrame>
      <p:sp>
        <p:nvSpPr>
          <p:cNvPr id="11" name="文本框 10">
            <a:extLst>
              <a:ext uri="{FF2B5EF4-FFF2-40B4-BE49-F238E27FC236}">
                <a16:creationId xmlns:a16="http://schemas.microsoft.com/office/drawing/2014/main" id="{9903B98E-8347-EA62-2BE4-B2D87C0D10D8}"/>
              </a:ext>
            </a:extLst>
          </p:cNvPr>
          <p:cNvSpPr txBox="1"/>
          <p:nvPr/>
        </p:nvSpPr>
        <p:spPr>
          <a:xfrm>
            <a:off x="3480301" y="500981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1"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57" name="yt_shape_14557"/>
          <p:cNvSpPr txBox="1"/>
          <p:nvPr/>
        </p:nvSpPr>
        <p:spPr>
          <a:xfrm>
            <a:off x="479256" y="1133595"/>
            <a:ext cx="2835713"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频数与频率</a:t>
            </a:r>
          </a:p>
        </p:txBody>
      </p:sp>
      <p:sp>
        <p:nvSpPr>
          <p:cNvPr id="14558" name="yt_shape_14558"/>
          <p:cNvSpPr txBox="1"/>
          <p:nvPr/>
        </p:nvSpPr>
        <p:spPr>
          <a:xfrm>
            <a:off x="479376" y="16288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 </a:t>
            </a:r>
            <a:r>
              <a:rPr lang="zh-CN" altLang="zh-CN" sz="2400" b="0" i="0" u="none">
                <a:solidFill>
                  <a:srgbClr val="000000"/>
                </a:solidFill>
                <a:effectLst/>
                <a:latin typeface="Times New Roman" pitchFamily="24"/>
                <a:ea typeface="宋体" pitchFamily="24"/>
              </a:rPr>
              <a:t>已知在一个样本中</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Times New Roman" pitchFamily="24"/>
                <a:ea typeface="宋体" pitchFamily="24"/>
              </a:rPr>
              <a:t>个数据分别落在</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个小组内</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第一</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b60d5"/>
              </a:rPr>
              <a:t>五组数据频</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数分别为</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则第四小组的频数和频率分别为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59" name="yt_table_1455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75948129"/>
              </p:ext>
            </p:extLst>
          </p:nvPr>
        </p:nvGraphicFramePr>
        <p:xfrm>
          <a:off x="479303" y="2588235"/>
          <a:ext cx="5437506" cy="950976"/>
        </p:xfrm>
        <a:graphic>
          <a:graphicData uri="http://schemas.openxmlformats.org/drawingml/2006/table">
            <a:tbl>
              <a:tblPr/>
              <a:tblGrid>
                <a:gridCol w="3184843">
                  <a:extLst>
                    <a:ext uri="{9D8B030D-6E8A-4147-A177-3AD203B41FA5}">
                      <a16:colId xmlns:a16="http://schemas.microsoft.com/office/drawing/2014/main" val="10786"/>
                    </a:ext>
                  </a:extLst>
                </a:gridCol>
                <a:gridCol w="2252663">
                  <a:extLst>
                    <a:ext uri="{9D8B030D-6E8A-4147-A177-3AD203B41FA5}">
                      <a16:colId xmlns:a16="http://schemas.microsoft.com/office/drawing/2014/main" val="10787"/>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25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20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2"/>
                  </a:ext>
                </a:extLst>
              </a:tr>
              <a:tr h="370840">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20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355555" indent="-355555"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25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40</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3"/>
                  </a:ext>
                </a:extLst>
              </a:tr>
            </a:tbl>
          </a:graphicData>
        </a:graphic>
      </p:graphicFrame>
      <p:pic>
        <p:nvPicPr>
          <p:cNvPr id="3" name="yt_shape_1715242869710" title="H_25.973701">
            <a:extLst>
              <a:ext uri="{FF2B5EF4-FFF2-40B4-BE49-F238E27FC236}">
                <a16:creationId xmlns:a16="http://schemas.microsoft.com/office/drawing/2014/main" id="{0705A277-5678-5053-A72E-3ED302A323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256" y="1188721"/>
            <a:ext cx="979677" cy="329866"/>
          </a:xfrm>
          <a:prstGeom prst="rect">
            <a:avLst/>
          </a:prstGeom>
        </p:spPr>
      </p:pic>
      <p:sp>
        <p:nvSpPr>
          <p:cNvPr id="4" name="文本框 3">
            <a:extLst>
              <a:ext uri="{FF2B5EF4-FFF2-40B4-BE49-F238E27FC236}">
                <a16:creationId xmlns:a16="http://schemas.microsoft.com/office/drawing/2014/main" id="{E61C5803-4D28-E9F6-70E4-E60D69DEB8C3}"/>
              </a:ext>
            </a:extLst>
          </p:cNvPr>
          <p:cNvSpPr txBox="1"/>
          <p:nvPr/>
        </p:nvSpPr>
        <p:spPr>
          <a:xfrm>
            <a:off x="8466564" y="20574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61" name="yt_shape_14561"/>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 </a:t>
            </a:r>
            <a:r>
              <a:rPr lang="zh-CN" altLang="zh-CN" sz="2400" b="0" i="0" u="none">
                <a:solidFill>
                  <a:srgbClr val="000000"/>
                </a:solidFill>
                <a:effectLst/>
                <a:latin typeface="Times New Roman" pitchFamily="24"/>
                <a:ea typeface="宋体" pitchFamily="24"/>
              </a:rPr>
              <a:t>在一次调查中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出现</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A</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种情况的频率为</a:t>
            </a:r>
            <a:r>
              <a:rPr lang="en-US" altLang="zh-CN" sz="2400" b="0" i="0" u="none">
                <a:solidFill>
                  <a:srgbClr val="000000"/>
                </a:solidFill>
                <a:effectLst/>
                <a:latin typeface="Times New Roman" pitchFamily="24"/>
                <a:ea typeface="Times New Roman" pitchFamily="24"/>
              </a:rPr>
              <a:t>0.4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其余情况出现的频数之和为</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c5d82"/>
              </a:rPr>
              <a:t>则这</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次调查的总次数为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62" name="yt_table_14562"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57267435"/>
              </p:ext>
            </p:extLst>
          </p:nvPr>
        </p:nvGraphicFramePr>
        <p:xfrm>
          <a:off x="540047" y="1859435"/>
          <a:ext cx="7809866" cy="475488"/>
        </p:xfrm>
        <a:graphic>
          <a:graphicData uri="http://schemas.openxmlformats.org/drawingml/2006/table">
            <a:tbl>
              <a:tblPr/>
              <a:tblGrid>
                <a:gridCol w="2194243">
                  <a:extLst>
                    <a:ext uri="{9D8B030D-6E8A-4147-A177-3AD203B41FA5}">
                      <a16:colId xmlns:a16="http://schemas.microsoft.com/office/drawing/2014/main" val="10788"/>
                    </a:ext>
                  </a:extLst>
                </a:gridCol>
                <a:gridCol w="2176780">
                  <a:extLst>
                    <a:ext uri="{9D8B030D-6E8A-4147-A177-3AD203B41FA5}">
                      <a16:colId xmlns:a16="http://schemas.microsoft.com/office/drawing/2014/main" val="10789"/>
                    </a:ext>
                  </a:extLst>
                </a:gridCol>
                <a:gridCol w="2176780">
                  <a:extLst>
                    <a:ext uri="{9D8B030D-6E8A-4147-A177-3AD203B41FA5}">
                      <a16:colId xmlns:a16="http://schemas.microsoft.com/office/drawing/2014/main" val="10790"/>
                    </a:ext>
                  </a:extLst>
                </a:gridCol>
                <a:gridCol w="1262063">
                  <a:extLst>
                    <a:ext uri="{9D8B030D-6E8A-4147-A177-3AD203B41FA5}">
                      <a16:colId xmlns:a16="http://schemas.microsoft.com/office/drawing/2014/main" val="10791"/>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12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18</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50</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75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4"/>
                  </a:ext>
                </a:extLst>
              </a:tr>
            </a:tbl>
          </a:graphicData>
        </a:graphic>
      </p:graphicFrame>
      <p:sp>
        <p:nvSpPr>
          <p:cNvPr id="14564" name="yt_shape_14564"/>
          <p:cNvSpPr txBox="1"/>
          <p:nvPr/>
        </p:nvSpPr>
        <p:spPr>
          <a:xfrm>
            <a:off x="540000" y="2385606"/>
            <a:ext cx="5232202"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 </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个数据分成</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个小组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如下表</a:t>
            </a:r>
            <a:r>
              <a:rPr lang="zh-CN" altLang="zh-CN" sz="2400" b="0" i="0" u="none">
                <a:solidFill>
                  <a:srgbClr val="000000"/>
                </a:solidFill>
                <a:effectLst/>
                <a:latin typeface="宋体" pitchFamily="24"/>
                <a:ea typeface="宋体" pitchFamily="24"/>
              </a:rPr>
              <a:t>：</a:t>
            </a:r>
          </a:p>
        </p:txBody>
      </p:sp>
      <p:graphicFrame>
        <p:nvGraphicFramePr>
          <p:cNvPr id="14565" name="yt_table_14565"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23807610"/>
              </p:ext>
            </p:extLst>
          </p:nvPr>
        </p:nvGraphicFramePr>
        <p:xfrm>
          <a:off x="540000" y="3017273"/>
          <a:ext cx="11111995" cy="1133856"/>
        </p:xfrm>
        <a:graphic>
          <a:graphicData uri="http://schemas.openxmlformats.org/drawingml/2006/table">
            <a:tbl>
              <a:tblPr>
                <a:tableStyleId>{5940675A-B579-460E-94D1-54222C63F5DA}</a:tableStyleId>
              </a:tblPr>
              <a:tblGrid>
                <a:gridCol w="1500970">
                  <a:extLst>
                    <a:ext uri="{9D8B030D-6E8A-4147-A177-3AD203B41FA5}">
                      <a16:colId xmlns:a16="http://schemas.microsoft.com/office/drawing/2014/main" val="20000"/>
                    </a:ext>
                  </a:extLst>
                </a:gridCol>
                <a:gridCol w="1202841">
                  <a:extLst>
                    <a:ext uri="{9D8B030D-6E8A-4147-A177-3AD203B41FA5}">
                      <a16:colId xmlns:a16="http://schemas.microsoft.com/office/drawing/2014/main" val="20001"/>
                    </a:ext>
                  </a:extLst>
                </a:gridCol>
                <a:gridCol w="1202841">
                  <a:extLst>
                    <a:ext uri="{9D8B030D-6E8A-4147-A177-3AD203B41FA5}">
                      <a16:colId xmlns:a16="http://schemas.microsoft.com/office/drawing/2014/main" val="20002"/>
                    </a:ext>
                  </a:extLst>
                </a:gridCol>
                <a:gridCol w="1202841">
                  <a:extLst>
                    <a:ext uri="{9D8B030D-6E8A-4147-A177-3AD203B41FA5}">
                      <a16:colId xmlns:a16="http://schemas.microsoft.com/office/drawing/2014/main" val="20003"/>
                    </a:ext>
                  </a:extLst>
                </a:gridCol>
                <a:gridCol w="1202841">
                  <a:extLst>
                    <a:ext uri="{9D8B030D-6E8A-4147-A177-3AD203B41FA5}">
                      <a16:colId xmlns:a16="http://schemas.microsoft.com/office/drawing/2014/main" val="20004"/>
                    </a:ext>
                  </a:extLst>
                </a:gridCol>
                <a:gridCol w="1202153">
                  <a:extLst>
                    <a:ext uri="{9D8B030D-6E8A-4147-A177-3AD203B41FA5}">
                      <a16:colId xmlns:a16="http://schemas.microsoft.com/office/drawing/2014/main" val="20005"/>
                    </a:ext>
                  </a:extLst>
                </a:gridCol>
                <a:gridCol w="1202153">
                  <a:extLst>
                    <a:ext uri="{9D8B030D-6E8A-4147-A177-3AD203B41FA5}">
                      <a16:colId xmlns:a16="http://schemas.microsoft.com/office/drawing/2014/main" val="20006"/>
                    </a:ext>
                  </a:extLst>
                </a:gridCol>
                <a:gridCol w="1202153">
                  <a:extLst>
                    <a:ext uri="{9D8B030D-6E8A-4147-A177-3AD203B41FA5}">
                      <a16:colId xmlns:a16="http://schemas.microsoft.com/office/drawing/2014/main" val="20007"/>
                    </a:ext>
                  </a:extLst>
                </a:gridCol>
                <a:gridCol w="1193202">
                  <a:extLst>
                    <a:ext uri="{9D8B030D-6E8A-4147-A177-3AD203B41FA5}">
                      <a16:colId xmlns:a16="http://schemas.microsoft.com/office/drawing/2014/main" val="20008"/>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组号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x</a:t>
                      </a:r>
                      <a:r>
                        <a:rPr lang="en-US" altLang="zh-CN" sz="1500" b="0" i="1" u="none">
                          <a:solidFill>
                            <a:srgbClr val="000000"/>
                          </a:solidFill>
                          <a:effectLst/>
                          <a:latin typeface="Times New Roman" pitchFamily="24"/>
                          <a:ea typeface="Times New Roman" pitchFamily="24"/>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567" name="yt_shape_14567"/>
          <p:cNvSpPr txBox="1"/>
          <p:nvPr/>
        </p:nvSpPr>
        <p:spPr>
          <a:xfrm>
            <a:off x="540000" y="4420879"/>
            <a:ext cx="5693866"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则第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组的频数为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频率是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B21EA261-97AF-AD4F-3BCD-F456DE0D63BC}"/>
              </a:ext>
            </a:extLst>
          </p:cNvPr>
          <p:cNvSpPr txBox="1"/>
          <p:nvPr/>
        </p:nvSpPr>
        <p:spPr>
          <a:xfrm>
            <a:off x="3498108"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CA5B40A5-A72C-00F5-CAB4-14A2A2EC6072}"/>
              </a:ext>
            </a:extLst>
          </p:cNvPr>
          <p:cNvSpPr txBox="1"/>
          <p:nvPr/>
        </p:nvSpPr>
        <p:spPr>
          <a:xfrm>
            <a:off x="3040789" y="4374073"/>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73B93EAA-EF15-5D3A-484E-8B3E74D8B399}"/>
              </a:ext>
            </a:extLst>
          </p:cNvPr>
          <p:cNvSpPr txBox="1"/>
          <p:nvPr/>
        </p:nvSpPr>
        <p:spPr>
          <a:xfrm>
            <a:off x="5174389" y="4374073"/>
            <a:ext cx="1018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0.15</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68" name="yt_shape_14568"/>
          <p:cNvSpPr txBox="1"/>
          <p:nvPr/>
        </p:nvSpPr>
        <p:spPr>
          <a:xfrm>
            <a:off x="540120" y="900198"/>
            <a:ext cx="11492915" cy="1270732"/>
          </a:xfrm>
          <a:prstGeom prst="rect">
            <a:avLst/>
          </a:prstGeom>
        </p:spPr>
        <p:txBody>
          <a:bodyPr vert="horz" wrap="square" lIns="0" tIns="0" rIns="0" bIns="0" rtlCol="0">
            <a:no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rPr>
              <a:t>6. </a:t>
            </a:r>
            <a:r>
              <a:rPr lang="zh-CN" altLang="zh-CN" sz="2400" b="0" i="0" u="none">
                <a:solidFill>
                  <a:srgbClr val="000000"/>
                </a:solidFill>
                <a:effectLst/>
                <a:latin typeface="Times New Roman" pitchFamily="24"/>
                <a:ea typeface="宋体" pitchFamily="24"/>
              </a:rPr>
              <a:t>某学校为加强学生的安全意识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组织了全校</a:t>
            </a:r>
            <a:r>
              <a:rPr lang="en-US" altLang="zh-CN" sz="2400" b="0" i="0" u="none">
                <a:solidFill>
                  <a:srgbClr val="000000"/>
                </a:solidFill>
                <a:effectLst/>
                <a:latin typeface="Times New Roman" pitchFamily="24"/>
                <a:ea typeface="Times New Roman" pitchFamily="24"/>
              </a:rPr>
              <a:t>1500</a:t>
            </a:r>
            <a:r>
              <a:rPr lang="zh-CN" altLang="zh-CN" sz="2400" b="0" i="0" u="none">
                <a:solidFill>
                  <a:srgbClr val="000000"/>
                </a:solidFill>
                <a:effectLst/>
                <a:latin typeface="Times New Roman" pitchFamily="24"/>
                <a:ea typeface="宋体" pitchFamily="24"/>
              </a:rPr>
              <a:t>名学生参加安全知识竞赛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b0564"/>
              </a:rPr>
              <a:t>从中</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抽取了部分学生的成绩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得分取正整数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满分为</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进行统计</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7_a65f4"/>
              </a:rPr>
              <a:t>请根据尚未完成</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的频数分布表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解答下列问题</a:t>
            </a:r>
            <a:r>
              <a:rPr lang="zh-CN" altLang="zh-CN" sz="2400" b="0" i="0" u="none">
                <a:solidFill>
                  <a:srgbClr val="000000"/>
                </a:solidFill>
                <a:effectLst/>
                <a:latin typeface="宋体" pitchFamily="24"/>
                <a:ea typeface="宋体" pitchFamily="24"/>
              </a:rPr>
              <a:t>：</a:t>
            </a:r>
          </a:p>
        </p:txBody>
      </p:sp>
      <p:graphicFrame>
        <p:nvGraphicFramePr>
          <p:cNvPr id="14569" name="yt_table_14569" title="H_250.5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87357282"/>
              </p:ext>
            </p:extLst>
          </p:nvPr>
        </p:nvGraphicFramePr>
        <p:xfrm>
          <a:off x="540000" y="2221730"/>
          <a:ext cx="11111999" cy="3182112"/>
        </p:xfrm>
        <a:graphic>
          <a:graphicData uri="http://schemas.openxmlformats.org/drawingml/2006/table">
            <a:tbl>
              <a:tblPr>
                <a:tableStyleId>{5940675A-B579-460E-94D1-54222C63F5DA}</a:tableStyleId>
              </a:tblPr>
              <a:tblGrid>
                <a:gridCol w="5555655">
                  <a:extLst>
                    <a:ext uri="{9D8B030D-6E8A-4147-A177-3AD203B41FA5}">
                      <a16:colId xmlns:a16="http://schemas.microsoft.com/office/drawing/2014/main" val="20000"/>
                    </a:ext>
                  </a:extLst>
                </a:gridCol>
                <a:gridCol w="2778172">
                  <a:extLst>
                    <a:ext uri="{9D8B030D-6E8A-4147-A177-3AD203B41FA5}">
                      <a16:colId xmlns:a16="http://schemas.microsoft.com/office/drawing/2014/main" val="20001"/>
                    </a:ext>
                  </a:extLst>
                </a:gridCol>
                <a:gridCol w="2778172">
                  <a:extLst>
                    <a:ext uri="{9D8B030D-6E8A-4147-A177-3AD203B41FA5}">
                      <a16:colId xmlns:a16="http://schemas.microsoft.com/office/drawing/2014/main" val="20002"/>
                    </a:ext>
                  </a:extLst>
                </a:gridCol>
              </a:tblGrid>
              <a:tr h="523318">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分数段</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zh-CN" altLang="zh-CN" sz="2400" b="0" i="0" u="none">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23318">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50.5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16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0.08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523318">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60.5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523318">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70.5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523318">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80.5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0.35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r h="523318">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90.5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2400" b="0" i="0" u="none">
                          <a:solidFill>
                            <a:srgbClr val="000000"/>
                          </a:solidFill>
                          <a:effectLst/>
                          <a:latin typeface="Times New Roman" pitchFamily="24"/>
                          <a:ea typeface="Times New Roman" pitchFamily="24"/>
                        </a:rPr>
                        <a:t>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0000"/>
                        </a:lnSpc>
                      </a:pP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5"/>
                  </a:ext>
                </a:extLst>
              </a:tr>
            </a:tbl>
          </a:graphicData>
        </a:graphic>
      </p:graphicFrame>
      <p:sp>
        <p:nvSpPr>
          <p:cNvPr id="14571" name="yt_shape_14571"/>
          <p:cNvSpPr txBox="1"/>
          <p:nvPr/>
        </p:nvSpPr>
        <p:spPr>
          <a:xfrm>
            <a:off x="540000" y="5454642"/>
            <a:ext cx="7386638" cy="844014"/>
          </a:xfrm>
          <a:prstGeom prst="rect">
            <a:avLst/>
          </a:prstGeom>
        </p:spPr>
        <p:txBody>
          <a:bodyPr vert="horz" wrap="none" lIns="0" tIns="0" rIns="0" bIns="0" rtlCol="0">
            <a:noAutofit/>
          </a:bodyPr>
          <a:lstStyle/>
          <a:p>
            <a:pPr eaLnBrk="1" latinLnBrk="0" hangingPunct="0">
              <a:lnSpc>
                <a:spcPct val="12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这次抽取了</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名学生的竞赛成绩进行统计</a:t>
            </a:r>
            <a:r>
              <a:rPr lang="zh-CN" altLang="zh-CN" sz="2400" b="0" i="0" u="none">
                <a:solidFill>
                  <a:srgbClr val="000000"/>
                </a:solidFill>
                <a:effectLst/>
                <a:latin typeface="宋体" pitchFamily="24"/>
                <a:ea typeface="宋体" pitchFamily="24"/>
                <a:sym typeface=",isEnd"/>
              </a:rPr>
              <a:t>；</a:t>
            </a:r>
          </a:p>
          <a:p>
            <a:pPr eaLnBrk="1" latinLnBrk="0" hangingPunct="0">
              <a:lnSpc>
                <a:spcPct val="120000"/>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n</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Times New Roman" pitchFamily="24"/>
                <a:ea typeface="Times New Roman" pitchFamily="24"/>
                <a:sym typeface=",isEnd"/>
              </a:rPr>
              <a:t>.</a:t>
            </a:r>
          </a:p>
        </p:txBody>
      </p:sp>
      <p:sp>
        <p:nvSpPr>
          <p:cNvPr id="2" name="文本框 1">
            <a:extLst>
              <a:ext uri="{FF2B5EF4-FFF2-40B4-BE49-F238E27FC236}">
                <a16:creationId xmlns:a16="http://schemas.microsoft.com/office/drawing/2014/main" id="{96D1ECEE-4EDE-5239-418F-81E52E329FF1}"/>
              </a:ext>
            </a:extLst>
          </p:cNvPr>
          <p:cNvSpPr txBox="1"/>
          <p:nvPr/>
        </p:nvSpPr>
        <p:spPr>
          <a:xfrm>
            <a:off x="3040789" y="5407836"/>
            <a:ext cx="942086"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200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3C258D6F-F6EA-F4B8-64DE-6B1C5A77B717}"/>
              </a:ext>
            </a:extLst>
          </p:cNvPr>
          <p:cNvSpPr txBox="1"/>
          <p:nvPr/>
        </p:nvSpPr>
        <p:spPr>
          <a:xfrm>
            <a:off x="2747102" y="5846748"/>
            <a:ext cx="789685" cy="490551"/>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C1993CC1-0F9E-3F2A-31E3-2A3C462B9521}"/>
              </a:ext>
            </a:extLst>
          </p:cNvPr>
          <p:cNvSpPr txBox="1"/>
          <p:nvPr/>
        </p:nvSpPr>
        <p:spPr>
          <a:xfrm>
            <a:off x="4518752" y="5846748"/>
            <a:ext cx="1018286" cy="490551"/>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0.12</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73" name="yt_shape_14573"/>
          <p:cNvSpPr txBox="1"/>
          <p:nvPr/>
        </p:nvSpPr>
        <p:spPr>
          <a:xfrm>
            <a:off x="540000" y="900000"/>
            <a:ext cx="2835713"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扇形统计图</a:t>
            </a:r>
          </a:p>
        </p:txBody>
      </p:sp>
      <p:sp>
        <p:nvSpPr>
          <p:cNvPr id="14574" name="yt_shape_14574"/>
          <p:cNvSpPr txBox="1"/>
          <p:nvPr/>
        </p:nvSpPr>
        <p:spPr>
          <a:xfrm>
            <a:off x="540000" y="1395205"/>
            <a:ext cx="10977364"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 </a:t>
            </a:r>
            <a:r>
              <a:rPr lang="zh-CN" altLang="zh-CN" sz="2400" b="0" i="0" u="none">
                <a:solidFill>
                  <a:srgbClr val="000000"/>
                </a:solidFill>
                <a:effectLst/>
                <a:latin typeface="Times New Roman" pitchFamily="24"/>
                <a:ea typeface="宋体" pitchFamily="24"/>
              </a:rPr>
              <a:t>在世界人口扇形统计图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关于中国部分的圆心角的度数为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578" name="yt_table_1457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04793155"/>
              </p:ext>
            </p:extLst>
          </p:nvPr>
        </p:nvGraphicFramePr>
        <p:xfrm>
          <a:off x="540047" y="1874508"/>
          <a:ext cx="8298816" cy="475488"/>
        </p:xfrm>
        <a:graphic>
          <a:graphicData uri="http://schemas.openxmlformats.org/drawingml/2006/table">
            <a:tbl>
              <a:tblPr/>
              <a:tblGrid>
                <a:gridCol w="2316480">
                  <a:extLst>
                    <a:ext uri="{9D8B030D-6E8A-4147-A177-3AD203B41FA5}">
                      <a16:colId xmlns:a16="http://schemas.microsoft.com/office/drawing/2014/main" val="10792"/>
                    </a:ext>
                  </a:extLst>
                </a:gridCol>
                <a:gridCol w="2299018">
                  <a:extLst>
                    <a:ext uri="{9D8B030D-6E8A-4147-A177-3AD203B41FA5}">
                      <a16:colId xmlns:a16="http://schemas.microsoft.com/office/drawing/2014/main" val="10793"/>
                    </a:ext>
                  </a:extLst>
                </a:gridCol>
                <a:gridCol w="2299018">
                  <a:extLst>
                    <a:ext uri="{9D8B030D-6E8A-4147-A177-3AD203B41FA5}">
                      <a16:colId xmlns:a16="http://schemas.microsoft.com/office/drawing/2014/main" val="10794"/>
                    </a:ext>
                  </a:extLst>
                </a:gridCol>
                <a:gridCol w="1384300">
                  <a:extLst>
                    <a:ext uri="{9D8B030D-6E8A-4147-A177-3AD203B41FA5}">
                      <a16:colId xmlns:a16="http://schemas.microsoft.com/office/drawing/2014/main" val="10795"/>
                    </a:ext>
                  </a:extLst>
                </a:gridCol>
              </a:tblGrid>
              <a:tr h="370840">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 68°</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 70°</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 72°</a:t>
                      </a:r>
                    </a:p>
                  </a:txBody>
                  <a:tcPr marL="0" marR="0" marT="0" marB="0" anchor="ctr">
                    <a:lnL w="9522" cmpd="sng">
                      <a:noFill/>
                    </a:lnL>
                    <a:lnR w="9522" cmpd="sng">
                      <a:noFill/>
                    </a:lnR>
                    <a:lnT w="9522" cmpd="sng">
                      <a:noFill/>
                    </a:lnT>
                    <a:lnB w="9522" cmpd="sng">
                      <a:noFill/>
                    </a:lnB>
                  </a:tcPr>
                </a:tc>
                <a:tc>
                  <a:txBody>
                    <a:bodyPr/>
                    <a:lstStyle/>
                    <a:p>
                      <a:pPr marL="372063" indent="-372063"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 76°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5"/>
                  </a:ext>
                </a:extLst>
              </a:tr>
            </a:tbl>
          </a:graphicData>
        </a:graphic>
      </p:graphicFrame>
      <p:grpSp>
        <p:nvGrpSpPr>
          <p:cNvPr id="14575" name="yt_shape_14575_skip" title="H_153.8511">
            <a:extLst>
              <a:ext uri="{FF2B5EF4-FFF2-40B4-BE49-F238E27FC236}">
                <a16:creationId xmlns:a16="http://schemas.microsoft.com/office/drawing/2014/main" id="{249740F1-2B05-4C5A-B423-6F681AEFABC2}"/>
              </a:ext>
            </a:extLst>
          </p:cNvPr>
          <p:cNvGrpSpPr/>
          <p:nvPr/>
        </p:nvGrpSpPr>
        <p:grpSpPr>
          <a:xfrm>
            <a:off x="10091918" y="1874508"/>
            <a:ext cx="1557909" cy="1953909"/>
            <a:chOff x="0" y="0"/>
            <a:chExt cx="1557909" cy="1953909"/>
          </a:xfrm>
        </p:grpSpPr>
        <p:pic>
          <p:nvPicPr>
            <p:cNvPr id="2" name="yt_image_1457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557909" cy="1557909"/>
            </a:xfrm>
            <a:prstGeom prst="rect">
              <a:avLst/>
            </a:prstGeom>
            <a:noFill/>
            <a:extLst>
              <a:ext uri="{909E8E84-426E-40DD-AFC4-6F175D3DCCD1}">
                <a14:hiddenFill xmlns:a14="http://schemas.microsoft.com/office/drawing/2010/main">
                  <a:solidFill>
                    <a:srgbClr val="FFFFFF"/>
                  </a:solidFill>
                </a14:hiddenFill>
              </a:ext>
            </a:extLst>
          </p:spPr>
        </p:pic>
        <p:sp>
          <p:nvSpPr>
            <p:cNvPr id="14577" name="yt_shape_14577"/>
            <p:cNvSpPr txBox="1"/>
            <p:nvPr/>
          </p:nvSpPr>
          <p:spPr>
            <a:xfrm>
              <a:off x="245673" y="1593909"/>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Times New Roman" pitchFamily="24"/>
                  <a:ea typeface="宋体" pitchFamily="24"/>
                </a:rPr>
                <a:t>题图</a:t>
              </a:r>
            </a:p>
          </p:txBody>
        </p:sp>
      </p:grpSp>
      <p:pic>
        <p:nvPicPr>
          <p:cNvPr id="4" name="yt_shape_1715242869810">
            <a:extLst>
              <a:ext uri="{FF2B5EF4-FFF2-40B4-BE49-F238E27FC236}">
                <a16:creationId xmlns:a16="http://schemas.microsoft.com/office/drawing/2014/main" id="{025492FA-640D-C5E2-C32F-EB9D1D04A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5127"/>
            <a:ext cx="979677" cy="329866"/>
          </a:xfrm>
          <a:prstGeom prst="rect">
            <a:avLst/>
          </a:prstGeom>
        </p:spPr>
      </p:pic>
      <p:sp>
        <p:nvSpPr>
          <p:cNvPr id="3" name="文本框 2">
            <a:extLst>
              <a:ext uri="{FF2B5EF4-FFF2-40B4-BE49-F238E27FC236}">
                <a16:creationId xmlns:a16="http://schemas.microsoft.com/office/drawing/2014/main" id="{92487148-363B-8C9E-5855-131E0090B0C1}"/>
              </a:ext>
            </a:extLst>
          </p:cNvPr>
          <p:cNvSpPr txBox="1"/>
          <p:nvPr/>
        </p:nvSpPr>
        <p:spPr>
          <a:xfrm>
            <a:off x="10508389" y="134839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80" name="yt_shape_14580"/>
          <p:cNvSpPr txBox="1"/>
          <p:nvPr/>
        </p:nvSpPr>
        <p:spPr>
          <a:xfrm>
            <a:off x="540119" y="900000"/>
            <a:ext cx="11492915"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Times New Roman" pitchFamily="24"/>
              </a:rPr>
              <a:t>8.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Times New Roman" pitchFamily="24"/>
                <a:ea typeface="楷体" pitchFamily="24"/>
              </a:rPr>
              <a:t>温州市中考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某校参加课外兴趣小组的学生人数统计图如图所示</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sym typeface="_⨹_6_ae408,isEnd"/>
              </a:rPr>
              <a:t>若信息技术小</a:t>
            </a:r>
            <a:r>
              <a:rPr lang="zh-CN" altLang="zh-CN" sz="2400" b="0" i="0" u="none">
                <a:solidFill>
                  <a:srgbClr val="000000"/>
                </a:solidFill>
                <a:effectLst/>
                <a:latin typeface="Times New Roman" pitchFamily="24"/>
                <a:ea typeface="宋体" pitchFamily="24"/>
              </a:rPr>
              <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组有</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则劳动实践小组有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en-US" altLang="zh-CN" sz="2400" b="0" i="0" u="none">
                <a:solidFill>
                  <a:srgbClr val="000000"/>
                </a:solidFill>
                <a:effectLst/>
                <a:latin typeface="Times New Roman" pitchFamily="24"/>
                <a:ea typeface="Times New Roman" pitchFamily="24"/>
                <a:sym typeface=",isEnd"/>
              </a:rPr>
              <a:t>.</a:t>
            </a:r>
          </a:p>
        </p:txBody>
      </p:sp>
      <p:sp>
        <p:nvSpPr>
          <p:cNvPr id="14584" name="yt_shape_14584"/>
          <p:cNvSpPr txBox="1"/>
          <p:nvPr/>
        </p:nvSpPr>
        <p:spPr>
          <a:xfrm>
            <a:off x="540000" y="4525731"/>
            <a:ext cx="65" cy="358496"/>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581" name="yt_shape_14581" title="H_193.9911">
            <a:extLst>
              <a:ext uri="{FF2B5EF4-FFF2-40B4-BE49-F238E27FC236}">
                <a16:creationId xmlns:a16="http://schemas.microsoft.com/office/drawing/2014/main" id="{249740F1-2B05-4C5A-B423-6F681AEFABC2}"/>
              </a:ext>
            </a:extLst>
          </p:cNvPr>
          <p:cNvGrpSpPr/>
          <p:nvPr/>
        </p:nvGrpSpPr>
        <p:grpSpPr>
          <a:xfrm>
            <a:off x="4982840" y="2011799"/>
            <a:ext cx="2226319" cy="2463687"/>
            <a:chOff x="0" y="0"/>
            <a:chExt cx="2226319" cy="2463687"/>
          </a:xfrm>
        </p:grpSpPr>
        <p:pic>
          <p:nvPicPr>
            <p:cNvPr id="2" name="yt_image_1458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226319" cy="2067687"/>
            </a:xfrm>
            <a:prstGeom prst="rect">
              <a:avLst/>
            </a:prstGeom>
            <a:noFill/>
            <a:extLst>
              <a:ext uri="{909E8E84-426E-40DD-AFC4-6F175D3DCCD1}">
                <a14:hiddenFill xmlns:a14="http://schemas.microsoft.com/office/drawing/2010/main">
                  <a:solidFill>
                    <a:srgbClr val="FFFFFF"/>
                  </a:solidFill>
                </a14:hiddenFill>
              </a:ext>
            </a:extLst>
          </p:spPr>
        </p:pic>
        <p:sp>
          <p:nvSpPr>
            <p:cNvPr id="14583" name="yt_shape_14583"/>
            <p:cNvSpPr txBox="1"/>
            <p:nvPr/>
          </p:nvSpPr>
          <p:spPr>
            <a:xfrm>
              <a:off x="579878" y="2103687"/>
              <a:ext cx="1102562" cy="360000"/>
            </a:xfrm>
            <a:prstGeom prst="rect">
              <a:avLst/>
            </a:prstGeom>
          </p:spPr>
          <p:txBody>
            <a:bodyPr vert="horz" wrap="square" lIns="0" tIns="0" rIns="0" bIns="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7978226D-7A2E-DE71-302A-C24CEC8045F9}"/>
              </a:ext>
            </a:extLst>
          </p:cNvPr>
          <p:cNvSpPr txBox="1"/>
          <p:nvPr/>
        </p:nvSpPr>
        <p:spPr>
          <a:xfrm>
            <a:off x="4717308"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85" name="yt_shape_14585"/>
          <p:cNvSpPr txBox="1"/>
          <p:nvPr/>
        </p:nvSpPr>
        <p:spPr>
          <a:xfrm>
            <a:off x="540000" y="900000"/>
            <a:ext cx="4066819" cy="444417"/>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Times New Roman" pitchFamily="24"/>
                <a:ea typeface="黑体" pitchFamily="24"/>
              </a:rPr>
              <a:t>从统计图中获取信息</a:t>
            </a:r>
          </a:p>
        </p:txBody>
      </p:sp>
      <p:sp>
        <p:nvSpPr>
          <p:cNvPr id="14586" name="yt_shape_14586"/>
          <p:cNvSpPr txBox="1"/>
          <p:nvPr/>
        </p:nvSpPr>
        <p:spPr>
          <a:xfrm>
            <a:off x="540120" y="1344417"/>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 </a:t>
            </a:r>
            <a:r>
              <a:rPr lang="zh-CN" altLang="zh-CN" sz="2400" b="0" i="0" u="none">
                <a:solidFill>
                  <a:srgbClr val="000000"/>
                </a:solidFill>
                <a:effectLst/>
                <a:latin typeface="Times New Roman" pitchFamily="24"/>
                <a:ea typeface="宋体" pitchFamily="24"/>
              </a:rPr>
              <a:t>某校申报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跳绳特色运动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学校一年后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抽样调查了部分学生的</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分钟跳绳</a:t>
            </a:r>
            <a:r>
              <a:rPr lang="en-US" altLang="zh-CN" sz="2400" b="0" i="0" u="none">
                <a:solidFill>
                  <a:srgbClr val="000000"/>
                </a:solidFill>
                <a:effectLst/>
                <a:latin typeface="宋体" pitchFamily="24"/>
                <a:ea typeface="宋体" pitchFamily="24"/>
                <a:sym typeface="_⨹_1_0c63b"/>
              </a:rPr>
              <a:t>”</a:t>
            </a:r>
            <a:r>
              <a:rPr lang="en-US" altLang="zh-CN" sz="2400" b="0" i="0" u="none">
                <a:solidFill>
                  <a:srgbClr val="000000"/>
                </a:solidFill>
                <a:effectLst/>
                <a:latin typeface="宋体" pitchFamily="24"/>
                <a:ea typeface="宋体" pitchFamily="24"/>
              </a:rPr>
              <a:t/>
            </a:r>
            <a:br>
              <a:rPr lang="en-US"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并制成了下面的频数直方图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每小组含最小值</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不含最大值</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和扇形统计图</a:t>
            </a:r>
            <a:r>
              <a:rPr lang="en-US" altLang="zh-CN" sz="2400" b="0" i="0" u="none">
                <a:solidFill>
                  <a:srgbClr val="000000"/>
                </a:solidFill>
                <a:effectLst/>
                <a:latin typeface="Times New Roman" pitchFamily="24"/>
                <a:ea typeface="Times New Roman" pitchFamily="24"/>
              </a:rPr>
              <a:t>.</a:t>
            </a:r>
          </a:p>
        </p:txBody>
      </p:sp>
      <p:pic>
        <p:nvPicPr>
          <p:cNvPr id="14587" name="yt_image_14587" title="H_342.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575720" y="2492896"/>
            <a:ext cx="5772024" cy="296780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15242869898" title="H_25.973701">
            <a:extLst>
              <a:ext uri="{FF2B5EF4-FFF2-40B4-BE49-F238E27FC236}">
                <a16:creationId xmlns:a16="http://schemas.microsoft.com/office/drawing/2014/main" id="{5FA5EDF6-FB2A-A916-C5DE-9092D79A3D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5127"/>
            <a:ext cx="979677" cy="329866"/>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89" name="yt_shape_14589"/>
          <p:cNvSpPr txBox="1"/>
          <p:nvPr/>
        </p:nvSpPr>
        <p:spPr>
          <a:xfrm>
            <a:off x="540000" y="900000"/>
            <a:ext cx="9629239" cy="1868910"/>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补全频数直方图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扇形图中</a:t>
            </a:r>
            <a:r>
              <a:rPr lang="en-US" altLang="zh-CN" sz="1500" b="0" i="1"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Times New Roman" pitchFamily="24"/>
              </a:rPr>
              <a:t>m</a:t>
            </a:r>
            <a:r>
              <a:rPr lang="en-US" altLang="zh-CN" sz="1500" b="0" i="1"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由直方图和扇形图可知，</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A</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组人数是</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Times New Roman" pitchFamily="24"/>
                <a:ea typeface="楷体" pitchFamily="24"/>
              </a:rPr>
              <a:t>人，占</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sym typeface=",isEnd"/>
              </a:rPr>
              <a:t>，</a:t>
            </a:r>
          </a:p>
          <a:p>
            <a:pPr eaLnBrk="1" latinLnBrk="0" hangingPunct="0">
              <a:lnSpc>
                <a:spcPct val="129999"/>
              </a:lnSpc>
            </a:pPr>
            <a:r>
              <a:rPr lang="zh-CN" altLang="zh-CN" sz="2400" b="0" i="0" u="none">
                <a:solidFill>
                  <a:srgbClr val="FF0000">
                    <a:alpha val="0"/>
                  </a:srgbClr>
                </a:solidFill>
                <a:effectLst/>
                <a:latin typeface="宋体/Times New Roman" pitchFamily="24"/>
                <a:ea typeface="楷体" pitchFamily="24"/>
              </a:rPr>
              <a:t>则总人数为：</a:t>
            </a:r>
            <a:r>
              <a:rPr lang="en-US" altLang="zh-CN" sz="2400" b="0" i="0" u="none">
                <a:solidFill>
                  <a:srgbClr val="FF0000">
                    <a:alpha val="0"/>
                  </a:srgbClr>
                </a:solidFill>
                <a:effectLst/>
                <a:latin typeface="Times New Roman" pitchFamily="24"/>
                <a:ea typeface="Times New Roman"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a:t>
            </a:r>
            <a:r>
              <a:rPr lang="en-US" altLang="zh-CN" sz="1500" b="0" i="1" u="none">
                <a:solidFill>
                  <a:srgbClr val="FF0000">
                    <a:alpha val="0"/>
                  </a:srgbClr>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m</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360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84</a:t>
            </a:r>
            <a:r>
              <a:rPr lang="zh-CN" altLang="zh-CN" sz="2400" b="0" i="0" u="none">
                <a:solidFill>
                  <a:srgbClr val="FF0000">
                    <a:alpha val="0"/>
                  </a:srgbClr>
                </a:solidFill>
                <a:effectLst/>
                <a:latin typeface="宋体/Times New Roman" pitchFamily="24"/>
                <a:ea typeface="楷体" pitchFamily="24"/>
                <a:sym typeface=",isEnd"/>
              </a:rPr>
              <a:t>，</a:t>
            </a:r>
          </a:p>
          <a:p>
            <a:pPr eaLnBrk="1" latinLnBrk="0" hangingPunct="0">
              <a:lnSpc>
                <a:spcPct val="129999"/>
              </a:lnSpc>
            </a:pPr>
            <a:r>
              <a:rPr lang="en-US" altLang="zh-CN" sz="1500" b="0" i="1" u="none">
                <a:solidFill>
                  <a:srgbClr val="FF0000"/>
                </a:solidFill>
                <a:effectLst/>
                <a:latin typeface="Times New Roman" pitchFamily="24"/>
                <a:ea typeface="Times New Roman" pitchFamily="24"/>
              </a:rPr>
              <a:t> </a:t>
            </a:r>
            <a:r>
              <a:rPr lang="en-US" altLang="zh-CN" sz="2400" b="0" i="1" u="none">
                <a:solidFill>
                  <a:srgbClr val="FF0000">
                    <a:alpha val="0"/>
                  </a:srgbClr>
                </a:solidFill>
                <a:effectLst/>
                <a:latin typeface="Times New Roman" pitchFamily="24"/>
                <a:ea typeface="Times New Roman" pitchFamily="24"/>
              </a:rPr>
              <a:t>D</a:t>
            </a:r>
            <a:r>
              <a:rPr lang="en-US" altLang="zh-CN" sz="1500" b="0" i="1" u="none">
                <a:solidFill>
                  <a:srgbClr val="FF0000">
                    <a:alpha val="0"/>
                  </a:srgbClr>
                </a:solidFill>
                <a:effectLst/>
                <a:latin typeface="Times New Roman" pitchFamily="24"/>
                <a:ea typeface="Times New Roman" pitchFamily="24"/>
              </a:rPr>
              <a:t> </a:t>
            </a:r>
            <a:r>
              <a:rPr lang="zh-CN" altLang="zh-CN" sz="2400" b="0" i="0" u="none">
                <a:solidFill>
                  <a:srgbClr val="FF0000">
                    <a:alpha val="0"/>
                  </a:srgbClr>
                </a:solidFill>
                <a:effectLst/>
                <a:latin typeface="宋体/Times New Roman" pitchFamily="24"/>
                <a:ea typeface="楷体" pitchFamily="24"/>
              </a:rPr>
              <a:t>组人数为：</a:t>
            </a:r>
            <a:r>
              <a:rPr lang="en-US" altLang="zh-CN" sz="2400" b="0" i="0" u="none">
                <a:solidFill>
                  <a:srgbClr val="FF0000">
                    <a:alpha val="0"/>
                  </a:srgbClr>
                </a:solidFill>
                <a:effectLst/>
                <a:latin typeface="Times New Roman" pitchFamily="24"/>
                <a:ea typeface="Times New Roman" pitchFamily="24"/>
              </a:rPr>
              <a:t>60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19</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Times New Roman" pitchFamily="24"/>
              </a:rPr>
              <a:t>16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Times New Roman" pitchFamily="24"/>
                <a:ea typeface="楷体" pitchFamily="24"/>
              </a:rPr>
              <a:t>，补全频数直方图如图所示</a:t>
            </a:r>
            <a:r>
              <a:rPr lang="en-US" altLang="zh-CN" sz="2400" b="0" i="0" u="none">
                <a:solidFill>
                  <a:srgbClr val="FF0000">
                    <a:alpha val="0"/>
                  </a:srgbClr>
                </a:solidFill>
                <a:effectLst/>
                <a:latin typeface="Times New Roman" pitchFamily="24"/>
                <a:ea typeface="Times New Roman" pitchFamily="24"/>
                <a:sym typeface=",isEnd"/>
              </a:rPr>
              <a:t>.</a:t>
            </a:r>
          </a:p>
        </p:txBody>
      </p:sp>
      <p:sp>
        <p:nvSpPr>
          <p:cNvPr id="14594" name="yt_shape_14594"/>
          <p:cNvSpPr txBox="1"/>
          <p:nvPr/>
        </p:nvSpPr>
        <p:spPr>
          <a:xfrm>
            <a:off x="540000" y="2969576"/>
            <a:ext cx="3044551" cy="1792991"/>
          </a:xfrm>
          <a:prstGeom prst="rect">
            <a:avLst/>
          </a:prstGeom>
        </p:spPr>
        <p:txBody>
          <a:bodyPr vert="horz" wrap="none" lIns="0" tIns="0" rIns="0" bIns="0" rtlCol="0">
            <a:noAutofit/>
          </a:bodyPr>
          <a:lstStyle/>
          <a:p>
            <a:pPr algn="l" eaLnBrk="1" latinLnBrk="0" hangingPunct="0">
              <a:lnSpc>
                <a:spcPct val="129999"/>
              </a:lnSpc>
            </a:pPr>
            <a:r>
              <a:rPr lang="en-US" altLang="zh-CN" sz="9750" b="0" i="0" u="none" spc="-9750">
                <a:solidFill>
                  <a:srgbClr val="1EE3CF"/>
                </a:solidFill>
                <a:effectLst/>
                <a:latin typeface="宋体/Times New Roman" pitchFamily="98"/>
                <a:ea typeface="宋体" pitchFamily="98"/>
              </a:rPr>
              <a:t> </a:t>
            </a:r>
            <a:r>
              <a:rPr lang="en-US" altLang="zh-CN" sz="9750" b="0" i="0" u="none" spc="21541">
                <a:solidFill>
                  <a:srgbClr val="1EE3CF"/>
                </a:solidFill>
                <a:effectLst/>
                <a:latin typeface="宋体/Times New Roman" pitchFamily="98"/>
                <a:ea typeface="宋体" pitchFamily="98"/>
              </a:rPr>
              <a:t> </a:t>
            </a:r>
          </a:p>
        </p:txBody>
      </p:sp>
      <p:pic>
        <p:nvPicPr>
          <p:cNvPr id="14593" name="yt_image_14593" title="H_152.87158">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969576"/>
            <a:ext cx="3043038" cy="194146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0241E5B-8BB9-9D8C-A81C-552E62F38AE0}"/>
              </a:ext>
            </a:extLst>
          </p:cNvPr>
          <p:cNvSpPr txBox="1"/>
          <p:nvPr/>
        </p:nvSpPr>
        <p:spPr>
          <a:xfrm>
            <a:off x="5795102" y="853194"/>
            <a:ext cx="78968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84</a:t>
            </a:r>
            <a:r>
              <a:rPr kumimoji="0" lang="zh-CN" altLang="zh-CN" sz="2400" b="0" i="0" strike="noStrike" kern="1200" cap="none" spc="0" normalizeH="0" baseline="0" noProof="0">
                <a:ln>
                  <a:noFill/>
                </a:ln>
                <a:solidFill>
                  <a:srgbClr val="FF0000"/>
                </a:solidFill>
                <a:effectLst/>
                <a:uLnTx/>
                <a:uFill>
                  <a:solidFill>
                    <a:srgbClr val="000000"/>
                  </a:solidFill>
                </a:uFill>
                <a:latin typeface="宋体/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A47F206-C801-81CA-1258-F14C0F6C4B97}"/>
              </a:ext>
            </a:extLst>
          </p:cNvPr>
          <p:cNvSpPr txBox="1"/>
          <p:nvPr/>
        </p:nvSpPr>
        <p:spPr>
          <a:xfrm>
            <a:off x="449989" y="1328682"/>
            <a:ext cx="8385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由直方图和扇形图可知，</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A</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组人数是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人，占</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1BC417D1-F71F-703F-3862-960AD553DB6E}"/>
              </a:ext>
            </a:extLst>
          </p:cNvPr>
          <p:cNvSpPr txBox="1"/>
          <p:nvPr/>
        </p:nvSpPr>
        <p:spPr>
          <a:xfrm>
            <a:off x="449989" y="1804170"/>
            <a:ext cx="81159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则总人数为：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360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84</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ABF826C1-9AFB-C7BA-803C-8D82FCCD0490}"/>
              </a:ext>
            </a:extLst>
          </p:cNvPr>
          <p:cNvSpPr txBox="1"/>
          <p:nvPr/>
        </p:nvSpPr>
        <p:spPr>
          <a:xfrm>
            <a:off x="497614" y="2279658"/>
            <a:ext cx="9668573"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mn-cs"/>
              </a:rPr>
              <a:t>D</a:t>
            </a:r>
            <a:r>
              <a:rPr kumimoji="0" lang="en-US" altLang="zh-CN" sz="1500" b="0" i="1" strike="noStrike" kern="1200" cap="none" spc="0" normalizeH="0" baseline="0" noProof="0">
                <a:ln>
                  <a:noFill/>
                </a:ln>
                <a:solidFill>
                  <a:srgbClr val="FF0000"/>
                </a:solidFill>
                <a:effectLst/>
                <a:uLnTx/>
                <a:uFillTx/>
                <a:latin typeface="Times New Roman" pitchFamily="24"/>
                <a:ea typeface="Times New Roman" pitchFamily="24"/>
                <a:cs typeface="+mn-cs"/>
              </a:rPr>
              <a:t> </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组人数为：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Times New Roman" pitchFamily="24"/>
                <a:ea typeface="楷体" pitchFamily="24"/>
                <a:cs typeface="+mn-cs"/>
              </a:rPr>
              <a:t>，补全频数直方图如图所示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t>
            </a:r>
            <a:endParaRPr lang="zh-CN" altLang="en-US">
              <a:solidFill>
                <a:srgbClr val="FF0000"/>
              </a:solidFill>
            </a:endParaRPr>
          </a:p>
        </p:txBody>
      </p:sp>
      <p:pic>
        <p:nvPicPr>
          <p:cNvPr id="9" name="yt_image_14587" title="H_342.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679975" y="2969576"/>
            <a:ext cx="5772024" cy="29678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593"/>
                                        </p:tgtEl>
                                        <p:attrNameLst>
                                          <p:attrName>style.visibility</p:attrName>
                                        </p:attrNameLst>
                                      </p:cBhvr>
                                      <p:to>
                                        <p:strVal val="visible"/>
                                      </p:to>
                                    </p:set>
                                    <p:animEffect transition="in" filter="blinds(horizontal)">
                                      <p:cBhvr>
                                        <p:cTn id="27" dur="500"/>
                                        <p:tgtEl>
                                          <p:spTgt spid="14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917</Words>
  <Application>Microsoft Office PowerPoint</Application>
  <PresentationFormat>宽屏</PresentationFormat>
  <Paragraphs>143</Paragraphs>
  <Slides>15</Slides>
  <Notes>0</Notes>
  <HiddenSlides>0</HiddenSlides>
  <MMClips>0</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15</vt:i4>
      </vt:variant>
    </vt:vector>
  </HeadingPairs>
  <TitlesOfParts>
    <vt:vector size="49" baseType="lpstr">
      <vt:lpstr>,isEnd</vt:lpstr>
      <vt:lpstr>_⨹_1_0c63b</vt:lpstr>
      <vt:lpstr>_⨹_1_17676</vt:lpstr>
      <vt:lpstr>_⨹_1_1941b</vt:lpstr>
      <vt:lpstr>_⨹_1_c5d15,isEnd</vt:lpstr>
      <vt:lpstr>_⨹_11_72f8e,isEnd</vt:lpstr>
      <vt:lpstr>_⨹_11_b7b47,isEnd</vt:lpstr>
      <vt:lpstr>_⨹_2_b0564</vt:lpstr>
      <vt:lpstr>_⨹_2_c5d82</vt:lpstr>
      <vt:lpstr>_⨹_3_fc64c</vt:lpstr>
      <vt:lpstr>_⨹_31_9dcf8</vt:lpstr>
      <vt:lpstr>_⨹_31_9dcf8,isEnd</vt:lpstr>
      <vt:lpstr>_⨹_33_7cf6c,isEnd</vt:lpstr>
      <vt:lpstr>_⨹_4_b29cc</vt:lpstr>
      <vt:lpstr>_⨹_4_ebdd6</vt:lpstr>
      <vt:lpstr>_⨹_5_b60d5</vt:lpstr>
      <vt:lpstr>_⨹_6_a2737</vt:lpstr>
      <vt:lpstr>_⨹_6_ae408,isEnd</vt:lpstr>
      <vt:lpstr>_⨹_7_95997</vt:lpstr>
      <vt:lpstr>_⨹_7_a65f4</vt:lpstr>
      <vt:lpstr>Finished</vt:lpstr>
      <vt:lpstr>等线</vt:lpstr>
      <vt:lpstr>等线 Light</vt:lpstr>
      <vt:lpstr>黑体</vt:lpstr>
      <vt:lpstr>华文行楷</vt:lpstr>
      <vt:lpstr>楷体</vt:lpstr>
      <vt:lpstr>宋体</vt:lpstr>
      <vt:lpstr>宋体/Times New Roman</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EDY</cp:lastModifiedBy>
  <cp:revision>10</cp:revision>
  <dcterms:created xsi:type="dcterms:W3CDTF">2024-05-09T08:08:18Z</dcterms:created>
  <dcterms:modified xsi:type="dcterms:W3CDTF">2024-05-10T05:09:50Z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C58679BB7A10473ABCDF376CC6670EDE_13</vt:lpwstr>
  </property>
</Properties>
</file>