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4" r:id="rId4"/>
    <p:sldId id="307" r:id="rId5"/>
    <p:sldId id="311" r:id="rId6"/>
    <p:sldId id="312" r:id="rId7"/>
    <p:sldId id="316" r:id="rId8"/>
    <p:sldId id="332" r:id="rId9"/>
    <p:sldId id="319" r:id="rId10"/>
    <p:sldId id="333" r:id="rId11"/>
    <p:sldId id="322" r:id="rId12"/>
    <p:sldId id="324" r:id="rId13"/>
    <p:sldId id="325" r:id="rId14"/>
    <p:sldId id="329" r:id="rId15"/>
    <p:sldId id="335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6D319-EEEF-441C-9062-24860FF87E93}" type="datetimeFigureOut">
              <a:rPr lang="zh-CN" altLang="en-US" smtClean="0"/>
              <a:t>2024/5/10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94286-70D8-40E8-9AE9-0D64AF1427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59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94286-70D8-40E8-9AE9-0D64AF1427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75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45" name="yt_image_141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47" name="yt_image_141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39" y="542230"/>
            <a:ext cx="5608164" cy="602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215FB87-D9EC-E20F-15B4-55749C680698}"/>
              </a:ext>
            </a:extLst>
          </p:cNvPr>
          <p:cNvSpPr/>
          <p:nvPr/>
        </p:nvSpPr>
        <p:spPr>
          <a:xfrm>
            <a:off x="6744143" y="542229"/>
            <a:ext cx="1152057" cy="3210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122B07-3ACB-D8E6-EBEB-F515717E94BF}"/>
              </a:ext>
            </a:extLst>
          </p:cNvPr>
          <p:cNvSpPr/>
          <p:nvPr/>
        </p:nvSpPr>
        <p:spPr>
          <a:xfrm>
            <a:off x="5976381" y="915618"/>
            <a:ext cx="767762" cy="3309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B648149-0F1B-424D-F2A1-692E4E572858}"/>
              </a:ext>
            </a:extLst>
          </p:cNvPr>
          <p:cNvSpPr/>
          <p:nvPr/>
        </p:nvSpPr>
        <p:spPr>
          <a:xfrm>
            <a:off x="7176121" y="2204864"/>
            <a:ext cx="1512168" cy="245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3A7F953-3A24-AD31-0224-AA551AABC1B7}"/>
              </a:ext>
            </a:extLst>
          </p:cNvPr>
          <p:cNvSpPr/>
          <p:nvPr/>
        </p:nvSpPr>
        <p:spPr>
          <a:xfrm>
            <a:off x="5384849" y="3728458"/>
            <a:ext cx="1164882" cy="3574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B35E41D-B43D-29DD-2DB5-B3144A5D8EED}"/>
              </a:ext>
            </a:extLst>
          </p:cNvPr>
          <p:cNvSpPr/>
          <p:nvPr/>
        </p:nvSpPr>
        <p:spPr>
          <a:xfrm>
            <a:off x="6326230" y="4932458"/>
            <a:ext cx="1353946" cy="3309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540000" y="900000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反证法</a:t>
            </a:r>
          </a:p>
        </p:txBody>
      </p:sp>
      <p:sp>
        <p:nvSpPr>
          <p:cNvPr id="14205" name="yt_shape_1420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5566"/>
              </a:rPr>
              <a:t>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06" name="yt_table_1420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0391"/>
              </p:ext>
            </p:extLst>
          </p:nvPr>
        </p:nvGraphicFramePr>
        <p:xfrm>
          <a:off x="540047" y="2354640"/>
          <a:ext cx="4675188" cy="1901952"/>
        </p:xfrm>
        <a:graphic>
          <a:graphicData uri="http://schemas.openxmlformats.org/drawingml/2006/table">
            <a:tbl>
              <a:tblPr/>
              <a:tblGrid>
                <a:gridCol w="4675188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假设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假设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</a:tbl>
          </a:graphicData>
        </a:graphic>
      </p:graphicFrame>
      <p:pic>
        <p:nvPicPr>
          <p:cNvPr id="3" name="yt_shape_1715242811539" title="H_25.973701">
            <a:extLst>
              <a:ext uri="{FF2B5EF4-FFF2-40B4-BE49-F238E27FC236}">
                <a16:creationId xmlns:a16="http://schemas.microsoft.com/office/drawing/2014/main" id="{DD145892-A239-155E-A0CF-9153B3A2B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65C0AF-8476-3D32-1C14-1F91868BE834}"/>
              </a:ext>
            </a:extLst>
          </p:cNvPr>
          <p:cNvSpPr txBox="1"/>
          <p:nvPr/>
        </p:nvSpPr>
        <p:spPr>
          <a:xfrm>
            <a:off x="22789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8" name="yt_shape_1420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垂直于同一直线的两条直线平行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2cc6,isEnd"/>
              </a:rPr>
              <a:t>首先应假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B33A96-23CA-9A1A-548F-CA93ACA9796E}"/>
              </a:ext>
            </a:extLst>
          </p:cNvPr>
          <p:cNvSpPr txBox="1"/>
          <p:nvPr/>
        </p:nvSpPr>
        <p:spPr>
          <a:xfrm>
            <a:off x="1059708" y="1328682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同一平面内，垂直于同一直线的两条直线相交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0" name="yt_shape_1421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09" name="yt_image_1420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2" name="yt_shape_14212"/>
          <p:cNvSpPr txBox="1"/>
          <p:nvPr/>
        </p:nvSpPr>
        <p:spPr>
          <a:xfrm>
            <a:off x="540000" y="1482165"/>
            <a:ext cx="70147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是一组勾股数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3" name="yt_table_14213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5079056"/>
                  </p:ext>
                </p:extLst>
              </p:nvPr>
            </p:nvGraphicFramePr>
            <p:xfrm>
              <a:off x="540047" y="1961468"/>
              <a:ext cx="8099045" cy="519557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29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7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13" name="yt_table_14213" descr="{&quot;rangeId&quot;:18,&quot;type&quot;:&quot;Option&quot;}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5079056"/>
                  </p:ext>
                </p:extLst>
              </p:nvPr>
            </p:nvGraphicFramePr>
            <p:xfrm>
              <a:off x="540047" y="1961468"/>
              <a:ext cx="8099045" cy="460502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29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73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26043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399" t="-3896" r="-4080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14" name="yt_shape_14214"/>
          <p:cNvSpPr txBox="1"/>
          <p:nvPr/>
        </p:nvSpPr>
        <p:spPr>
          <a:xfrm>
            <a:off x="540120" y="24726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6cb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5" name="yt_table_142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05589"/>
              </p:ext>
            </p:extLst>
          </p:nvPr>
        </p:nvGraphicFramePr>
        <p:xfrm>
          <a:off x="540047" y="3432091"/>
          <a:ext cx="6144388" cy="950976"/>
        </p:xfrm>
        <a:graphic>
          <a:graphicData uri="http://schemas.openxmlformats.org/drawingml/2006/table">
            <a:tbl>
              <a:tblPr/>
              <a:tblGrid>
                <a:gridCol w="4272725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</a:tbl>
          </a:graphicData>
        </a:graphic>
      </p:graphicFrame>
      <p:sp>
        <p:nvSpPr>
          <p:cNvPr id="14217" name="yt_shape_14217"/>
          <p:cNvSpPr txBox="1"/>
          <p:nvPr/>
        </p:nvSpPr>
        <p:spPr>
          <a:xfrm>
            <a:off x="540120" y="44336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已知直角三角形的两边长分别为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f7ffa,isEnd"/>
              </a:rPr>
              <a:t>那么以这个直角三角形的斜边为边长的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3C8451-AE3E-FD4C-22B5-957F8B1B51D1}"/>
              </a:ext>
            </a:extLst>
          </p:cNvPr>
          <p:cNvSpPr txBox="1"/>
          <p:nvPr/>
        </p:nvSpPr>
        <p:spPr>
          <a:xfrm>
            <a:off x="65840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FC6A8C-6099-2461-5F9B-384A2031E7F3}"/>
              </a:ext>
            </a:extLst>
          </p:cNvPr>
          <p:cNvSpPr txBox="1"/>
          <p:nvPr/>
        </p:nvSpPr>
        <p:spPr>
          <a:xfrm>
            <a:off x="1059709" y="29013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9299A6-B80F-2BBA-B6BB-99F0A4B4B48E}"/>
              </a:ext>
            </a:extLst>
          </p:cNvPr>
          <p:cNvSpPr txBox="1"/>
          <p:nvPr/>
        </p:nvSpPr>
        <p:spPr>
          <a:xfrm>
            <a:off x="2888509" y="486232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9" name="yt_shape_14219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18" name="yt_image_1421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1" name="yt_shape_14221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b07"/>
              </a:rPr>
              <a:t>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当运动到点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时停止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8bd2"/>
              </a:rPr>
              <a:t>已知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运动的速度为每秒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运动的时间为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9270"/>
              </a:rPr>
              <a:t>为多少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22" name="yt_image_14222" title="H_108.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3541426"/>
            <a:ext cx="222262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4" name="yt_shape_14224"/>
          <p:cNvSpPr txBox="1"/>
          <p:nvPr/>
        </p:nvSpPr>
        <p:spPr>
          <a:xfrm>
            <a:off x="425371" y="3387878"/>
            <a:ext cx="686726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是直角三角形，根据题意可分两种情况：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D97ED7-7C9A-1F83-7E9E-73FAB550CBCE}"/>
              </a:ext>
            </a:extLst>
          </p:cNvPr>
          <p:cNvSpPr txBox="1"/>
          <p:nvPr/>
        </p:nvSpPr>
        <p:spPr>
          <a:xfrm>
            <a:off x="335360" y="3341073"/>
            <a:ext cx="588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6BF4DF-39D8-441E-82A0-0375A2363674}"/>
              </a:ext>
            </a:extLst>
          </p:cNvPr>
          <p:cNvSpPr txBox="1"/>
          <p:nvPr/>
        </p:nvSpPr>
        <p:spPr>
          <a:xfrm>
            <a:off x="335360" y="3816560"/>
            <a:ext cx="523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F6CFB0-D38F-2CEA-FB54-C8758609AC75}"/>
              </a:ext>
            </a:extLst>
          </p:cNvPr>
          <p:cNvSpPr txBox="1"/>
          <p:nvPr/>
        </p:nvSpPr>
        <p:spPr>
          <a:xfrm>
            <a:off x="335360" y="4292048"/>
            <a:ext cx="6980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是直角三角形，根据题意可分两种情况：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38F9EF-889F-62B5-FE4E-6F779A442DBB}"/>
              </a:ext>
            </a:extLst>
          </p:cNvPr>
          <p:cNvSpPr txBox="1"/>
          <p:nvPr/>
        </p:nvSpPr>
        <p:spPr>
          <a:xfrm>
            <a:off x="346976" y="4851146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4484850-B01E-AF67-30BC-02DA9522FA81}"/>
                  </a:ext>
                </a:extLst>
              </p:cNvPr>
              <p:cNvSpPr txBox="1"/>
              <p:nvPr/>
            </p:nvSpPr>
            <p:spPr>
              <a:xfrm>
                <a:off x="394601" y="5326634"/>
                <a:ext cx="4388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4484850-B01E-AF67-30BC-02DA9522F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601" y="5326634"/>
                <a:ext cx="4388548" cy="765061"/>
              </a:xfrm>
              <a:prstGeom prst="rect">
                <a:avLst/>
              </a:prstGeom>
              <a:blipFill>
                <a:blip r:embed="rId4"/>
                <a:stretch>
                  <a:fillRect l="-2222" r="-208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26" name="yt_shape_14226"/>
              <p:cNvSpPr txBox="1"/>
              <p:nvPr/>
            </p:nvSpPr>
            <p:spPr>
              <a:xfrm>
                <a:off x="503114" y="1590458"/>
                <a:ext cx="5722720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51.84.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226" name="yt_shape_14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114" y="1590458"/>
                <a:ext cx="5722720" cy="2744790"/>
              </a:xfrm>
              <a:prstGeom prst="rect">
                <a:avLst/>
              </a:prstGeom>
              <a:blipFill>
                <a:blip r:embed="rId2"/>
                <a:stretch>
                  <a:fillRect l="-3305" t="-2000" r="-2345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28" name="yt_shape_14228"/>
          <p:cNvSpPr txBox="1"/>
          <p:nvPr/>
        </p:nvSpPr>
        <p:spPr>
          <a:xfrm>
            <a:off x="503114" y="4386036"/>
            <a:ext cx="65867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重合，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18B36D-D57D-7C4F-F706-0AFCFE73C4E3}"/>
                  </a:ext>
                </a:extLst>
              </p:cNvPr>
              <p:cNvSpPr txBox="1"/>
              <p:nvPr/>
            </p:nvSpPr>
            <p:spPr>
              <a:xfrm>
                <a:off x="413103" y="2690589"/>
                <a:ext cx="5847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18B36D-D57D-7C4F-F706-0AFCFE73C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103" y="2690589"/>
                <a:ext cx="5847461" cy="765061"/>
              </a:xfrm>
              <a:prstGeom prst="rect">
                <a:avLst/>
              </a:prstGeom>
              <a:blipFill>
                <a:blip r:embed="rId3"/>
                <a:stretch>
                  <a:fillRect l="-1668" r="-1668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BAA5172-106C-E5C4-8F90-AEDCDD4835DC}"/>
              </a:ext>
            </a:extLst>
          </p:cNvPr>
          <p:cNvSpPr txBox="1"/>
          <p:nvPr/>
        </p:nvSpPr>
        <p:spPr>
          <a:xfrm>
            <a:off x="413103" y="3362038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51.84.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B779D4-6FD4-06A9-815E-1AEBC85EB5C7}"/>
              </a:ext>
            </a:extLst>
          </p:cNvPr>
          <p:cNvSpPr txBox="1"/>
          <p:nvPr/>
        </p:nvSpPr>
        <p:spPr>
          <a:xfrm>
            <a:off x="413103" y="3837526"/>
            <a:ext cx="438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620DB1-8281-8033-318D-AFF8E338C2B6}"/>
              </a:ext>
            </a:extLst>
          </p:cNvPr>
          <p:cNvSpPr txBox="1"/>
          <p:nvPr/>
        </p:nvSpPr>
        <p:spPr>
          <a:xfrm>
            <a:off x="413103" y="4339230"/>
            <a:ext cx="526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重合，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C2C53E-533C-F1D6-AFEC-07BC6F73E9F4}"/>
              </a:ext>
            </a:extLst>
          </p:cNvPr>
          <p:cNvSpPr txBox="1"/>
          <p:nvPr/>
        </p:nvSpPr>
        <p:spPr>
          <a:xfrm>
            <a:off x="413103" y="4814718"/>
            <a:ext cx="2721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5955BC-EDA8-F7AF-4C4F-F6CD571463D6}"/>
              </a:ext>
            </a:extLst>
          </p:cNvPr>
          <p:cNvSpPr txBox="1"/>
          <p:nvPr/>
        </p:nvSpPr>
        <p:spPr>
          <a:xfrm>
            <a:off x="413103" y="5290206"/>
            <a:ext cx="6703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4221"/>
          <p:cNvSpPr txBox="1"/>
          <p:nvPr/>
        </p:nvSpPr>
        <p:spPr>
          <a:xfrm>
            <a:off x="479376" y="9087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b07"/>
              </a:rPr>
              <a:t>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当运动到点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时停止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8bd2"/>
              </a:rPr>
              <a:t>已知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运动的速度为每秒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运动的时间为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9270"/>
              </a:rPr>
              <a:t>为多少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" name="yt_image_14222" title="H_108.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47625" y="2967981"/>
            <a:ext cx="222262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0" name="yt_shape_1415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49" name="yt_image_141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2" name="yt_shape_14152"/>
          <p:cNvSpPr txBox="1"/>
          <p:nvPr/>
        </p:nvSpPr>
        <p:spPr>
          <a:xfrm>
            <a:off x="540000" y="1482165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</a:t>
            </a:r>
          </a:p>
        </p:txBody>
      </p:sp>
      <p:sp>
        <p:nvSpPr>
          <p:cNvPr id="14153" name="yt_shape_14153"/>
          <p:cNvSpPr txBox="1"/>
          <p:nvPr/>
        </p:nvSpPr>
        <p:spPr>
          <a:xfrm>
            <a:off x="540000" y="1977370"/>
            <a:ext cx="103233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4" name="yt_table_141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184201"/>
              </p:ext>
            </p:extLst>
          </p:nvPr>
        </p:nvGraphicFramePr>
        <p:xfrm>
          <a:off x="540047" y="2456673"/>
          <a:ext cx="8119429" cy="475488"/>
        </p:xfrm>
        <a:graphic>
          <a:graphicData uri="http://schemas.openxmlformats.org/drawingml/2006/table">
            <a:tbl>
              <a:tblPr/>
              <a:tblGrid>
                <a:gridCol w="219583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</a:tbl>
          </a:graphicData>
        </a:graphic>
      </p:graphicFrame>
      <p:sp>
        <p:nvSpPr>
          <p:cNvPr id="14156" name="yt_shape_14156"/>
          <p:cNvSpPr txBox="1"/>
          <p:nvPr/>
        </p:nvSpPr>
        <p:spPr>
          <a:xfrm>
            <a:off x="540119" y="29828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fd1e"/>
              </a:rPr>
              <a:t>为直径的半圆的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0" name="yt_table_141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125606"/>
              </p:ext>
            </p:extLst>
          </p:nvPr>
        </p:nvGraphicFramePr>
        <p:xfrm>
          <a:off x="540047" y="3942279"/>
          <a:ext cx="8273416" cy="475488"/>
        </p:xfrm>
        <a:graphic>
          <a:graphicData uri="http://schemas.openxmlformats.org/drawingml/2006/table">
            <a:tbl>
              <a:tblPr/>
              <a:tblGrid>
                <a:gridCol w="219583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330768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</a:tbl>
          </a:graphicData>
        </a:graphic>
      </p:graphicFrame>
      <p:grpSp>
        <p:nvGrpSpPr>
          <p:cNvPr id="14157" name="yt_shape_14157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6397" y="3942279"/>
            <a:ext cx="1683457" cy="1849896"/>
            <a:chOff x="0" y="0"/>
            <a:chExt cx="1683457" cy="1849896"/>
          </a:xfrm>
        </p:grpSpPr>
        <p:pic>
          <p:nvPicPr>
            <p:cNvPr id="2" name="yt_image_1415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345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9" name="yt_shape_14159"/>
            <p:cNvSpPr txBox="1"/>
            <p:nvPr/>
          </p:nvSpPr>
          <p:spPr>
            <a:xfrm>
              <a:off x="308447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811245">
            <a:extLst>
              <a:ext uri="{FF2B5EF4-FFF2-40B4-BE49-F238E27FC236}">
                <a16:creationId xmlns:a16="http://schemas.microsoft.com/office/drawing/2014/main" id="{26A434D1-707F-68DD-A952-41D2B66A3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031F3B3-8A8E-AEE2-0E93-EE533DA082F4}"/>
              </a:ext>
            </a:extLst>
          </p:cNvPr>
          <p:cNvSpPr txBox="1"/>
          <p:nvPr/>
        </p:nvSpPr>
        <p:spPr>
          <a:xfrm>
            <a:off x="98606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49B2E7-9247-1D67-396A-DFE8552F0C85}"/>
              </a:ext>
            </a:extLst>
          </p:cNvPr>
          <p:cNvSpPr txBox="1"/>
          <p:nvPr/>
        </p:nvSpPr>
        <p:spPr>
          <a:xfrm>
            <a:off x="1974108" y="3411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000" y="900000"/>
            <a:ext cx="10236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63" name="yt_shape_14163"/>
              <p:cNvSpPr txBox="1"/>
              <p:nvPr/>
            </p:nvSpPr>
            <p:spPr>
              <a:xfrm>
                <a:off x="540000" y="1379303"/>
                <a:ext cx="1082520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63" name="yt_shape_14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10825208" cy="465577"/>
              </a:xfrm>
              <a:prstGeom prst="rect">
                <a:avLst/>
              </a:prstGeom>
              <a:blipFill>
                <a:blip r:embed="rId2"/>
                <a:stretch>
                  <a:fillRect l="-1746" t="-3896" r="-67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68" name="yt_shape_14168"/>
          <p:cNvSpPr txBox="1"/>
          <p:nvPr/>
        </p:nvSpPr>
        <p:spPr>
          <a:xfrm>
            <a:off x="540000" y="38450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65" name="yt_shape_14165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7671" y="1895668"/>
            <a:ext cx="1396657" cy="1899045"/>
            <a:chOff x="0" y="0"/>
            <a:chExt cx="1396657" cy="1899045"/>
          </a:xfrm>
        </p:grpSpPr>
        <p:pic>
          <p:nvPicPr>
            <p:cNvPr id="2" name="yt_image_14165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665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7" name="yt_shape_14167"/>
            <p:cNvSpPr txBox="1"/>
            <p:nvPr/>
          </p:nvSpPr>
          <p:spPr>
            <a:xfrm>
              <a:off x="165047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C5F6C8-D912-EAE7-A140-2F98A232D33E}"/>
              </a:ext>
            </a:extLst>
          </p:cNvPr>
          <p:cNvSpPr txBox="1"/>
          <p:nvPr/>
        </p:nvSpPr>
        <p:spPr>
          <a:xfrm>
            <a:off x="9901964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0E82C0-2165-A7C1-7EE5-02D62ED64330}"/>
                  </a:ext>
                </a:extLst>
              </p:cNvPr>
              <p:cNvSpPr txBox="1"/>
              <p:nvPr/>
            </p:nvSpPr>
            <p:spPr>
              <a:xfrm>
                <a:off x="9801951" y="1251547"/>
                <a:ext cx="11009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BD0E82C0-2165-A7C1-7EE5-02D62ED643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1951" y="1251547"/>
                <a:ext cx="1100963" cy="554686"/>
              </a:xfrm>
              <a:prstGeom prst="rect">
                <a:avLst/>
              </a:prstGeom>
              <a:blipFill>
                <a:blip r:embed="rId4"/>
                <a:stretch>
                  <a:fillRect l="-88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e80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170" name="yt_image_14170" title="H_105.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808647"/>
            <a:ext cx="1988557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72"/>
              <p:cNvSpPr txBox="1"/>
              <p:nvPr/>
            </p:nvSpPr>
            <p:spPr>
              <a:xfrm>
                <a:off x="540120" y="1808647"/>
                <a:ext cx="6312626" cy="43208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08647"/>
                <a:ext cx="6312626" cy="4320863"/>
              </a:xfrm>
              <a:prstGeom prst="rect">
                <a:avLst/>
              </a:prstGeom>
              <a:blipFill>
                <a:blip r:embed="rId3"/>
                <a:stretch>
                  <a:fillRect l="-2995" t="-1271" r="-1836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195F890-24D4-90D7-2799-925214DCAC9C}"/>
              </a:ext>
            </a:extLst>
          </p:cNvPr>
          <p:cNvSpPr txBox="1"/>
          <p:nvPr/>
        </p:nvSpPr>
        <p:spPr>
          <a:xfrm>
            <a:off x="450109" y="1761841"/>
            <a:ext cx="420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BC9A19-DAE3-2C33-4D5F-1262DE6BA7EE}"/>
              </a:ext>
            </a:extLst>
          </p:cNvPr>
          <p:cNvSpPr txBox="1"/>
          <p:nvPr/>
        </p:nvSpPr>
        <p:spPr>
          <a:xfrm>
            <a:off x="450109" y="2237329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DD7612-2964-7876-D07E-912DC64BEA08}"/>
              </a:ext>
            </a:extLst>
          </p:cNvPr>
          <p:cNvSpPr txBox="1"/>
          <p:nvPr/>
        </p:nvSpPr>
        <p:spPr>
          <a:xfrm>
            <a:off x="450109" y="2712817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476F49-8980-93DF-D9BB-E91F14DE7BAC}"/>
              </a:ext>
            </a:extLst>
          </p:cNvPr>
          <p:cNvSpPr txBox="1"/>
          <p:nvPr/>
        </p:nvSpPr>
        <p:spPr>
          <a:xfrm>
            <a:off x="450109" y="3188305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684C7A-1AC9-1401-4EF9-9F95529F1312}"/>
              </a:ext>
            </a:extLst>
          </p:cNvPr>
          <p:cNvSpPr txBox="1"/>
          <p:nvPr/>
        </p:nvSpPr>
        <p:spPr>
          <a:xfrm>
            <a:off x="450109" y="3663793"/>
            <a:ext cx="579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340173-DE86-7F84-FC86-A9CE9BA23045}"/>
              </a:ext>
            </a:extLst>
          </p:cNvPr>
          <p:cNvSpPr txBox="1"/>
          <p:nvPr/>
        </p:nvSpPr>
        <p:spPr>
          <a:xfrm>
            <a:off x="450109" y="4139281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4AF17B-FD4C-875B-892F-E0EE9E562A5A}"/>
              </a:ext>
            </a:extLst>
          </p:cNvPr>
          <p:cNvSpPr txBox="1"/>
          <p:nvPr/>
        </p:nvSpPr>
        <p:spPr>
          <a:xfrm>
            <a:off x="450109" y="4614769"/>
            <a:ext cx="187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6F94B3-EF01-2054-12C8-07BE2BC85614}"/>
              </a:ext>
            </a:extLst>
          </p:cNvPr>
          <p:cNvSpPr txBox="1"/>
          <p:nvPr/>
        </p:nvSpPr>
        <p:spPr>
          <a:xfrm>
            <a:off x="450109" y="5090257"/>
            <a:ext cx="427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F92832E-C7E2-12CB-9C83-98FA509AFC00}"/>
                  </a:ext>
                </a:extLst>
              </p:cNvPr>
              <p:cNvSpPr txBox="1"/>
              <p:nvPr/>
            </p:nvSpPr>
            <p:spPr>
              <a:xfrm>
                <a:off x="450109" y="5565745"/>
                <a:ext cx="5615876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F92832E-C7E2-12CB-9C83-98FA509AF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565745"/>
                <a:ext cx="5615876" cy="568783"/>
              </a:xfrm>
              <a:prstGeom prst="rect">
                <a:avLst/>
              </a:prstGeom>
              <a:blipFill>
                <a:blip r:embed="rId4"/>
                <a:stretch>
                  <a:fillRect l="-1737" r="-162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4" name="yt_shape_14174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勾股定理的逆定理</a:t>
            </a:r>
          </a:p>
        </p:txBody>
      </p:sp>
      <p:sp>
        <p:nvSpPr>
          <p:cNvPr id="14175" name="yt_shape_14175"/>
          <p:cNvSpPr txBox="1"/>
          <p:nvPr/>
        </p:nvSpPr>
        <p:spPr>
          <a:xfrm>
            <a:off x="540000" y="1395205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下列四组数据不能作为直角三角形的三边长的是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6" name="yt_table_141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230655"/>
              </p:ext>
            </p:extLst>
          </p:nvPr>
        </p:nvGraphicFramePr>
        <p:xfrm>
          <a:off x="540047" y="1874508"/>
          <a:ext cx="6316980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sp>
        <p:nvSpPr>
          <p:cNvPr id="14178" name="yt_shape_14178"/>
          <p:cNvSpPr txBox="1"/>
          <p:nvPr/>
        </p:nvSpPr>
        <p:spPr>
          <a:xfrm>
            <a:off x="540120" y="2876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若一个三角形的三边长为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5961"/>
              </a:rPr>
              <a:t>则此三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9" name="yt_table_141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358588"/>
              </p:ext>
            </p:extLst>
          </p:nvPr>
        </p:nvGraphicFramePr>
        <p:xfrm>
          <a:off x="540047" y="3835497"/>
          <a:ext cx="648684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</a:tbl>
          </a:graphicData>
        </a:graphic>
      </p:graphicFrame>
      <p:sp>
        <p:nvSpPr>
          <p:cNvPr id="14181" name="yt_shape_14181"/>
          <p:cNvSpPr txBox="1"/>
          <p:nvPr/>
        </p:nvSpPr>
        <p:spPr>
          <a:xfrm>
            <a:off x="540119" y="48370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b0a2,isEnd"/>
              </a:rPr>
              <a:t>则此三角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811349" title="H_25.973701">
            <a:extLst>
              <a:ext uri="{FF2B5EF4-FFF2-40B4-BE49-F238E27FC236}">
                <a16:creationId xmlns:a16="http://schemas.microsoft.com/office/drawing/2014/main" id="{BF46A281-6CF6-2C6B-D634-8F3076326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E90DF9-C577-C68D-B04B-F55A86447869}"/>
              </a:ext>
            </a:extLst>
          </p:cNvPr>
          <p:cNvSpPr txBox="1"/>
          <p:nvPr/>
        </p:nvSpPr>
        <p:spPr>
          <a:xfrm>
            <a:off x="77651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5CEF13-C499-95CA-1AE8-080D7DD67198}"/>
              </a:ext>
            </a:extLst>
          </p:cNvPr>
          <p:cNvSpPr txBox="1"/>
          <p:nvPr/>
        </p:nvSpPr>
        <p:spPr>
          <a:xfrm>
            <a:off x="1974109" y="3304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DCE41-B021-CA28-4A25-D7DEA577717E}"/>
              </a:ext>
            </a:extLst>
          </p:cNvPr>
          <p:cNvSpPr txBox="1"/>
          <p:nvPr/>
        </p:nvSpPr>
        <p:spPr>
          <a:xfrm>
            <a:off x="1364508" y="52657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2" name="yt_shape_1418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66b6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根据勾股定理的逆定理可知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185" name="yt_image_14185" title="H_123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2212" y="2491102"/>
            <a:ext cx="1869787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0D4DDD-D77C-FDB8-F19A-B46C00FF19AE}"/>
              </a:ext>
            </a:extLst>
          </p:cNvPr>
          <p:cNvSpPr txBox="1"/>
          <p:nvPr/>
        </p:nvSpPr>
        <p:spPr>
          <a:xfrm>
            <a:off x="450108" y="2279658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851BBD-BA5C-C226-C2AC-FA7F431D576E}"/>
              </a:ext>
            </a:extLst>
          </p:cNvPr>
          <p:cNvSpPr txBox="1"/>
          <p:nvPr/>
        </p:nvSpPr>
        <p:spPr>
          <a:xfrm>
            <a:off x="497733" y="2755146"/>
            <a:ext cx="372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68A4C8-B418-1070-9AED-690B1D18709A}"/>
              </a:ext>
            </a:extLst>
          </p:cNvPr>
          <p:cNvSpPr txBox="1"/>
          <p:nvPr/>
        </p:nvSpPr>
        <p:spPr>
          <a:xfrm>
            <a:off x="450108" y="3230634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170A2D-FBFB-26D9-C477-A087ED60A883}"/>
              </a:ext>
            </a:extLst>
          </p:cNvPr>
          <p:cNvSpPr txBox="1"/>
          <p:nvPr/>
        </p:nvSpPr>
        <p:spPr>
          <a:xfrm>
            <a:off x="450108" y="3706122"/>
            <a:ext cx="618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根据勾股定理的逆定理可知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563AC9-185A-51BE-8761-13A50C192D1B}"/>
              </a:ext>
            </a:extLst>
          </p:cNvPr>
          <p:cNvSpPr txBox="1"/>
          <p:nvPr/>
        </p:nvSpPr>
        <p:spPr>
          <a:xfrm>
            <a:off x="450108" y="4181610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188"/>
              <p:cNvSpPr txBox="1"/>
              <p:nvPr/>
            </p:nvSpPr>
            <p:spPr>
              <a:xfrm>
                <a:off x="569387" y="1750779"/>
                <a:ext cx="6569106" cy="27772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解：设腰长为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该三角形的腰长为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3" name="yt_shape_14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750779"/>
                <a:ext cx="6569106" cy="2777235"/>
              </a:xfrm>
              <a:prstGeom prst="rect">
                <a:avLst/>
              </a:prstGeom>
              <a:blipFill>
                <a:blip r:embed="rId2"/>
                <a:stretch>
                  <a:fillRect l="-2783" t="-1754" r="-1763" b="-2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90" name="yt_image_14190" title="H_123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1599" y="1750779"/>
            <a:ext cx="1869787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CE2C6D-AACA-8755-3DB2-E933CA340155}"/>
              </a:ext>
            </a:extLst>
          </p:cNvPr>
          <p:cNvSpPr txBox="1"/>
          <p:nvPr/>
        </p:nvSpPr>
        <p:spPr>
          <a:xfrm>
            <a:off x="479376" y="1703973"/>
            <a:ext cx="668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解：设腰长为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F7BCC6-A414-ABD6-3ADD-5D4A9AF15C36}"/>
              </a:ext>
            </a:extLst>
          </p:cNvPr>
          <p:cNvSpPr txBox="1"/>
          <p:nvPr/>
        </p:nvSpPr>
        <p:spPr>
          <a:xfrm>
            <a:off x="479376" y="2179461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599E1A-C034-BB41-1D32-1D8E51ECB67C}"/>
              </a:ext>
            </a:extLst>
          </p:cNvPr>
          <p:cNvSpPr txBox="1"/>
          <p:nvPr/>
        </p:nvSpPr>
        <p:spPr>
          <a:xfrm>
            <a:off x="479376" y="2654949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98D402-16CA-C024-1243-349DEB01DE6B}"/>
                  </a:ext>
                </a:extLst>
              </p:cNvPr>
              <p:cNvSpPr txBox="1"/>
              <p:nvPr/>
            </p:nvSpPr>
            <p:spPr>
              <a:xfrm>
                <a:off x="479376" y="3130437"/>
                <a:ext cx="52140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98D402-16CA-C024-1243-349DEB01D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30437"/>
                <a:ext cx="5214048" cy="775221"/>
              </a:xfrm>
              <a:prstGeom prst="rect">
                <a:avLst/>
              </a:prstGeom>
              <a:blipFill>
                <a:blip r:embed="rId4"/>
                <a:stretch>
                  <a:fillRect l="-1871" r="-187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C7585E-59A1-D58F-AAE8-7A61C9C5C05C}"/>
                  </a:ext>
                </a:extLst>
              </p:cNvPr>
              <p:cNvSpPr txBox="1"/>
              <p:nvPr/>
            </p:nvSpPr>
            <p:spPr>
              <a:xfrm>
                <a:off x="479376" y="3812046"/>
                <a:ext cx="3723386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该三角形的腰长为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C7585E-59A1-D58F-AAE8-7A61C9C5C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12046"/>
                <a:ext cx="3723386" cy="735915"/>
              </a:xfrm>
              <a:prstGeom prst="rect">
                <a:avLst/>
              </a:prstGeom>
              <a:blipFill>
                <a:blip r:embed="rId5"/>
                <a:stretch>
                  <a:fillRect l="-2623" r="-2459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187"/>
          <p:cNvSpPr txBox="1"/>
          <p:nvPr/>
        </p:nvSpPr>
        <p:spPr>
          <a:xfrm>
            <a:off x="479376" y="1196752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求该三角形的腰长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2" name="yt_shape_14192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勾股定理的实际应用</a:t>
            </a:r>
          </a:p>
        </p:txBody>
      </p:sp>
      <p:sp>
        <p:nvSpPr>
          <p:cNvPr id="14193" name="yt_shape_14193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一扇卷闸门用一块宽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的长方形木板撑住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4177,isEnd"/>
              </a:rPr>
              <a:t>用这块木板最多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可将这扇卷闸门撑高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4194" name="yt_image_14194" title="H_105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2222" y="2430674"/>
            <a:ext cx="1487793" cy="134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811445" title="H_25.973701">
            <a:extLst>
              <a:ext uri="{FF2B5EF4-FFF2-40B4-BE49-F238E27FC236}">
                <a16:creationId xmlns:a16="http://schemas.microsoft.com/office/drawing/2014/main" id="{A530AB52-F9B8-7A8F-97E5-34FC060BE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BE8EFF-A11B-11BB-F785-6C6BFCF3CC96}"/>
              </a:ext>
            </a:extLst>
          </p:cNvPr>
          <p:cNvSpPr txBox="1"/>
          <p:nvPr/>
        </p:nvSpPr>
        <p:spPr>
          <a:xfrm>
            <a:off x="3498109" y="18238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97" name="yt_image_14197" title="H_280.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762903"/>
            <a:ext cx="2304256" cy="190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0" name="yt_shape_14200"/>
          <p:cNvSpPr txBox="1"/>
          <p:nvPr/>
        </p:nvSpPr>
        <p:spPr>
          <a:xfrm>
            <a:off x="540000" y="4146231"/>
            <a:ext cx="1815562" cy="12321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  <a:r>
              <a:rPr lang="en-US" altLang="zh-CN" sz="6700" b="0" i="0" u="none" spc="12645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</a:p>
        </p:txBody>
      </p:sp>
      <p:pic>
        <p:nvPicPr>
          <p:cNvPr id="14199" name="yt_image_14199" title="H_105.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3352" y="4691469"/>
            <a:ext cx="1818223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196"/>
          <p:cNvSpPr txBox="1"/>
          <p:nvPr/>
        </p:nvSpPr>
        <p:spPr>
          <a:xfrm>
            <a:off x="540000" y="69763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拉杆箱是人们出行的常用品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采用拉杆箱可以让人们出行更轻松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be27"/>
              </a:rPr>
              <a:t>已知某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种拉杆箱箱体长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拉杆最大伸长距离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952b"/>
              </a:rPr>
              <a:t>在箱体底端装有一圆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形滚轮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滚轮高度忽略不计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当拉杆拉到最长时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滚轮在图中的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acda"/>
              </a:rPr>
              <a:t>当拉杆全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部缩进箱体时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滚轮水平向右平移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求拉杆把手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5703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点的位置保持不变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202"/>
              <p:cNvSpPr txBox="1"/>
              <p:nvPr/>
            </p:nvSpPr>
            <p:spPr>
              <a:xfrm>
                <a:off x="407368" y="3046676"/>
                <a:ext cx="6545061" cy="48124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解：过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由题可得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拉杆把手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离地面的距离为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60cm.</a:t>
                </a:r>
              </a:p>
            </p:txBody>
          </p:sp>
        </mc:Choice>
        <mc:Fallback>
          <p:sp>
            <p:nvSpPr>
              <p:cNvPr id="6" name="yt_shape_14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046676"/>
                <a:ext cx="6545061" cy="4812471"/>
              </a:xfrm>
              <a:prstGeom prst="rect">
                <a:avLst/>
              </a:prstGeom>
              <a:blipFill>
                <a:blip r:embed="rId5"/>
                <a:stretch>
                  <a:fillRect l="-2889" t="-1141" r="-1584" b="-3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C29165B-86AA-8BC8-36FF-427AA52BEA9E}"/>
              </a:ext>
            </a:extLst>
          </p:cNvPr>
          <p:cNvSpPr txBox="1"/>
          <p:nvPr/>
        </p:nvSpPr>
        <p:spPr>
          <a:xfrm>
            <a:off x="317357" y="2999870"/>
            <a:ext cx="577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39567B-D325-0466-C88B-3495E0BBC0A4}"/>
              </a:ext>
            </a:extLst>
          </p:cNvPr>
          <p:cNvSpPr txBox="1"/>
          <p:nvPr/>
        </p:nvSpPr>
        <p:spPr>
          <a:xfrm>
            <a:off x="317357" y="347535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7F7AF4-4EA3-5BAB-0013-74A52010EA37}"/>
              </a:ext>
            </a:extLst>
          </p:cNvPr>
          <p:cNvSpPr txBox="1"/>
          <p:nvPr/>
        </p:nvSpPr>
        <p:spPr>
          <a:xfrm>
            <a:off x="4166355" y="3537525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E531E7-E87B-1F74-5FF4-64D9A03C7FA8}"/>
              </a:ext>
            </a:extLst>
          </p:cNvPr>
          <p:cNvSpPr txBox="1"/>
          <p:nvPr/>
        </p:nvSpPr>
        <p:spPr>
          <a:xfrm>
            <a:off x="317357" y="3904040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69A684-12BA-4474-CB52-3A92808940EC}"/>
              </a:ext>
            </a:extLst>
          </p:cNvPr>
          <p:cNvSpPr txBox="1"/>
          <p:nvPr/>
        </p:nvSpPr>
        <p:spPr>
          <a:xfrm>
            <a:off x="317357" y="4379528"/>
            <a:ext cx="446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874C09-E79A-30DA-F62A-C9C05092FE28}"/>
              </a:ext>
            </a:extLst>
          </p:cNvPr>
          <p:cNvSpPr txBox="1"/>
          <p:nvPr/>
        </p:nvSpPr>
        <p:spPr>
          <a:xfrm>
            <a:off x="317357" y="4855016"/>
            <a:ext cx="561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0B1802-D451-0CC4-5E5A-D3C46A36AF17}"/>
              </a:ext>
            </a:extLst>
          </p:cNvPr>
          <p:cNvSpPr txBox="1"/>
          <p:nvPr/>
        </p:nvSpPr>
        <p:spPr>
          <a:xfrm>
            <a:off x="317357" y="5330504"/>
            <a:ext cx="603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6F3EA9B-14A0-44D2-407C-D5CD44719E15}"/>
              </a:ext>
            </a:extLst>
          </p:cNvPr>
          <p:cNvSpPr txBox="1"/>
          <p:nvPr/>
        </p:nvSpPr>
        <p:spPr>
          <a:xfrm>
            <a:off x="6271912" y="5342434"/>
            <a:ext cx="197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D3C6D2F-BA4B-99B9-F2EA-4086C2DE8BDD}"/>
                  </a:ext>
                </a:extLst>
              </p:cNvPr>
              <p:cNvSpPr txBox="1"/>
              <p:nvPr/>
            </p:nvSpPr>
            <p:spPr>
              <a:xfrm>
                <a:off x="334364" y="5791197"/>
                <a:ext cx="441890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D3C6D2F-BA4B-99B9-F2EA-4086C2DE8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64" y="5791197"/>
                <a:ext cx="4418901" cy="631267"/>
              </a:xfrm>
              <a:prstGeom prst="rect">
                <a:avLst/>
              </a:prstGeom>
              <a:blipFill>
                <a:blip r:embed="rId6"/>
                <a:stretch>
                  <a:fillRect l="-2207" r="-179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34499966-DA22-5B60-942A-A7BA3A12E29F}"/>
              </a:ext>
            </a:extLst>
          </p:cNvPr>
          <p:cNvSpPr txBox="1"/>
          <p:nvPr/>
        </p:nvSpPr>
        <p:spPr>
          <a:xfrm>
            <a:off x="308387" y="6281480"/>
            <a:ext cx="48886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拉杆把手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离地面的距离为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1547</Words>
  <Application>Microsoft Office PowerPoint</Application>
  <PresentationFormat>宽屏</PresentationFormat>
  <Paragraphs>158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,isEnd</vt:lpstr>
      <vt:lpstr>_⨹_1_2e80b</vt:lpstr>
      <vt:lpstr>_⨹_1_42b07</vt:lpstr>
      <vt:lpstr>_⨹_1_65703</vt:lpstr>
      <vt:lpstr>_⨹_1_666b6</vt:lpstr>
      <vt:lpstr>_⨹_17_f7ffa,isEnd</vt:lpstr>
      <vt:lpstr>_⨹_2_05566</vt:lpstr>
      <vt:lpstr>_⨹_2_88bd2</vt:lpstr>
      <vt:lpstr>_⨹_3_0be27</vt:lpstr>
      <vt:lpstr>_⨹_3_25961</vt:lpstr>
      <vt:lpstr>_⨹_3_49270</vt:lpstr>
      <vt:lpstr>_⨹_4_12cc6,isEnd</vt:lpstr>
      <vt:lpstr>_⨹_4_5acda</vt:lpstr>
      <vt:lpstr>_⨹_4_7b0a2,isEnd</vt:lpstr>
      <vt:lpstr>_⨹_4_9c6cb</vt:lpstr>
      <vt:lpstr>_⨹_7_34177,isEnd</vt:lpstr>
      <vt:lpstr>_⨹_7_3fd1e</vt:lpstr>
      <vt:lpstr>_⨹_9_1952b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2024-05-09T08:08:18Z</dcterms:created>
  <dcterms:modified xsi:type="dcterms:W3CDTF">2024-05-10T03:28:15Z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