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6" r:id="rId4"/>
    <p:sldId id="308" r:id="rId5"/>
    <p:sldId id="309" r:id="rId6"/>
    <p:sldId id="310" r:id="rId7"/>
    <p:sldId id="313" r:id="rId8"/>
    <p:sldId id="315" r:id="rId9"/>
    <p:sldId id="320" r:id="rId10"/>
    <p:sldId id="323" r:id="rId11"/>
    <p:sldId id="324" r:id="rId12"/>
    <p:sldId id="325" r:id="rId13"/>
    <p:sldId id="327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9E103-8A6D-4B8B-BD94-8229E044EBA6}" type="datetimeFigureOut">
              <a:rPr lang="zh-CN" altLang="en-US" smtClean="0"/>
              <a:t>2024/5/9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6C82-A862-4223-8815-8D55D51893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57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6C82-A862-4223-8815-8D55D51893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30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0" name="yt_shape_1143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29" name="yt_image_1142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2" name="yt_shape_11432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多项式除以单项式</a:t>
            </a:r>
          </a:p>
        </p:txBody>
      </p:sp>
      <p:sp>
        <p:nvSpPr>
          <p:cNvPr id="11433" name="yt_shape_11433"/>
          <p:cNvSpPr txBox="1"/>
          <p:nvPr/>
        </p:nvSpPr>
        <p:spPr>
          <a:xfrm>
            <a:off x="540000" y="1977370"/>
            <a:ext cx="54181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4" name="yt_table_114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562005"/>
              </p:ext>
            </p:extLst>
          </p:nvPr>
        </p:nvGraphicFramePr>
        <p:xfrm>
          <a:off x="540047" y="2456673"/>
          <a:ext cx="5791518" cy="950976"/>
        </p:xfrm>
        <a:graphic>
          <a:graphicData uri="http://schemas.openxmlformats.org/drawingml/2006/table">
            <a:tbl>
              <a:tblPr/>
              <a:tblGrid>
                <a:gridCol w="375793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sp>
        <p:nvSpPr>
          <p:cNvPr id="11436" name="yt_shape_11436"/>
          <p:cNvSpPr txBox="1"/>
          <p:nvPr/>
        </p:nvSpPr>
        <p:spPr>
          <a:xfrm>
            <a:off x="540000" y="3458227"/>
            <a:ext cx="80150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7" name="yt_table_114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790001"/>
              </p:ext>
            </p:extLst>
          </p:nvPr>
        </p:nvGraphicFramePr>
        <p:xfrm>
          <a:off x="540047" y="3937530"/>
          <a:ext cx="6583680" cy="950976"/>
        </p:xfrm>
        <a:graphic>
          <a:graphicData uri="http://schemas.openxmlformats.org/drawingml/2006/table">
            <a:tbl>
              <a:tblPr/>
              <a:tblGrid>
                <a:gridCol w="375793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pic>
        <p:nvPicPr>
          <p:cNvPr id="3" name="yt_shape_1715239390428" title="H_26.259764">
            <a:extLst>
              <a:ext uri="{FF2B5EF4-FFF2-40B4-BE49-F238E27FC236}">
                <a16:creationId xmlns:a16="http://schemas.microsoft.com/office/drawing/2014/main" id="{CA84546E-7284-E3D3-6709-B360EFCC4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1E4F7A-1EBD-B59C-5374-78656D05F2CC}"/>
              </a:ext>
            </a:extLst>
          </p:cNvPr>
          <p:cNvSpPr txBox="1"/>
          <p:nvPr/>
        </p:nvSpPr>
        <p:spPr>
          <a:xfrm>
            <a:off x="50029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DE37B0-E745-55C7-1AC2-3A73E8F52AC9}"/>
              </a:ext>
            </a:extLst>
          </p:cNvPr>
          <p:cNvSpPr txBox="1"/>
          <p:nvPr/>
        </p:nvSpPr>
        <p:spPr>
          <a:xfrm>
            <a:off x="7574689" y="34114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0" name="yt_shape_11490"/>
              <p:cNvSpPr txBox="1"/>
              <p:nvPr/>
            </p:nvSpPr>
            <p:spPr>
              <a:xfrm>
                <a:off x="540119" y="900000"/>
                <a:ext cx="11492915" cy="2962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小亮在计算一个多项式除以单项式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不小心算成乘以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c7d8"/>
                  </a:rPr>
                  <a:t>得到的结果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你能够帮他求出正确的结果吗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解：原多项式为：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所以正确的结果为：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0" name="yt_shape_11490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62349"/>
              </a:xfrm>
              <a:prstGeom prst="rect">
                <a:avLst/>
              </a:prstGeom>
              <a:blipFill>
                <a:blip r:embed="rId2"/>
                <a:stretch>
                  <a:fillRect l="-1645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23ADF3-2FA3-9750-4EF0-A33917FC9A83}"/>
                  </a:ext>
                </a:extLst>
              </p:cNvPr>
              <p:cNvSpPr txBox="1"/>
              <p:nvPr/>
            </p:nvSpPr>
            <p:spPr>
              <a:xfrm>
                <a:off x="450108" y="2002544"/>
                <a:ext cx="741908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解：原多项式为：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6123ADF3-2FA3-9750-4EF0-A33917FC9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2544"/>
                <a:ext cx="7419087" cy="767474"/>
              </a:xfrm>
              <a:prstGeom prst="rect">
                <a:avLst/>
              </a:prstGeom>
              <a:blipFill>
                <a:blip r:embed="rId3"/>
                <a:stretch>
                  <a:fillRect l="-1315" r="-12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E54985D-77F2-A5B3-5808-4E80AF8FAF4B}"/>
              </a:ext>
            </a:extLst>
          </p:cNvPr>
          <p:cNvSpPr txBox="1"/>
          <p:nvPr/>
        </p:nvSpPr>
        <p:spPr>
          <a:xfrm>
            <a:off x="450108" y="2676406"/>
            <a:ext cx="381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21976A-3E3E-75CE-0111-01A560B4F183}"/>
                  </a:ext>
                </a:extLst>
              </p:cNvPr>
              <p:cNvSpPr txBox="1"/>
              <p:nvPr/>
            </p:nvSpPr>
            <p:spPr>
              <a:xfrm>
                <a:off x="450108" y="3151894"/>
                <a:ext cx="1115447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所以正确的结果为：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4921976A-3E3E-75CE-0111-01A560B4F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51894"/>
                <a:ext cx="11154473" cy="728612"/>
              </a:xfrm>
              <a:prstGeom prst="rect">
                <a:avLst/>
              </a:prstGeom>
              <a:blipFill>
                <a:blip r:embed="rId4"/>
                <a:stretch>
                  <a:fillRect l="-874" r="-87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96" name="yt_image_1149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9" name="yt_shape_11499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的瓶子中盛满水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d823"/>
              </a:rPr>
              <a:t>如果将这个瓶子中的水全部倒入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的杯子中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那么你知道一共需要多少个这样的杯子吗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500" name="yt_image_11500" title="H_142.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5800" y="2493975"/>
            <a:ext cx="245048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02" name="yt_shape_11502"/>
              <p:cNvSpPr txBox="1"/>
              <p:nvPr/>
            </p:nvSpPr>
            <p:spPr>
              <a:xfrm>
                <a:off x="540119" y="4404076"/>
                <a:ext cx="11492915" cy="23085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解：依题意，得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48676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一共需要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个杯子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1502" name="yt_shape_115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04076"/>
                <a:ext cx="11492915" cy="2308517"/>
              </a:xfrm>
              <a:prstGeom prst="rect">
                <a:avLst/>
              </a:prstGeom>
              <a:blipFill>
                <a:blip r:embed="rId5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22D617-7A2F-892A-3122-E279FF86AC9A}"/>
                  </a:ext>
                </a:extLst>
              </p:cNvPr>
              <p:cNvSpPr txBox="1"/>
              <p:nvPr/>
            </p:nvSpPr>
            <p:spPr>
              <a:xfrm>
                <a:off x="450108" y="4357270"/>
                <a:ext cx="1104665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48676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8D22D617-7A2F-892A-3122-E279FF86AC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57270"/>
                <a:ext cx="11046651" cy="801701"/>
              </a:xfrm>
              <a:prstGeom prst="rect">
                <a:avLst/>
              </a:prstGeom>
              <a:blipFill>
                <a:blip r:embed="rId6"/>
                <a:stretch>
                  <a:fillRect l="-883" t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BB9BBE-EE4D-A9DE-FF6B-6C29460D7B12}"/>
              </a:ext>
            </a:extLst>
          </p:cNvPr>
          <p:cNvSpPr txBox="1"/>
          <p:nvPr/>
        </p:nvSpPr>
        <p:spPr>
          <a:xfrm>
            <a:off x="450108" y="5065359"/>
            <a:ext cx="1134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9169DF-5B86-75DF-2AF4-FB9BD9EDCBF2}"/>
                  </a:ext>
                </a:extLst>
              </p:cNvPr>
              <p:cNvSpPr txBox="1"/>
              <p:nvPr/>
            </p:nvSpPr>
            <p:spPr>
              <a:xfrm>
                <a:off x="450108" y="5540847"/>
                <a:ext cx="4501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一共需要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个杯子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2C9169DF-5B86-75DF-2AF4-FB9BD9EDC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40847"/>
                <a:ext cx="4501261" cy="765061"/>
              </a:xfrm>
              <a:prstGeom prst="rect">
                <a:avLst/>
              </a:prstGeom>
              <a:blipFill>
                <a:blip r:embed="rId7"/>
                <a:stretch>
                  <a:fillRect l="-2168" r="-21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5" name="yt_shape_11505"/>
          <p:cNvSpPr txBox="1"/>
          <p:nvPr/>
        </p:nvSpPr>
        <p:spPr>
          <a:xfrm>
            <a:off x="551384" y="1484784"/>
            <a:ext cx="11089232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c4072"/>
              </a:rPr>
              <a:t>多项式除以单项式是将其转化为单项式除以单项式，应弄清多项式每一项的符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号，相除时要带着符号与单项式相除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762bd"/>
              </a:rPr>
              <a:t>不要漏项，多项式除以单项式，商一定是一个多项式，且商的项数与被除式的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项数相同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551384" y="7683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名师点睛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9" name="yt_shape_11439"/>
          <p:cNvSpPr txBox="1"/>
          <p:nvPr/>
        </p:nvSpPr>
        <p:spPr>
          <a:xfrm>
            <a:off x="540000" y="900000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40" name="yt_table_11440" title="H_183.0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832838"/>
                  </p:ext>
                </p:extLst>
              </p:nvPr>
            </p:nvGraphicFramePr>
            <p:xfrm>
              <a:off x="540047" y="1379303"/>
              <a:ext cx="6132513" cy="2492248"/>
            </p:xfrm>
            <a:graphic>
              <a:graphicData uri="http://schemas.openxmlformats.org/drawingml/2006/table">
                <a:tbl>
                  <a:tblPr/>
                  <a:tblGrid>
                    <a:gridCol w="6132513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40" name="yt_table_11440" descr="{&quot;rangeId&quot;:4,&quot;type&quot;:&quot;Option&quot;}" title="H_183.0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9832838"/>
                  </p:ext>
                </p:extLst>
              </p:nvPr>
            </p:nvGraphicFramePr>
            <p:xfrm>
              <a:off x="540047" y="1379303"/>
              <a:ext cx="6132513" cy="2324799"/>
            </p:xfrm>
            <a:graphic>
              <a:graphicData uri="http://schemas.openxmlformats.org/drawingml/2006/table">
                <a:tbl>
                  <a:tblPr/>
                  <a:tblGrid>
                    <a:gridCol w="6132513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83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67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730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41" name="yt_shape_11441"/>
          <p:cNvSpPr txBox="1"/>
          <p:nvPr/>
        </p:nvSpPr>
        <p:spPr>
          <a:xfrm>
            <a:off x="540000" y="3754377"/>
            <a:ext cx="8141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2" name="yt_table_114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971942"/>
              </p:ext>
            </p:extLst>
          </p:nvPr>
        </p:nvGraphicFramePr>
        <p:xfrm>
          <a:off x="540047" y="4233680"/>
          <a:ext cx="6978968" cy="950976"/>
        </p:xfrm>
        <a:graphic>
          <a:graphicData uri="http://schemas.openxmlformats.org/drawingml/2006/table">
            <a:tbl>
              <a:tblPr/>
              <a:tblGrid>
                <a:gridCol w="3964305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5C83D15-B867-19F9-0859-B7589B8BE564}"/>
              </a:ext>
            </a:extLst>
          </p:cNvPr>
          <p:cNvSpPr txBox="1"/>
          <p:nvPr/>
        </p:nvSpPr>
        <p:spPr>
          <a:xfrm>
            <a:off x="4412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EC148-0468-02B8-F0D4-D77406A8B3D8}"/>
              </a:ext>
            </a:extLst>
          </p:cNvPr>
          <p:cNvSpPr txBox="1"/>
          <p:nvPr/>
        </p:nvSpPr>
        <p:spPr>
          <a:xfrm>
            <a:off x="7700101" y="37075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4" name="yt_shape_11444"/>
              <p:cNvSpPr txBox="1"/>
              <p:nvPr/>
            </p:nvSpPr>
            <p:spPr>
              <a:xfrm>
                <a:off x="540000" y="900000"/>
                <a:ext cx="8988038" cy="208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4" name="yt_shape_11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88038" cy="2080249"/>
              </a:xfrm>
              <a:prstGeom prst="rect">
                <a:avLst/>
              </a:prstGeom>
              <a:blipFill>
                <a:blip r:embed="rId2"/>
                <a:stretch>
                  <a:fillRect l="-2103" t="-2639" r="-1153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A5D3D6-20D8-A437-9C3A-82B2C9A88D61}"/>
              </a:ext>
            </a:extLst>
          </p:cNvPr>
          <p:cNvSpPr txBox="1"/>
          <p:nvPr/>
        </p:nvSpPr>
        <p:spPr>
          <a:xfrm>
            <a:off x="4393339" y="1328682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D5FFA-3C27-49A8-8B04-FE7410E647B2}"/>
              </a:ext>
            </a:extLst>
          </p:cNvPr>
          <p:cNvSpPr txBox="1"/>
          <p:nvPr/>
        </p:nvSpPr>
        <p:spPr>
          <a:xfrm>
            <a:off x="4796564" y="1776423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6E9C2E-5171-143D-BA62-96E6729ED90D}"/>
                  </a:ext>
                </a:extLst>
              </p:cNvPr>
              <p:cNvSpPr txBox="1"/>
              <p:nvPr/>
            </p:nvSpPr>
            <p:spPr>
              <a:xfrm>
                <a:off x="6930164" y="2198708"/>
                <a:ext cx="25248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6E6E9C2E-5171-143D-BA62-96E6729ED9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164" y="2198708"/>
                <a:ext cx="2524824" cy="727279"/>
              </a:xfrm>
              <a:prstGeom prst="rect">
                <a:avLst/>
              </a:prstGeom>
              <a:blipFill>
                <a:blip r:embed="rId3"/>
                <a:stretch>
                  <a:fillRect l="-386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49" name="yt_shape_11449"/>
              <p:cNvSpPr txBox="1"/>
              <p:nvPr/>
            </p:nvSpPr>
            <p:spPr>
              <a:xfrm>
                <a:off x="551384" y="899724"/>
                <a:ext cx="10786607" cy="48682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1449" name="yt_shape_11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99724"/>
                <a:ext cx="10786607" cy="4868256"/>
              </a:xfrm>
              <a:prstGeom prst="rect">
                <a:avLst/>
              </a:prstGeom>
              <a:blipFill>
                <a:blip r:embed="rId2"/>
                <a:stretch>
                  <a:fillRect l="-1695" t="-1128" r="-791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D8C5CB-68A5-E6E2-FE55-993C3F792DCF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5109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74D8C5CB-68A5-E6E2-FE55-993C3F792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5109273" cy="766077"/>
              </a:xfrm>
              <a:prstGeom prst="rect">
                <a:avLst/>
              </a:prstGeom>
              <a:blipFill>
                <a:blip r:embed="rId3"/>
                <a:stretch>
                  <a:fillRect l="-1909" r="-7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68B330-54D0-A3D1-07A4-1D76B6EDB8DB}"/>
                  </a:ext>
                </a:extLst>
              </p:cNvPr>
              <p:cNvSpPr txBox="1"/>
              <p:nvPr/>
            </p:nvSpPr>
            <p:spPr>
              <a:xfrm>
                <a:off x="1704114" y="2626806"/>
                <a:ext cx="17866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68B330-54D0-A3D1-07A4-1D76B6EDB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114" y="2626806"/>
                <a:ext cx="1786636" cy="768046"/>
              </a:xfrm>
              <a:prstGeom prst="rect">
                <a:avLst/>
              </a:prstGeom>
              <a:blipFill>
                <a:blip r:embed="rId4"/>
                <a:stretch>
                  <a:fillRect l="-5461" r="-546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AF2ED4-B594-EE5D-4360-BEF79E700B5D}"/>
              </a:ext>
            </a:extLst>
          </p:cNvPr>
          <p:cNvSpPr txBox="1"/>
          <p:nvPr/>
        </p:nvSpPr>
        <p:spPr>
          <a:xfrm>
            <a:off x="449989" y="3823534"/>
            <a:ext cx="5874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0DA029-C4D3-5044-A3ED-F98ABCD9D3D1}"/>
              </a:ext>
            </a:extLst>
          </p:cNvPr>
          <p:cNvSpPr txBox="1"/>
          <p:nvPr/>
        </p:nvSpPr>
        <p:spPr>
          <a:xfrm>
            <a:off x="1704114" y="4392634"/>
            <a:ext cx="304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B46133-BC49-90B3-0A7C-547EF97DAE53}"/>
              </a:ext>
            </a:extLst>
          </p:cNvPr>
          <p:cNvSpPr txBox="1"/>
          <p:nvPr/>
        </p:nvSpPr>
        <p:spPr>
          <a:xfrm>
            <a:off x="1704114" y="4868123"/>
            <a:ext cx="1326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055C7C-2253-6CE1-8085-F38D800D3109}"/>
              </a:ext>
            </a:extLst>
          </p:cNvPr>
          <p:cNvSpPr txBox="1"/>
          <p:nvPr/>
        </p:nvSpPr>
        <p:spPr>
          <a:xfrm>
            <a:off x="449989" y="5249998"/>
            <a:ext cx="60506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yt_shape_11456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多项式除以单项式的应用</a:t>
            </a:r>
          </a:p>
        </p:txBody>
      </p:sp>
      <p:sp>
        <p:nvSpPr>
          <p:cNvPr id="11457" name="yt_shape_11457"/>
          <p:cNvSpPr txBox="1"/>
          <p:nvPr/>
        </p:nvSpPr>
        <p:spPr>
          <a:xfrm>
            <a:off x="540000" y="1395205"/>
            <a:ext cx="110382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一个长方体的体积是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则这个长方体的底面积是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8" name="yt_table_11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938992"/>
              </p:ext>
            </p:extLst>
          </p:nvPr>
        </p:nvGraphicFramePr>
        <p:xfrm>
          <a:off x="540047" y="1874508"/>
          <a:ext cx="5426393" cy="950976"/>
        </p:xfrm>
        <a:graphic>
          <a:graphicData uri="http://schemas.openxmlformats.org/drawingml/2006/table">
            <a:tbl>
              <a:tblPr/>
              <a:tblGrid>
                <a:gridCol w="3170555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25583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sp>
        <p:nvSpPr>
          <p:cNvPr id="11460" name="yt_shape_11460"/>
          <p:cNvSpPr txBox="1"/>
          <p:nvPr/>
        </p:nvSpPr>
        <p:spPr>
          <a:xfrm>
            <a:off x="540119" y="28760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的正方形纸片剪去一个边长为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272f,isEnd"/>
              </a:rPr>
              <a:t>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可拼成一个长方形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不重叠无缝隙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若拼成的长方形的一边长为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65bc,isEnd"/>
              </a:rPr>
              <a:t>则另一边长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461" name="yt_image_11461" title="H_87.6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9722" y="4653136"/>
            <a:ext cx="4153708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39390538" title="H_26.259764">
            <a:extLst>
              <a:ext uri="{FF2B5EF4-FFF2-40B4-BE49-F238E27FC236}">
                <a16:creationId xmlns:a16="http://schemas.microsoft.com/office/drawing/2014/main" id="{03EF1D94-B52E-0D21-0422-9E1EFC5BEB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91B210-99EA-C5DE-A507-32C4731C880E}"/>
              </a:ext>
            </a:extLst>
          </p:cNvPr>
          <p:cNvSpPr txBox="1"/>
          <p:nvPr/>
        </p:nvSpPr>
        <p:spPr>
          <a:xfrm>
            <a:off x="10551251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FD6B14-8CED-96C6-625C-6DD93B5A6A61}"/>
              </a:ext>
            </a:extLst>
          </p:cNvPr>
          <p:cNvSpPr txBox="1"/>
          <p:nvPr/>
        </p:nvSpPr>
        <p:spPr>
          <a:xfrm>
            <a:off x="1059708" y="3780232"/>
            <a:ext cx="1410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3" name="yt_shape_11463"/>
          <p:cNvSpPr txBox="1"/>
          <p:nvPr/>
        </p:nvSpPr>
        <p:spPr>
          <a:xfrm>
            <a:off x="540000" y="900000"/>
            <a:ext cx="92332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多项式除以单项式中，易出现符号错误，易漏掉某些项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3CAEFD-0EE7-6D03-CA62-184A9BD8A937}"/>
              </a:ext>
            </a:extLst>
          </p:cNvPr>
          <p:cNvSpPr txBox="1"/>
          <p:nvPr/>
        </p:nvSpPr>
        <p:spPr>
          <a:xfrm>
            <a:off x="6660289" y="1328682"/>
            <a:ext cx="237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6" name="yt_shape_1146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65" name="yt_image_1146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8" name="yt_shape_11468"/>
          <p:cNvSpPr txBox="1"/>
          <p:nvPr/>
        </p:nvSpPr>
        <p:spPr>
          <a:xfrm>
            <a:off x="540000" y="1482165"/>
            <a:ext cx="8797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则单项式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9" name="yt_table_114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453962"/>
              </p:ext>
            </p:extLst>
          </p:nvPr>
        </p:nvGraphicFramePr>
        <p:xfrm>
          <a:off x="540047" y="1961468"/>
          <a:ext cx="8348028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51333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1463675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sp>
        <p:nvSpPr>
          <p:cNvPr id="11471" name="yt_shape_11471"/>
          <p:cNvSpPr txBox="1"/>
          <p:nvPr/>
        </p:nvSpPr>
        <p:spPr>
          <a:xfrm>
            <a:off x="540119" y="24876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我们称多项式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a96a"/>
              </a:rPr>
              <a:t>已知多项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2" name="yt_table_114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857999"/>
              </p:ext>
            </p:extLst>
          </p:nvPr>
        </p:nvGraphicFramePr>
        <p:xfrm>
          <a:off x="540047" y="3447074"/>
          <a:ext cx="799401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51333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11474" name="yt_shape_11474"/>
          <p:cNvSpPr txBox="1"/>
          <p:nvPr/>
        </p:nvSpPr>
        <p:spPr>
          <a:xfrm>
            <a:off x="540119" y="39732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济南市二十七中期中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所得的商是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2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5" name="yt_table_114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238464"/>
              </p:ext>
            </p:extLst>
          </p:nvPr>
        </p:nvGraphicFramePr>
        <p:xfrm>
          <a:off x="540047" y="4932680"/>
          <a:ext cx="7942898" cy="950976"/>
        </p:xfrm>
        <a:graphic>
          <a:graphicData uri="http://schemas.openxmlformats.org/drawingml/2006/table">
            <a:tbl>
              <a:tblPr/>
              <a:tblGrid>
                <a:gridCol w="466312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3279775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sp>
        <p:nvSpPr>
          <p:cNvPr id="11477" name="yt_shape_11477"/>
          <p:cNvSpPr txBox="1"/>
          <p:nvPr/>
        </p:nvSpPr>
        <p:spPr>
          <a:xfrm>
            <a:off x="540000" y="5934234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496392-0E82-BADD-5B53-A56A496397BC}"/>
              </a:ext>
            </a:extLst>
          </p:cNvPr>
          <p:cNvSpPr txBox="1"/>
          <p:nvPr/>
        </p:nvSpPr>
        <p:spPr>
          <a:xfrm>
            <a:off x="8349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DE031A-CF4F-E040-CB39-F779ADB64300}"/>
              </a:ext>
            </a:extLst>
          </p:cNvPr>
          <p:cNvSpPr txBox="1"/>
          <p:nvPr/>
        </p:nvSpPr>
        <p:spPr>
          <a:xfrm>
            <a:off x="7730382" y="29163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6386C4-2B59-AA8E-C34C-38D975CF5053}"/>
              </a:ext>
            </a:extLst>
          </p:cNvPr>
          <p:cNvSpPr txBox="1"/>
          <p:nvPr/>
        </p:nvSpPr>
        <p:spPr>
          <a:xfrm>
            <a:off x="3680671" y="44019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F27B65-4E5B-0AB9-E0BF-6B2DC0E9409A}"/>
              </a:ext>
            </a:extLst>
          </p:cNvPr>
          <p:cNvSpPr txBox="1"/>
          <p:nvPr/>
        </p:nvSpPr>
        <p:spPr>
          <a:xfrm>
            <a:off x="9114564" y="5887428"/>
            <a:ext cx="204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" name="yt_shape_1147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马小虎同学发现课堂笔记本中的一道题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320c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被除式的第二项及商的第一项被墨水污染了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8448,isEnd"/>
              </a:rPr>
              <a:t>请你利用所学的知识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帮马小虎复原出整个算式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表示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7C5E63-40FD-ECD8-A855-3217DD8E31CA}"/>
              </a:ext>
            </a:extLst>
          </p:cNvPr>
          <p:cNvSpPr txBox="1"/>
          <p:nvPr/>
        </p:nvSpPr>
        <p:spPr>
          <a:xfrm>
            <a:off x="5815858" y="1804170"/>
            <a:ext cx="1186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2D52A1-3D75-B8DC-0979-9BEBF48FE949}"/>
              </a:ext>
            </a:extLst>
          </p:cNvPr>
          <p:cNvSpPr txBox="1"/>
          <p:nvPr/>
        </p:nvSpPr>
        <p:spPr>
          <a:xfrm>
            <a:off x="8829990" y="1804170"/>
            <a:ext cx="1375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0" name="yt_shape_11480"/>
              <p:cNvSpPr txBox="1"/>
              <p:nvPr/>
            </p:nvSpPr>
            <p:spPr>
              <a:xfrm>
                <a:off x="540000" y="900000"/>
                <a:ext cx="8848576" cy="4593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0" name="yt_shape_11480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8576" cy="4593437"/>
              </a:xfrm>
              <a:prstGeom prst="rect">
                <a:avLst/>
              </a:prstGeom>
              <a:blipFill>
                <a:blip r:embed="rId2"/>
                <a:stretch>
                  <a:fillRect l="-2136" t="-1195" r="-1172" b="-1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08CE5B-DD37-B516-92D7-7889ECD6FBEA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339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2C08CE5B-DD37-B516-92D7-7889ECD6F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339336" cy="765061"/>
              </a:xfrm>
              <a:prstGeom prst="rect">
                <a:avLst/>
              </a:prstGeom>
              <a:blipFill>
                <a:blip r:embed="rId3"/>
                <a:stretch>
                  <a:fillRect l="-2247" r="-22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0958732-2081-A000-A982-A2EC92C05A29}"/>
              </a:ext>
            </a:extLst>
          </p:cNvPr>
          <p:cNvSpPr txBox="1"/>
          <p:nvPr/>
        </p:nvSpPr>
        <p:spPr>
          <a:xfrm>
            <a:off x="449989" y="3147068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5D37E2-CEF6-E32B-609B-8C55E4246D1F}"/>
                  </a:ext>
                </a:extLst>
              </p:cNvPr>
              <p:cNvSpPr txBox="1"/>
              <p:nvPr/>
            </p:nvSpPr>
            <p:spPr>
              <a:xfrm>
                <a:off x="449989" y="4098044"/>
                <a:ext cx="5610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3E5D37E2-CEF6-E32B-609B-8C55E4246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8044"/>
                <a:ext cx="5610923" cy="765061"/>
              </a:xfrm>
              <a:prstGeom prst="rect">
                <a:avLst/>
              </a:prstGeom>
              <a:blipFill>
                <a:blip r:embed="rId4"/>
                <a:stretch>
                  <a:fillRect l="-17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9350EB-1B5C-4B07-6172-EBEAA183477C}"/>
                  </a:ext>
                </a:extLst>
              </p:cNvPr>
              <p:cNvSpPr txBox="1"/>
              <p:nvPr/>
            </p:nvSpPr>
            <p:spPr>
              <a:xfrm>
                <a:off x="1703512" y="4821599"/>
                <a:ext cx="42647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9350EB-1B5C-4B07-6172-EBEAA18347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821599"/>
                <a:ext cx="4264723" cy="726326"/>
              </a:xfrm>
              <a:prstGeom prst="rect">
                <a:avLst/>
              </a:prstGeom>
              <a:blipFill>
                <a:blip r:embed="rId5"/>
                <a:stretch>
                  <a:fillRect l="-2143" r="-228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1043</Words>
  <Application>Microsoft Office PowerPoint</Application>
  <PresentationFormat>宽屏</PresentationFormat>
  <Paragraphs>120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,isEnd</vt:lpstr>
      <vt:lpstr>_⨹_1_1320c,isEnd</vt:lpstr>
      <vt:lpstr>_⨹_1_1f2d2</vt:lpstr>
      <vt:lpstr>_⨹_1_48676</vt:lpstr>
      <vt:lpstr>_⨹_14_5d823</vt:lpstr>
      <vt:lpstr>_⨹_34_762bd</vt:lpstr>
      <vt:lpstr>_⨹_34_c4072</vt:lpstr>
      <vt:lpstr>_⨹_4_6272f,isEnd</vt:lpstr>
      <vt:lpstr>_⨹_4_ca96a</vt:lpstr>
      <vt:lpstr>_⨹_5_265bc,isEnd</vt:lpstr>
      <vt:lpstr>_⨹_5_2c7d8</vt:lpstr>
      <vt:lpstr>_⨹_9_48448,isEnd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