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3" r:id="rId6"/>
    <p:sldId id="314" r:id="rId7"/>
    <p:sldId id="318" r:id="rId8"/>
    <p:sldId id="320" r:id="rId9"/>
    <p:sldId id="322" r:id="rId10"/>
    <p:sldId id="324" r:id="rId11"/>
    <p:sldId id="328" r:id="rId12"/>
    <p:sldId id="331" r:id="rId13"/>
    <p:sldId id="332" r:id="rId14"/>
    <p:sldId id="333" r:id="rId15"/>
    <p:sldId id="335" r:id="rId16"/>
    <p:sldId id="33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分式的概念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000" y="1977370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下列式子是分式的是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5" name="yt_table_10005" title="H_47.2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6191678"/>
                  </p:ext>
                </p:extLst>
              </p:nvPr>
            </p:nvGraphicFramePr>
            <p:xfrm>
              <a:off x="540047" y="2456673"/>
              <a:ext cx="8006207" cy="599567"/>
            </p:xfrm>
            <a:graphic>
              <a:graphicData uri="http://schemas.openxmlformats.org/drawingml/2006/table">
                <a:tbl>
                  <a:tblPr/>
                  <a:tblGrid>
                    <a:gridCol w="2017649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3037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39407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5" name="yt_table_10005" descr="{&quot;rangeId&quot;:2,&quot;type&quot;:&quot;Option&quot;}" title="H_47.2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6191678"/>
                  </p:ext>
                </p:extLst>
              </p:nvPr>
            </p:nvGraphicFramePr>
            <p:xfrm>
              <a:off x="540047" y="2456673"/>
              <a:ext cx="8006207" cy="599567"/>
            </p:xfrm>
            <a:graphic>
              <a:graphicData uri="http://schemas.openxmlformats.org/drawingml/2006/table">
                <a:tbl>
                  <a:tblPr/>
                  <a:tblGrid>
                    <a:gridCol w="2017649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3037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394079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6979" b="-1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7566" r="-160053" b="-1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564" r="-60904" b="-17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799" b="-17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6" name="yt_shape_10006"/>
          <p:cNvSpPr txBox="1"/>
          <p:nvPr/>
        </p:nvSpPr>
        <p:spPr>
          <a:xfrm>
            <a:off x="540119" y="3106895"/>
            <a:ext cx="11492915" cy="15882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现有四个整式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从中取两个组成一个分式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52.99504"/>
              </a:rPr>
              <a:t/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52.9950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写出一种即可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pic>
        <p:nvPicPr>
          <p:cNvPr id="3" name="yt_shape_1714122651788" title="H_26.259764">
            <a:extLst>
              <a:ext uri="{FF2B5EF4-FFF2-40B4-BE49-F238E27FC236}">
                <a16:creationId xmlns:a16="http://schemas.microsoft.com/office/drawing/2014/main" id="{DA92B0C8-80FF-F17B-C1E2-E0DF197413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096132-B68E-0036-E6BE-09067ADAFB55}"/>
              </a:ext>
            </a:extLst>
          </p:cNvPr>
          <p:cNvSpPr txBox="1"/>
          <p:nvPr/>
        </p:nvSpPr>
        <p:spPr>
          <a:xfrm>
            <a:off x="4107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FC5A9B-CF1E-5A00-609F-C9AD804DB362}"/>
                  </a:ext>
                </a:extLst>
              </p:cNvPr>
              <p:cNvSpPr txBox="1"/>
              <p:nvPr/>
            </p:nvSpPr>
            <p:spPr>
              <a:xfrm>
                <a:off x="9552384" y="3132047"/>
                <a:ext cx="1943418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3_6e1b3"/>
                  </a:rPr>
                  <a:t>答案不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FC5A9B-CF1E-5A00-609F-C9AD804DB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2384" y="3132047"/>
                <a:ext cx="1943418" cy="766649"/>
              </a:xfrm>
              <a:prstGeom prst="rect">
                <a:avLst/>
              </a:prstGeom>
              <a:blipFill>
                <a:blip r:embed="rId5"/>
                <a:stretch>
                  <a:fillRect t="-11111" r="-1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3AB4622-56A6-D40E-2260-31455BF0FE06}"/>
              </a:ext>
            </a:extLst>
          </p:cNvPr>
          <p:cNvSpPr txBox="1"/>
          <p:nvPr/>
        </p:nvSpPr>
        <p:spPr>
          <a:xfrm>
            <a:off x="450108" y="373312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68" name="yt_shape_10068"/>
              <p:cNvSpPr txBox="1"/>
              <p:nvPr/>
            </p:nvSpPr>
            <p:spPr>
              <a:xfrm>
                <a:off x="551384" y="539960"/>
                <a:ext cx="10151049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的值满足下列条件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0068" name="yt_shape_100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39960"/>
                <a:ext cx="10151049" cy="756938"/>
              </a:xfrm>
              <a:prstGeom prst="rect">
                <a:avLst/>
              </a:prstGeom>
              <a:blipFill>
                <a:blip r:embed="rId2"/>
                <a:stretch>
                  <a:fillRect l="-1801" r="-840" b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070"/>
              <p:cNvSpPr txBox="1"/>
              <p:nvPr/>
            </p:nvSpPr>
            <p:spPr>
              <a:xfrm>
                <a:off x="551384" y="1196752"/>
                <a:ext cx="10469213" cy="55503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选择一个你喜欢的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求分式的值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小明的解答过程如下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3.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)(−1+3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步出现错误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纠错：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只要取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的任何有理数代入求值均可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3" name="yt_shape_100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10469213" cy="5550366"/>
              </a:xfrm>
              <a:prstGeom prst="rect">
                <a:avLst/>
              </a:prstGeom>
              <a:blipFill>
                <a:blip r:embed="rId3"/>
                <a:stretch>
                  <a:fillRect l="-1746" t="-878" r="-815" b="-25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113FD23-CA52-2E7C-D9A0-AB6B59288F93}"/>
              </a:ext>
            </a:extLst>
          </p:cNvPr>
          <p:cNvSpPr txBox="1"/>
          <p:nvPr/>
        </p:nvSpPr>
        <p:spPr>
          <a:xfrm>
            <a:off x="2747373" y="574677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9C6377-A02D-0C7F-D6ED-4ABF60B5BAFC}"/>
              </a:ext>
            </a:extLst>
          </p:cNvPr>
          <p:cNvSpPr txBox="1"/>
          <p:nvPr/>
        </p:nvSpPr>
        <p:spPr>
          <a:xfrm>
            <a:off x="2137773" y="6222263"/>
            <a:ext cx="88716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只要取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的任何有理数代入求值均可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2" name="yt_shape_10082"/>
              <p:cNvSpPr txBox="1"/>
              <p:nvPr/>
            </p:nvSpPr>
            <p:spPr>
              <a:xfrm>
                <a:off x="540000" y="900000"/>
                <a:ext cx="9567234" cy="2486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时，分式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的值不存在，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2" name="yt_shape_10082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67234" cy="2486065"/>
              </a:xfrm>
              <a:prstGeom prst="rect">
                <a:avLst/>
              </a:prstGeom>
              <a:blipFill>
                <a:blip r:embed="rId2"/>
                <a:stretch>
                  <a:fillRect l="-1976" r="-1020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1193DD-8D54-3FB0-D045-9DCD49D243FE}"/>
                  </a:ext>
                </a:extLst>
              </p:cNvPr>
              <p:cNvSpPr txBox="1"/>
              <p:nvPr/>
            </p:nvSpPr>
            <p:spPr>
              <a:xfrm>
                <a:off x="449989" y="1528199"/>
                <a:ext cx="556514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时，分式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的值不存在，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021193DD-8D54-3FB0-D045-9DCD49D24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99"/>
                <a:ext cx="5565140" cy="768617"/>
              </a:xfrm>
              <a:prstGeom prst="rect">
                <a:avLst/>
              </a:prstGeom>
              <a:blipFill>
                <a:blip r:embed="rId3"/>
                <a:stretch>
                  <a:fillRect l="-1752" r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48C409A-F973-4846-3227-A7FA6047DF13}"/>
              </a:ext>
            </a:extLst>
          </p:cNvPr>
          <p:cNvSpPr txBox="1"/>
          <p:nvPr/>
        </p:nvSpPr>
        <p:spPr>
          <a:xfrm>
            <a:off x="449989" y="2203204"/>
            <a:ext cx="524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D5A8CE-A0DE-A52B-9A65-0786652514D0}"/>
                  </a:ext>
                </a:extLst>
              </p:cNvPr>
              <p:cNvSpPr txBox="1"/>
              <p:nvPr/>
            </p:nvSpPr>
            <p:spPr>
              <a:xfrm>
                <a:off x="449989" y="2678692"/>
                <a:ext cx="561117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pageBreak': True}">
                <a:extLst>
                  <a:ext uri="{FF2B5EF4-FFF2-40B4-BE49-F238E27FC236}">
                    <a16:creationId xmlns:a16="http://schemas.microsoft.com/office/drawing/2014/main" id="{1AD5A8CE-A0DE-A52B-9A65-078665251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692"/>
                <a:ext cx="5611177" cy="730136"/>
              </a:xfrm>
              <a:prstGeom prst="rect">
                <a:avLst/>
              </a:prstGeom>
              <a:blipFill>
                <a:blip r:embed="rId4"/>
                <a:stretch>
                  <a:fillRect l="-1739" r="-173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6" name="yt_shape_10086"/>
              <p:cNvSpPr txBox="1"/>
              <p:nvPr/>
            </p:nvSpPr>
            <p:spPr>
              <a:xfrm>
                <a:off x="540000" y="900000"/>
                <a:ext cx="7821052" cy="3648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食堂有煤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原计划每天烧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现在每天节约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求现在每天烧煤的吨数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食堂的煤现在可用多少天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食堂的煤现在比原计划多用多少天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6" name="yt_shape_10086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21052" cy="3648563"/>
              </a:xfrm>
              <a:prstGeom prst="rect">
                <a:avLst/>
              </a:prstGeom>
              <a:blipFill>
                <a:blip r:embed="rId2"/>
                <a:stretch>
                  <a:fillRect l="-2416" t="-1505" r="-1403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2021B0-9DF4-7249-8E1D-E1BDA3457A65}"/>
              </a:ext>
            </a:extLst>
          </p:cNvPr>
          <p:cNvSpPr txBox="1"/>
          <p:nvPr/>
        </p:nvSpPr>
        <p:spPr>
          <a:xfrm>
            <a:off x="449989" y="1804170"/>
            <a:ext cx="341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D9EE13-71D5-9AED-24BA-166A9496E5C5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549907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93D9EE13-71D5-9AED-24BA-166A9496E5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549907" cy="729882"/>
              </a:xfrm>
              <a:prstGeom prst="rect">
                <a:avLst/>
              </a:prstGeom>
              <a:blipFill>
                <a:blip r:embed="rId3"/>
                <a:stretch>
                  <a:fillRect l="-3828" r="-406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1C5C43-23D3-8ECD-DFE2-CBD25B8692F6}"/>
                  </a:ext>
                </a:extLst>
              </p:cNvPr>
              <p:cNvSpPr txBox="1"/>
              <p:nvPr/>
            </p:nvSpPr>
            <p:spPr>
              <a:xfrm>
                <a:off x="449989" y="3866904"/>
                <a:ext cx="3771328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5C1C5C43-23D3-8ECD-DFE2-CBD25B869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6904"/>
                <a:ext cx="3771328" cy="693179"/>
              </a:xfrm>
              <a:prstGeom prst="rect">
                <a:avLst/>
              </a:prstGeom>
              <a:blipFill>
                <a:blip r:embed="rId4"/>
                <a:stretch>
                  <a:fillRect l="-2589" r="-2751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" name="yt_shape_100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95" name="yt_image_1009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98" name="yt_shape_10098"/>
              <p:cNvSpPr txBox="1"/>
              <p:nvPr/>
            </p:nvSpPr>
            <p:spPr>
              <a:xfrm>
                <a:off x="540119" y="1482165"/>
                <a:ext cx="11492915" cy="227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阅读定义法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dd06b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把符合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的两个数叫作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和积数对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和积数对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098" name="yt_shape_10098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279535"/>
              </a:xfrm>
              <a:prstGeom prst="rect">
                <a:avLst/>
              </a:prstGeom>
              <a:blipFill>
                <a:blip r:embed="rId3"/>
                <a:stretch>
                  <a:fillRect l="-1645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898660-D63B-2BCB-7F02-55F5EF805C1D}"/>
                  </a:ext>
                </a:extLst>
              </p:cNvPr>
              <p:cNvSpPr txBox="1"/>
              <p:nvPr/>
            </p:nvSpPr>
            <p:spPr>
              <a:xfrm>
                <a:off x="450108" y="3059181"/>
                <a:ext cx="97447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5A898660-D63B-2BCB-7F02-55F5EF805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59181"/>
                <a:ext cx="9744773" cy="727279"/>
              </a:xfrm>
              <a:prstGeom prst="rect">
                <a:avLst/>
              </a:prstGeom>
              <a:blipFill>
                <a:blip r:embed="rId4"/>
                <a:stretch>
                  <a:fillRect l="-1001" r="-100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3" name="yt_shape_10103"/>
              <p:cNvSpPr txBox="1"/>
              <p:nvPr/>
            </p:nvSpPr>
            <p:spPr>
              <a:xfrm>
                <a:off x="540000" y="900000"/>
                <a:ext cx="5382243" cy="7958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3" name="yt_shape_10103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2243" cy="795859"/>
              </a:xfrm>
              <a:prstGeom prst="rect">
                <a:avLst/>
              </a:prstGeom>
              <a:blipFill>
                <a:blip r:embed="rId2"/>
                <a:stretch>
                  <a:fillRect l="-3515" r="-2608" b="-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5" name="yt_shape_10105"/>
              <p:cNvSpPr txBox="1"/>
              <p:nvPr/>
            </p:nvSpPr>
            <p:spPr>
              <a:xfrm>
                <a:off x="540119" y="1746647"/>
                <a:ext cx="11111999" cy="12759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是一对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和积数对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03b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5" name="yt_shape_1010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6647"/>
                <a:ext cx="11111999" cy="1275990"/>
              </a:xfrm>
              <a:prstGeom prst="rect">
                <a:avLst/>
              </a:prstGeom>
              <a:blipFill>
                <a:blip r:embed="rId3"/>
                <a:stretch>
                  <a:fillRect l="-1701" t="-4306" b="-47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451F31-9E0C-DC75-CCE6-F4A346614E39}"/>
              </a:ext>
            </a:extLst>
          </p:cNvPr>
          <p:cNvSpPr txBox="1"/>
          <p:nvPr/>
        </p:nvSpPr>
        <p:spPr>
          <a:xfrm>
            <a:off x="450108" y="1699841"/>
            <a:ext cx="1025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是一对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和积数对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f03bd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57E34A-535B-126B-3F60-06C721396C6B}"/>
                  </a:ext>
                </a:extLst>
              </p:cNvPr>
              <p:cNvSpPr txBox="1"/>
              <p:nvPr/>
            </p:nvSpPr>
            <p:spPr>
              <a:xfrm>
                <a:off x="450108" y="2175329"/>
                <a:ext cx="3024251" cy="8817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3057E34A-535B-126B-3F60-06C721396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75329"/>
                <a:ext cx="3024251" cy="881774"/>
              </a:xfrm>
              <a:prstGeom prst="rect">
                <a:avLst/>
              </a:prstGeom>
              <a:blipFill>
                <a:blip r:embed="rId5"/>
                <a:stretch>
                  <a:fillRect r="-3226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107"/>
          <p:cNvSpPr txBox="1"/>
          <p:nvPr/>
        </p:nvSpPr>
        <p:spPr>
          <a:xfrm>
            <a:off x="407249" y="128665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108"/>
              <p:cNvSpPr txBox="1"/>
              <p:nvPr/>
            </p:nvSpPr>
            <p:spPr>
              <a:xfrm>
                <a:off x="767408" y="1988840"/>
                <a:ext cx="10873327" cy="125854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3_7707d"/>
                  </a:rPr>
                  <a:t>判断一个代数式是不是分式，只要看分母中是否含有字母即可，若有，则是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分式，否则不是分式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例如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是分式，不要用化简后的结果为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去判断它为整式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1988840"/>
                <a:ext cx="10873327" cy="1258541"/>
              </a:xfrm>
              <a:prstGeom prst="rect">
                <a:avLst/>
              </a:prstGeom>
              <a:blipFill>
                <a:blip r:embed="rId2"/>
                <a:stretch>
                  <a:fillRect l="-1008" t="-3349" r="-392" b="-95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211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09" name="yt_shape_10009"/>
              <p:cNvSpPr txBox="1"/>
              <p:nvPr/>
            </p:nvSpPr>
            <p:spPr>
              <a:xfrm>
                <a:off x="540000" y="900000"/>
                <a:ext cx="7178055" cy="2949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下列各式中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哪些是整式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哪些是分式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解：整式：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分式：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黑体" pitchFamily="24"/>
                  </a:rPr>
                  <a:t>【点拨】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分式是就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而言的，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是分式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009" name="yt_shape_10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78055" cy="2949718"/>
              </a:xfrm>
              <a:prstGeom prst="rect">
                <a:avLst/>
              </a:prstGeom>
              <a:blipFill>
                <a:blip r:embed="rId2"/>
                <a:stretch>
                  <a:fillRect l="-2634" t="-1860" r="-1105" b="-18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76E449-BB0D-B247-7709-F733F22C5024}"/>
                  </a:ext>
                </a:extLst>
              </p:cNvPr>
              <p:cNvSpPr txBox="1"/>
              <p:nvPr/>
            </p:nvSpPr>
            <p:spPr>
              <a:xfrm>
                <a:off x="335360" y="2164331"/>
                <a:ext cx="5950140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解：整式：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76E449-BB0D-B247-7709-F733F22C5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164331"/>
                <a:ext cx="5950140" cy="832688"/>
              </a:xfrm>
              <a:prstGeom prst="rect">
                <a:avLst/>
              </a:prstGeom>
              <a:blipFill>
                <a:blip r:embed="rId3"/>
                <a:stretch>
                  <a:fillRect l="-1537" r="-1742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C8CE1F-F421-2164-E7B8-0CC3EF3C0D11}"/>
                  </a:ext>
                </a:extLst>
              </p:cNvPr>
              <p:cNvSpPr txBox="1"/>
              <p:nvPr/>
            </p:nvSpPr>
            <p:spPr>
              <a:xfrm>
                <a:off x="335360" y="2903407"/>
                <a:ext cx="3957066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分式：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C8CE1F-F421-2164-E7B8-0CC3EF3C0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903407"/>
                <a:ext cx="3957066" cy="835229"/>
              </a:xfrm>
              <a:prstGeom prst="rect">
                <a:avLst/>
              </a:prstGeom>
              <a:blipFill>
                <a:blip r:embed="rId4"/>
                <a:stretch>
                  <a:fillRect l="-2311" r="-2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627DE9-A65F-7938-CF9A-7CAEF66055FA}"/>
                  </a:ext>
                </a:extLst>
              </p:cNvPr>
              <p:cNvSpPr txBox="1"/>
              <p:nvPr/>
            </p:nvSpPr>
            <p:spPr>
              <a:xfrm>
                <a:off x="335360" y="3645024"/>
                <a:ext cx="6244336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黑体" pitchFamily="24"/>
                  </a:rPr>
                  <a:t>【点拨】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分式是就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形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而言的，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是分式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627DE9-A65F-7938-CF9A-7CAEF6605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645024"/>
                <a:ext cx="6244336" cy="792493"/>
              </a:xfrm>
              <a:prstGeom prst="rect">
                <a:avLst/>
              </a:prstGeom>
              <a:blipFill>
                <a:blip r:embed="rId5"/>
                <a:stretch>
                  <a:fillRect l="-1465" r="-1758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7" name="yt_shape_10017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值不存在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值为零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18" name="yt_shape_10018"/>
              <p:cNvSpPr txBox="1"/>
              <p:nvPr/>
            </p:nvSpPr>
            <p:spPr>
              <a:xfrm>
                <a:off x="540000" y="1395205"/>
                <a:ext cx="9601603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广西自治区中考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18" name="yt_shape_1001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601603" cy="641394"/>
              </a:xfrm>
              <a:prstGeom prst="rect">
                <a:avLst/>
              </a:prstGeom>
              <a:blipFill>
                <a:blip r:embed="rId2"/>
                <a:stretch>
                  <a:fillRect l="-1968" r="-9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20" name="yt_table_100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136155"/>
              </p:ext>
            </p:extLst>
          </p:nvPr>
        </p:nvGraphicFramePr>
        <p:xfrm>
          <a:off x="540047" y="2087387"/>
          <a:ext cx="9340216" cy="475488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2" name="yt_shape_10022"/>
              <p:cNvSpPr txBox="1"/>
              <p:nvPr/>
            </p:nvSpPr>
            <p:spPr>
              <a:xfrm>
                <a:off x="540000" y="2613558"/>
                <a:ext cx="8524385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22" name="yt_shape_10022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3558"/>
                <a:ext cx="8524385" cy="648767"/>
              </a:xfrm>
              <a:prstGeom prst="rect">
                <a:avLst/>
              </a:prstGeom>
              <a:blipFill>
                <a:blip r:embed="rId3"/>
                <a:stretch>
                  <a:fillRect l="-2217" r="-121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24" name="yt_table_100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169374"/>
              </p:ext>
            </p:extLst>
          </p:nvPr>
        </p:nvGraphicFramePr>
        <p:xfrm>
          <a:off x="540047" y="3313113"/>
          <a:ext cx="9186229" cy="475488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540000" y="3839284"/>
                <a:ext cx="9071009" cy="111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凤凰县期末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的值应满足的条件为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9284"/>
                <a:ext cx="9071009" cy="1110112"/>
              </a:xfrm>
              <a:prstGeom prst="rect">
                <a:avLst/>
              </a:prstGeom>
              <a:blipFill>
                <a:blip r:embed="rId4"/>
                <a:stretch>
                  <a:fillRect l="-2083" r="-1008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52017" title="H_26.259764">
            <a:extLst>
              <a:ext uri="{FF2B5EF4-FFF2-40B4-BE49-F238E27FC236}">
                <a16:creationId xmlns:a16="http://schemas.microsoft.com/office/drawing/2014/main" id="{C21961DD-557A-BA7F-8F49-BAD090C5B9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0E422D-9553-9A49-A79C-933235999879}"/>
              </a:ext>
            </a:extLst>
          </p:cNvPr>
          <p:cNvSpPr txBox="1"/>
          <p:nvPr/>
        </p:nvSpPr>
        <p:spPr>
          <a:xfrm>
            <a:off x="9128471" y="1348399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1844D1-D8EB-8994-C32B-475471CD9890}"/>
              </a:ext>
            </a:extLst>
          </p:cNvPr>
          <p:cNvSpPr txBox="1"/>
          <p:nvPr/>
        </p:nvSpPr>
        <p:spPr>
          <a:xfrm>
            <a:off x="8061671" y="2566752"/>
            <a:ext cx="400748" cy="73610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1B80E-CFC2-20CC-122C-3E171588C404}"/>
              </a:ext>
            </a:extLst>
          </p:cNvPr>
          <p:cNvSpPr txBox="1"/>
          <p:nvPr/>
        </p:nvSpPr>
        <p:spPr>
          <a:xfrm>
            <a:off x="802414" y="4467484"/>
            <a:ext cx="142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29" name="yt_shape_10029"/>
              <p:cNvSpPr txBox="1"/>
              <p:nvPr/>
            </p:nvSpPr>
            <p:spPr>
              <a:xfrm>
                <a:off x="540119" y="900000"/>
                <a:ext cx="11492915" cy="20812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利用下面三个整式的两个或三个写出一个分式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c48e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分式的值不存在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解：这个分式为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29" name="yt_shape_10029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1211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8E5F99-9FBC-A10D-80C1-CFB5D6179AAF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165030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解：这个分式为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C88E5F99-9FBC-A10D-80C1-CFB5D6179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165030" cy="728231"/>
              </a:xfrm>
              <a:prstGeom prst="rect">
                <a:avLst/>
              </a:prstGeom>
              <a:blipFill>
                <a:blip r:embed="rId3"/>
                <a:stretch>
                  <a:fillRect l="-3083" r="-32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3" name="yt_shape_10033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4" name="yt_shape_10034"/>
              <p:cNvSpPr txBox="1"/>
              <p:nvPr/>
            </p:nvSpPr>
            <p:spPr>
              <a:xfrm>
                <a:off x="540000" y="1395205"/>
                <a:ext cx="619426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34" name="yt_shape_1003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194260" cy="651653"/>
              </a:xfrm>
              <a:prstGeom prst="rect">
                <a:avLst/>
              </a:prstGeom>
              <a:blipFill>
                <a:blip r:embed="rId2"/>
                <a:stretch>
                  <a:fillRect l="-3051" r="-1969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6" name="yt_table_10036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6507354"/>
                  </p:ext>
                </p:extLst>
              </p:nvPr>
            </p:nvGraphicFramePr>
            <p:xfrm>
              <a:off x="540047" y="2097646"/>
              <a:ext cx="7819391" cy="671449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36" name="yt_table_10036" descr="{&quot;rangeId&quot;:10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6507354"/>
                  </p:ext>
                </p:extLst>
              </p:nvPr>
            </p:nvGraphicFramePr>
            <p:xfrm>
              <a:off x="540047" y="2097646"/>
              <a:ext cx="7819391" cy="63271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9091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4833" r="-145244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37" name="yt_shape_10037"/>
              <p:cNvSpPr txBox="1"/>
              <p:nvPr/>
            </p:nvSpPr>
            <p:spPr>
              <a:xfrm>
                <a:off x="540000" y="2781008"/>
                <a:ext cx="6319102" cy="1391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037" name="yt_shape_100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1008"/>
                <a:ext cx="6319102" cy="1391150"/>
              </a:xfrm>
              <a:prstGeom prst="rect">
                <a:avLst/>
              </a:prstGeom>
              <a:blipFill>
                <a:blip r:embed="rId4"/>
                <a:stretch>
                  <a:fillRect l="-2992" r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52212" title="H_26.259764">
            <a:extLst>
              <a:ext uri="{FF2B5EF4-FFF2-40B4-BE49-F238E27FC236}">
                <a16:creationId xmlns:a16="http://schemas.microsoft.com/office/drawing/2014/main" id="{39AD6C65-1C53-0460-B3DC-DD6E1D0FAE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E69CFC-AB0D-6776-24FA-E566CE9D284E}"/>
              </a:ext>
            </a:extLst>
          </p:cNvPr>
          <p:cNvSpPr txBox="1"/>
          <p:nvPr/>
        </p:nvSpPr>
        <p:spPr>
          <a:xfrm>
            <a:off x="5754081" y="1348399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AC4786-9B62-19C2-E637-3F69310FF54B}"/>
              </a:ext>
            </a:extLst>
          </p:cNvPr>
          <p:cNvSpPr txBox="1"/>
          <p:nvPr/>
        </p:nvSpPr>
        <p:spPr>
          <a:xfrm>
            <a:off x="5869778" y="2734202"/>
            <a:ext cx="942086" cy="8352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41" name="yt_shape_10041"/>
              <p:cNvSpPr txBox="1"/>
              <p:nvPr/>
            </p:nvSpPr>
            <p:spPr>
              <a:xfrm>
                <a:off x="407368" y="1652359"/>
                <a:ext cx="6296596" cy="28829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041" name="yt_shape_10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652359"/>
                <a:ext cx="6296596" cy="2882969"/>
              </a:xfrm>
              <a:prstGeom prst="rect">
                <a:avLst/>
              </a:prstGeom>
              <a:blipFill>
                <a:blip r:embed="rId2"/>
                <a:stretch>
                  <a:fillRect l="-3001" t="-1691" r="-2033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D619F4-FEC1-AB03-D10F-3AC7E461FACA}"/>
                  </a:ext>
                </a:extLst>
              </p:cNvPr>
              <p:cNvSpPr txBox="1"/>
              <p:nvPr/>
            </p:nvSpPr>
            <p:spPr>
              <a:xfrm>
                <a:off x="317357" y="2081041"/>
                <a:ext cx="64157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D619F4-FEC1-AB03-D10F-3AC7E461F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2081041"/>
                <a:ext cx="6415786" cy="772808"/>
              </a:xfrm>
              <a:prstGeom prst="rect">
                <a:avLst/>
              </a:prstGeom>
              <a:blipFill>
                <a:blip r:embed="rId3"/>
                <a:stretch>
                  <a:fillRect l="-1425" r="-1614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5C71759-4ABB-F98B-F6C0-1C69C34CE74A}"/>
              </a:ext>
            </a:extLst>
          </p:cNvPr>
          <p:cNvSpPr txBox="1"/>
          <p:nvPr/>
        </p:nvSpPr>
        <p:spPr>
          <a:xfrm>
            <a:off x="317357" y="3235725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58926E-2BDF-2B4B-0201-8F70559FEBF7}"/>
                  </a:ext>
                </a:extLst>
              </p:cNvPr>
              <p:cNvSpPr txBox="1"/>
              <p:nvPr/>
            </p:nvSpPr>
            <p:spPr>
              <a:xfrm>
                <a:off x="317357" y="3711213"/>
                <a:ext cx="3750373" cy="8430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58926E-2BDF-2B4B-0201-8F70559FE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711213"/>
                <a:ext cx="3750373" cy="843039"/>
              </a:xfrm>
              <a:prstGeom prst="rect">
                <a:avLst/>
              </a:prstGeom>
              <a:blipFill>
                <a:blip r:embed="rId4"/>
                <a:stretch>
                  <a:fillRect l="-2439" r="-2927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07368" y="836712"/>
                <a:ext cx="4466928" cy="7739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求下列条件下分式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836712"/>
                <a:ext cx="4466928" cy="773930"/>
              </a:xfrm>
              <a:prstGeom prst="rect">
                <a:avLst/>
              </a:prstGeom>
              <a:blipFill>
                <a:blip r:embed="rId5"/>
                <a:stretch>
                  <a:fillRect l="-2183" r="-122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列分式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48" name="yt_shape_10048"/>
              <p:cNvSpPr txBox="1"/>
              <p:nvPr/>
            </p:nvSpPr>
            <p:spPr>
              <a:xfrm>
                <a:off x="540119" y="1395205"/>
                <a:ext cx="11492915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情境题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长沙长郡双语学校单元卷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共享单车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49ee6,isEnd"/>
                  </a:rPr>
                  <a:t>这种低碳出行方式不仅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为城市增添了一抹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橙色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也缓解了交通压力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小刘家离公司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1e09,isEnd"/>
                  </a:rPr>
                  <a:t>他骑车的平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均速度为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则他上班所花的时间为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048" name="yt_shape_10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602426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0" name="yt_image_10050" title="H_101.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3573016"/>
            <a:ext cx="208146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652287" title="H_26.259764">
            <a:extLst>
              <a:ext uri="{FF2B5EF4-FFF2-40B4-BE49-F238E27FC236}">
                <a16:creationId xmlns:a16="http://schemas.microsoft.com/office/drawing/2014/main" id="{1324975C-C14B-2246-D0FA-91753FB6BF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267D8D-FA2D-20C9-9734-AC53E68E7224}"/>
                  </a:ext>
                </a:extLst>
              </p:cNvPr>
              <p:cNvSpPr txBox="1"/>
              <p:nvPr/>
            </p:nvSpPr>
            <p:spPr>
              <a:xfrm>
                <a:off x="6600056" y="2159130"/>
                <a:ext cx="7896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267D8D-FA2D-20C9-9734-AC53E68E7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2159130"/>
                <a:ext cx="789686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2" name="yt_shape_10052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求分式值为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时忽略分母不能为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3" name="yt_shape_10053"/>
              <p:cNvSpPr txBox="1"/>
              <p:nvPr/>
            </p:nvSpPr>
            <p:spPr>
              <a:xfrm>
                <a:off x="540000" y="1389434"/>
                <a:ext cx="6810006" cy="15183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|−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3" name="yt_shape_100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810006" cy="1518364"/>
              </a:xfrm>
              <a:prstGeom prst="rect">
                <a:avLst/>
              </a:prstGeom>
              <a:blipFill>
                <a:blip r:embed="rId2"/>
                <a:stretch>
                  <a:fillRect l="-2775" r="-1701" b="-5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52373" title="H_26.259764">
            <a:extLst>
              <a:ext uri="{FF2B5EF4-FFF2-40B4-BE49-F238E27FC236}">
                <a16:creationId xmlns:a16="http://schemas.microsoft.com/office/drawing/2014/main" id="{B816A4A0-F3F8-39D0-A039-E2A6750D0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19EA23-2319-E4AA-C5CE-8A13113BA171}"/>
              </a:ext>
            </a:extLst>
          </p:cNvPr>
          <p:cNvSpPr txBox="1"/>
          <p:nvPr/>
        </p:nvSpPr>
        <p:spPr>
          <a:xfrm>
            <a:off x="2051777" y="1412776"/>
            <a:ext cx="637285" cy="898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99264E-3812-0964-C53D-EC9E8CF96C27}"/>
              </a:ext>
            </a:extLst>
          </p:cNvPr>
          <p:cNvSpPr txBox="1"/>
          <p:nvPr/>
        </p:nvSpPr>
        <p:spPr>
          <a:xfrm>
            <a:off x="6355934" y="2217575"/>
            <a:ext cx="942086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8" name="yt_shape_100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57" name="yt_image_1005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60" name="yt_shape_10060"/>
              <p:cNvSpPr txBox="1"/>
              <p:nvPr/>
            </p:nvSpPr>
            <p:spPr>
              <a:xfrm>
                <a:off x="540120" y="1482165"/>
                <a:ext cx="11111999" cy="11773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新化县期末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8472"/>
                  </a:rPr>
                  <a:t>分式的个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60" name="yt_shape_1006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77374"/>
              </a:xfrm>
              <a:prstGeom prst="rect">
                <a:avLst/>
              </a:prstGeom>
              <a:blipFill>
                <a:blip r:embed="rId3"/>
                <a:stretch>
                  <a:fillRect l="-1701" r="-1317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62" name="yt_table_100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072849"/>
              </p:ext>
            </p:extLst>
          </p:nvPr>
        </p:nvGraphicFramePr>
        <p:xfrm>
          <a:off x="540047" y="2710327"/>
          <a:ext cx="8672196" cy="475488"/>
        </p:xfrm>
        <a:graphic>
          <a:graphicData uri="http://schemas.openxmlformats.org/drawingml/2006/table">
            <a:tbl>
              <a:tblPr/>
              <a:tblGrid>
                <a:gridCol w="249015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53619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253619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064" name="yt_shape_10064"/>
          <p:cNvSpPr txBox="1"/>
          <p:nvPr/>
        </p:nvSpPr>
        <p:spPr>
          <a:xfrm>
            <a:off x="540000" y="3236498"/>
            <a:ext cx="9409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的售价为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那么这种商品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的售价为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65" name="yt_table_10065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4066068"/>
                  </p:ext>
                </p:extLst>
              </p:nvPr>
            </p:nvGraphicFramePr>
            <p:xfrm>
              <a:off x="540047" y="3715801"/>
              <a:ext cx="9120506" cy="675005"/>
            </p:xfrm>
            <a:graphic>
              <a:graphicData uri="http://schemas.openxmlformats.org/drawingml/2006/table">
                <a:tbl>
                  <a:tblPr/>
                  <a:tblGrid>
                    <a:gridCol w="249015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53619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53619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55797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065" name="yt_table_10065" descr="{&quot;rangeId&quot;:18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4066068"/>
                  </p:ext>
                </p:extLst>
              </p:nvPr>
            </p:nvGraphicFramePr>
            <p:xfrm>
              <a:off x="540047" y="3715801"/>
              <a:ext cx="9120506" cy="636080"/>
            </p:xfrm>
            <a:graphic>
              <a:graphicData uri="http://schemas.openxmlformats.org/drawingml/2006/table">
                <a:tbl>
                  <a:tblPr/>
                  <a:tblGrid>
                    <a:gridCol w="2490153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53619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53619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55797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6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8317" r="-1615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317" r="-6153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476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66" name="yt_shape_10066"/>
              <p:cNvSpPr txBox="1"/>
              <p:nvPr/>
            </p:nvSpPr>
            <p:spPr>
              <a:xfrm>
                <a:off x="540119" y="4402528"/>
                <a:ext cx="11492915" cy="15115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衡阳实中单元卷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给定一组分式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bd4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个分式为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66" name="yt_shape_10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02528"/>
                <a:ext cx="11492915" cy="1511504"/>
              </a:xfrm>
              <a:prstGeom prst="rect">
                <a:avLst/>
              </a:prstGeom>
              <a:blipFill>
                <a:blip r:embed="rId5"/>
                <a:stretch>
                  <a:fillRect l="-1645" b="-6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A09FCF-BBD9-47D5-1C21-F989DA35B085}"/>
              </a:ext>
            </a:extLst>
          </p:cNvPr>
          <p:cNvSpPr txBox="1"/>
          <p:nvPr/>
        </p:nvSpPr>
        <p:spPr>
          <a:xfrm>
            <a:off x="1669309" y="217697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8C5E0C-99E5-3AC5-94C5-29543FD793CB}"/>
              </a:ext>
            </a:extLst>
          </p:cNvPr>
          <p:cNvSpPr txBox="1"/>
          <p:nvPr/>
        </p:nvSpPr>
        <p:spPr>
          <a:xfrm>
            <a:off x="8938351" y="31896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1C5949-6D1A-DB40-4A0D-9D00B1D41DC8}"/>
                  </a:ext>
                </a:extLst>
              </p:cNvPr>
              <p:cNvSpPr txBox="1"/>
              <p:nvPr/>
            </p:nvSpPr>
            <p:spPr>
              <a:xfrm>
                <a:off x="2032987" y="4928804"/>
                <a:ext cx="1368426" cy="843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1C5949-6D1A-DB40-4A0D-9D00B1D41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987" y="4928804"/>
                <a:ext cx="1368426" cy="8432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862</Words>
  <Application>Microsoft Office PowerPoint</Application>
  <PresentationFormat>宽屏</PresentationFormat>
  <Paragraphs>128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,isEnd</vt:lpstr>
      <vt:lpstr>_⨹_1_6bd4a,isEnd</vt:lpstr>
      <vt:lpstr>_⨹_1_7c48e</vt:lpstr>
      <vt:lpstr>_⨹_1_f03bd</vt:lpstr>
      <vt:lpstr>_⨹_10_49ee6,isEnd</vt:lpstr>
      <vt:lpstr>_⨹_3_6e1b3</vt:lpstr>
      <vt:lpstr>_⨹_3_dd06b</vt:lpstr>
      <vt:lpstr>_⨹_33_7707d</vt:lpstr>
      <vt:lpstr>_⨹_4_08472</vt:lpstr>
      <vt:lpstr>_⨹_5_41e09,isEnd</vt:lpstr>
      <vt:lpstr>Finished</vt:lpstr>
      <vt:lpstr>W:5.38,H:52.99504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2024-04-27T05:49:21Z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