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1" r:id="rId7"/>
    <p:sldId id="312" r:id="rId8"/>
    <p:sldId id="315" r:id="rId9"/>
    <p:sldId id="316" r:id="rId10"/>
    <p:sldId id="318" r:id="rId11"/>
    <p:sldId id="320" r:id="rId12"/>
    <p:sldId id="321" r:id="rId13"/>
    <p:sldId id="322" r:id="rId14"/>
    <p:sldId id="323" r:id="rId15"/>
    <p:sldId id="333" r:id="rId16"/>
    <p:sldId id="325" r:id="rId17"/>
    <p:sldId id="326" r:id="rId18"/>
    <p:sldId id="327" r:id="rId19"/>
    <p:sldId id="329" r:id="rId20"/>
    <p:sldId id="330" r:id="rId21"/>
    <p:sldId id="25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56" name="yt_image_1155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8" name="yt_shape_11558"/>
          <p:cNvSpPr txBox="1"/>
          <p:nvPr/>
        </p:nvSpPr>
        <p:spPr>
          <a:xfrm>
            <a:off x="540000" y="1482165"/>
            <a:ext cx="486030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三角形的内角和等于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</a:p>
        </p:txBody>
      </p:sp>
      <p:sp>
        <p:nvSpPr>
          <p:cNvPr id="11559" name="yt_shape_11559"/>
          <p:cNvSpPr txBox="1"/>
          <p:nvPr/>
        </p:nvSpPr>
        <p:spPr>
          <a:xfrm>
            <a:off x="540000" y="1971599"/>
            <a:ext cx="9383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60" name="yt_table_115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65642"/>
              </p:ext>
            </p:extLst>
          </p:nvPr>
        </p:nvGraphicFramePr>
        <p:xfrm>
          <a:off x="540047" y="2450902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</a:tbl>
          </a:graphicData>
        </a:graphic>
      </p:graphicFrame>
      <p:sp>
        <p:nvSpPr>
          <p:cNvPr id="11562" name="yt_shape_11562"/>
          <p:cNvSpPr txBox="1"/>
          <p:nvPr/>
        </p:nvSpPr>
        <p:spPr>
          <a:xfrm>
            <a:off x="540119" y="29770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大连市中考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780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66" name="yt_table_115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677687"/>
              </p:ext>
            </p:extLst>
          </p:nvPr>
        </p:nvGraphicFramePr>
        <p:xfrm>
          <a:off x="540047" y="3936508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grpSp>
        <p:nvGrpSpPr>
          <p:cNvPr id="11563" name="yt_shape_11563_skip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1966" y="3936508"/>
            <a:ext cx="1737900" cy="1920762"/>
            <a:chOff x="0" y="0"/>
            <a:chExt cx="1737900" cy="1920762"/>
          </a:xfrm>
        </p:grpSpPr>
        <p:pic>
          <p:nvPicPr>
            <p:cNvPr id="2" name="yt_image_1156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7900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65" name="yt_shape_11565"/>
            <p:cNvSpPr txBox="1"/>
            <p:nvPr/>
          </p:nvSpPr>
          <p:spPr>
            <a:xfrm>
              <a:off x="335669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909105">
            <a:extLst>
              <a:ext uri="{FF2B5EF4-FFF2-40B4-BE49-F238E27FC236}">
                <a16:creationId xmlns:a16="http://schemas.microsoft.com/office/drawing/2014/main" id="{5B5732E9-4229-2B5F-DC0D-5B956AEE2E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2E30EB4-933A-9520-A301-1B24D847B236}"/>
              </a:ext>
            </a:extLst>
          </p:cNvPr>
          <p:cNvSpPr txBox="1"/>
          <p:nvPr/>
        </p:nvSpPr>
        <p:spPr>
          <a:xfrm>
            <a:off x="893041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DAE22C-7768-0144-0D60-4C1155875B46}"/>
              </a:ext>
            </a:extLst>
          </p:cNvPr>
          <p:cNvSpPr txBox="1"/>
          <p:nvPr/>
        </p:nvSpPr>
        <p:spPr>
          <a:xfrm>
            <a:off x="2918671" y="34057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8" name="yt_shape_11618"/>
          <p:cNvSpPr txBox="1"/>
          <p:nvPr/>
        </p:nvSpPr>
        <p:spPr>
          <a:xfrm>
            <a:off x="540000" y="900000"/>
            <a:ext cx="79028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1622" name="yt_shape_11622"/>
          <p:cNvSpPr txBox="1"/>
          <p:nvPr/>
        </p:nvSpPr>
        <p:spPr>
          <a:xfrm>
            <a:off x="540000" y="307997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19" name="yt_shape_11619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9774" y="1531667"/>
            <a:ext cx="1972450" cy="1497852"/>
            <a:chOff x="0" y="0"/>
            <a:chExt cx="1972450" cy="1497852"/>
          </a:xfrm>
        </p:grpSpPr>
        <p:pic>
          <p:nvPicPr>
            <p:cNvPr id="2" name="yt_image_1161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2450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21" name="yt_shape_11621"/>
            <p:cNvSpPr txBox="1"/>
            <p:nvPr/>
          </p:nvSpPr>
          <p:spPr>
            <a:xfrm>
              <a:off x="376761" y="11378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86F395-80F8-9B6B-BD15-914E9B168FE7}"/>
              </a:ext>
            </a:extLst>
          </p:cNvPr>
          <p:cNvSpPr txBox="1"/>
          <p:nvPr/>
        </p:nvSpPr>
        <p:spPr>
          <a:xfrm>
            <a:off x="7315926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3" name="yt_shape_1162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fe9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24" name="yt_image_11624" title="H_99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8595" y="2011799"/>
            <a:ext cx="1794808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26" name="yt_shape_11626"/>
              <p:cNvSpPr txBox="1"/>
              <p:nvPr/>
            </p:nvSpPr>
            <p:spPr>
              <a:xfrm>
                <a:off x="540000" y="3328751"/>
                <a:ext cx="6530634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6" name="yt_shape_11626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8751"/>
                <a:ext cx="6530634" cy="2079287"/>
              </a:xfrm>
              <a:prstGeom prst="rect">
                <a:avLst/>
              </a:prstGeom>
              <a:blipFill>
                <a:blip r:embed="rId3"/>
                <a:stretch>
                  <a:fillRect l="-2894" t="-2346" r="-1587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0C5284-D9CD-94AE-D3BC-21F82EACDAF7}"/>
              </a:ext>
            </a:extLst>
          </p:cNvPr>
          <p:cNvSpPr txBox="1"/>
          <p:nvPr/>
        </p:nvSpPr>
        <p:spPr>
          <a:xfrm>
            <a:off x="449989" y="3281945"/>
            <a:ext cx="593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196870-C2CD-7899-5382-4533613B769A}"/>
              </a:ext>
            </a:extLst>
          </p:cNvPr>
          <p:cNvSpPr txBox="1"/>
          <p:nvPr/>
        </p:nvSpPr>
        <p:spPr>
          <a:xfrm>
            <a:off x="449989" y="3757433"/>
            <a:ext cx="664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A6AA96-0AB3-F50A-7373-A411CD2F7185}"/>
              </a:ext>
            </a:extLst>
          </p:cNvPr>
          <p:cNvSpPr txBox="1"/>
          <p:nvPr/>
        </p:nvSpPr>
        <p:spPr>
          <a:xfrm>
            <a:off x="449989" y="4232921"/>
            <a:ext cx="318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4D03EB-7E83-772C-BE65-1FF1611BBBA1}"/>
                  </a:ext>
                </a:extLst>
              </p:cNvPr>
              <p:cNvSpPr txBox="1"/>
              <p:nvPr/>
            </p:nvSpPr>
            <p:spPr>
              <a:xfrm>
                <a:off x="449989" y="4708410"/>
                <a:ext cx="41281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664D03EB-7E83-772C-BE65-1FF1611BB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08410"/>
                <a:ext cx="4128198" cy="726326"/>
              </a:xfrm>
              <a:prstGeom prst="rect">
                <a:avLst/>
              </a:prstGeom>
              <a:blipFill>
                <a:blip r:embed="rId4"/>
                <a:stretch>
                  <a:fillRect l="-2363" r="-221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8" name="yt_shape_1162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一个零件的形状如图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按规定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b4f8"/>
              </a:rPr>
              <a:t>检验工人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就判定这个零件不合格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9fe95"/>
              </a:rPr>
              <a:t>运用你所学知识说明这个零件不合格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29" name="yt_image_11629" title="H_278.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204864"/>
            <a:ext cx="2016224" cy="21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632"/>
          <p:cNvSpPr txBox="1"/>
          <p:nvPr/>
        </p:nvSpPr>
        <p:spPr>
          <a:xfrm>
            <a:off x="576905" y="2363165"/>
            <a:ext cx="1358192" cy="15815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  <a:r>
              <a:rPr lang="en-US" altLang="zh-CN" sz="8600" b="0" i="0" u="none" spc="8641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</a:p>
        </p:txBody>
      </p:sp>
      <p:pic>
        <p:nvPicPr>
          <p:cNvPr id="5" name="yt_image_11631" title="H_135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8496" y="4460687"/>
            <a:ext cx="1370152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634"/>
          <p:cNvSpPr txBox="1"/>
          <p:nvPr/>
        </p:nvSpPr>
        <p:spPr>
          <a:xfrm>
            <a:off x="576905" y="4130360"/>
            <a:ext cx="757560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解：延长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的外角，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131°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132°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所以零件不合格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67EEBB-A3D2-CC29-9CEA-62BD63D05A4A}"/>
              </a:ext>
            </a:extLst>
          </p:cNvPr>
          <p:cNvSpPr txBox="1"/>
          <p:nvPr/>
        </p:nvSpPr>
        <p:spPr>
          <a:xfrm>
            <a:off x="446732" y="2465123"/>
            <a:ext cx="392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18045E-042F-8CA0-15A5-F37513A27AD1}"/>
              </a:ext>
            </a:extLst>
          </p:cNvPr>
          <p:cNvSpPr txBox="1"/>
          <p:nvPr/>
        </p:nvSpPr>
        <p:spPr>
          <a:xfrm>
            <a:off x="446732" y="2940611"/>
            <a:ext cx="463124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A592A6-AF08-1C39-E7FB-55C4DC52FB22}"/>
              </a:ext>
            </a:extLst>
          </p:cNvPr>
          <p:cNvSpPr txBox="1"/>
          <p:nvPr/>
        </p:nvSpPr>
        <p:spPr>
          <a:xfrm>
            <a:off x="446732" y="3416099"/>
            <a:ext cx="435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的外角，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5900A0-58EB-43AD-5D0F-97880DDB67C6}"/>
              </a:ext>
            </a:extLst>
          </p:cNvPr>
          <p:cNvSpPr txBox="1"/>
          <p:nvPr/>
        </p:nvSpPr>
        <p:spPr>
          <a:xfrm>
            <a:off x="446732" y="3891587"/>
            <a:ext cx="76824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131°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027BF63-104D-F75D-1022-EC6C26055F79}"/>
              </a:ext>
            </a:extLst>
          </p:cNvPr>
          <p:cNvSpPr txBox="1"/>
          <p:nvPr/>
        </p:nvSpPr>
        <p:spPr>
          <a:xfrm>
            <a:off x="446732" y="4367075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所以零件不合格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6" name="yt_shape_1163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35" name="yt_image_1163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8" name="yt_shape_11638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在折纸活动中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小明制作了一张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28b8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折叠压平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66c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39" name="yt_image_11639" title="H_260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9257" y="2394976"/>
            <a:ext cx="1849029" cy="171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641"/>
          <p:cNvSpPr txBox="1"/>
          <p:nvPr/>
        </p:nvSpPr>
        <p:spPr>
          <a:xfrm>
            <a:off x="425252" y="2938614"/>
            <a:ext cx="62244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7" name="yt_shape_11643"/>
          <p:cNvSpPr txBox="1"/>
          <p:nvPr/>
        </p:nvSpPr>
        <p:spPr>
          <a:xfrm>
            <a:off x="425252" y="3570281"/>
            <a:ext cx="1809663" cy="15722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50" b="0" i="0" u="none" spc="-8550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  <a:r>
              <a:rPr lang="en-US" altLang="zh-CN" sz="8550" b="0" i="0" u="none" spc="12174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</a:p>
        </p:txBody>
      </p:sp>
      <p:pic>
        <p:nvPicPr>
          <p:cNvPr id="8" name="yt_image_11642" title="H_133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86854" y="4401075"/>
            <a:ext cx="1815627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645"/>
          <p:cNvSpPr txBox="1"/>
          <p:nvPr/>
        </p:nvSpPr>
        <p:spPr>
          <a:xfrm>
            <a:off x="506525" y="434604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，由折叠的性质可知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EAA'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EA'A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DAA'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DA'A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5524b"/>
              </a:rPr>
              <a:t> 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33A548-6A7C-1391-1DB5-329D5D6EAA48}"/>
              </a:ext>
            </a:extLst>
          </p:cNvPr>
          <p:cNvSpPr txBox="1"/>
          <p:nvPr/>
        </p:nvSpPr>
        <p:spPr>
          <a:xfrm>
            <a:off x="425252" y="3462680"/>
            <a:ext cx="802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，由折叠的性质可知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9BE867-D523-7430-864B-4FEF6F2E12F6}"/>
              </a:ext>
            </a:extLst>
          </p:cNvPr>
          <p:cNvSpPr txBox="1"/>
          <p:nvPr/>
        </p:nvSpPr>
        <p:spPr>
          <a:xfrm>
            <a:off x="425252" y="3938168"/>
            <a:ext cx="7311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EA'A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DA'A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431011B-9383-1373-9D72-C229ECCA793D}"/>
              </a:ext>
            </a:extLst>
          </p:cNvPr>
          <p:cNvSpPr txBox="1"/>
          <p:nvPr/>
        </p:nvSpPr>
        <p:spPr>
          <a:xfrm>
            <a:off x="425252" y="4413656"/>
            <a:ext cx="1118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kumimoji="0" lang="en-US" altLang="zh-CN" sz="1500" b="0" i="1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Times New Roman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7F52CB-069D-257B-BD36-4ADDC1E49687}"/>
              </a:ext>
            </a:extLst>
          </p:cNvPr>
          <p:cNvSpPr txBox="1"/>
          <p:nvPr/>
        </p:nvSpPr>
        <p:spPr>
          <a:xfrm>
            <a:off x="3958233" y="4901599"/>
            <a:ext cx="95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D3F2834-CE62-1A15-1131-8804687D2D41}"/>
              </a:ext>
            </a:extLst>
          </p:cNvPr>
          <p:cNvSpPr txBox="1"/>
          <p:nvPr/>
        </p:nvSpPr>
        <p:spPr>
          <a:xfrm>
            <a:off x="422330" y="5438951"/>
            <a:ext cx="4417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47DA76-24E5-D75D-81AC-EB73291B3A60}"/>
              </a:ext>
            </a:extLst>
          </p:cNvPr>
          <p:cNvSpPr txBox="1"/>
          <p:nvPr/>
        </p:nvSpPr>
        <p:spPr>
          <a:xfrm>
            <a:off x="422330" y="5914439"/>
            <a:ext cx="2572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uiExpand="1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6" name="yt_shape_11646"/>
          <p:cNvSpPr txBox="1"/>
          <p:nvPr/>
        </p:nvSpPr>
        <p:spPr>
          <a:xfrm>
            <a:off x="540000" y="900000"/>
            <a:ext cx="959397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试通过第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三者之间的数量关系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68373A-AE39-9C61-2C70-A6EF1CACDD52}"/>
              </a:ext>
            </a:extLst>
          </p:cNvPr>
          <p:cNvSpPr txBox="1"/>
          <p:nvPr/>
        </p:nvSpPr>
        <p:spPr>
          <a:xfrm>
            <a:off x="449989" y="1328682"/>
            <a:ext cx="3966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1639" title="H_260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060848"/>
            <a:ext cx="1849029" cy="171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8" name="yt_shape_11648"/>
          <p:cNvSpPr txBox="1"/>
          <p:nvPr/>
        </p:nvSpPr>
        <p:spPr>
          <a:xfrm>
            <a:off x="540000" y="900000"/>
            <a:ext cx="5847755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飞镖型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字型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求角度</a:t>
            </a:r>
          </a:p>
        </p:txBody>
      </p:sp>
      <p:sp>
        <p:nvSpPr>
          <p:cNvPr id="11649" name="yt_shape_11649"/>
          <p:cNvSpPr txBox="1"/>
          <p:nvPr/>
        </p:nvSpPr>
        <p:spPr>
          <a:xfrm>
            <a:off x="540000" y="1386164"/>
            <a:ext cx="1992066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【模型归纳】</a:t>
            </a:r>
          </a:p>
        </p:txBody>
      </p:sp>
      <p:pic>
        <p:nvPicPr>
          <p:cNvPr id="11650" name="yt_image_116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04054"/>
            <a:ext cx="1660143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2" name="yt_shape_11652"/>
          <p:cNvSpPr txBox="1"/>
          <p:nvPr/>
        </p:nvSpPr>
        <p:spPr>
          <a:xfrm>
            <a:off x="540000" y="3530710"/>
            <a:ext cx="3880403" cy="9813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飞镖型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653" name="yt_image_116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6271" y="1923226"/>
            <a:ext cx="1065510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07368" y="1386164"/>
            <a:ext cx="11521280" cy="3410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459464"/>
            <a:ext cx="6096000" cy="105259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字型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endParaRPr lang="en-US" altLang="zh-CN" sz="1500" i="1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6" name="yt_shape_11656"/>
          <p:cNvSpPr txBox="1"/>
          <p:nvPr/>
        </p:nvSpPr>
        <p:spPr>
          <a:xfrm>
            <a:off x="540119" y="900000"/>
            <a:ext cx="11492915" cy="33930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3771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660" name="yt_shape_11660"/>
          <p:cNvSpPr txBox="1"/>
          <p:nvPr/>
        </p:nvSpPr>
        <p:spPr>
          <a:xfrm>
            <a:off x="540000" y="4049915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57" name="yt_shape_11657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5111" y="2084502"/>
            <a:ext cx="1401777" cy="1915047"/>
            <a:chOff x="0" y="0"/>
            <a:chExt cx="1401777" cy="1915047"/>
          </a:xfrm>
        </p:grpSpPr>
        <p:pic>
          <p:nvPicPr>
            <p:cNvPr id="2" name="yt_image_1165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1777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59" name="yt_shape_11659"/>
            <p:cNvSpPr txBox="1"/>
            <p:nvPr/>
          </p:nvSpPr>
          <p:spPr>
            <a:xfrm>
              <a:off x="167607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FF8C737-C42B-A415-7C5F-66EF37591A58}"/>
              </a:ext>
            </a:extLst>
          </p:cNvPr>
          <p:cNvSpPr txBox="1"/>
          <p:nvPr/>
        </p:nvSpPr>
        <p:spPr>
          <a:xfrm>
            <a:off x="4982983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1" name="yt_shape_11661"/>
          <p:cNvSpPr txBox="1"/>
          <p:nvPr/>
        </p:nvSpPr>
        <p:spPr>
          <a:xfrm>
            <a:off x="540119" y="900000"/>
            <a:ext cx="11492915" cy="33930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如图是由平面上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五个点连接而成的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cfa3,isEnd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665" name="yt_shape_11665"/>
          <p:cNvSpPr txBox="1"/>
          <p:nvPr/>
        </p:nvSpPr>
        <p:spPr>
          <a:xfrm>
            <a:off x="540000" y="4038487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62" name="yt_shape_11662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7264" y="2084502"/>
            <a:ext cx="1897470" cy="1903617"/>
            <a:chOff x="0" y="0"/>
            <a:chExt cx="1897470" cy="1903617"/>
          </a:xfrm>
        </p:grpSpPr>
        <p:pic>
          <p:nvPicPr>
            <p:cNvPr id="2" name="yt_image_1166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7470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64" name="yt_shape_11664"/>
            <p:cNvSpPr txBox="1"/>
            <p:nvPr/>
          </p:nvSpPr>
          <p:spPr>
            <a:xfrm>
              <a:off x="415454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BFABEB3-7EA6-0711-DABA-93B19C6EB1C0}"/>
              </a:ext>
            </a:extLst>
          </p:cNvPr>
          <p:cNvSpPr txBox="1"/>
          <p:nvPr/>
        </p:nvSpPr>
        <p:spPr>
          <a:xfrm>
            <a:off x="2643008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7" name="yt_shape_11667"/>
          <p:cNvSpPr txBox="1"/>
          <p:nvPr/>
        </p:nvSpPr>
        <p:spPr>
          <a:xfrm>
            <a:off x="540119" y="900000"/>
            <a:ext cx="11492915" cy="38251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五角星的顶点为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b894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668" name="yt_image_116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7682" y="2084502"/>
            <a:ext cx="1716634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0" name="yt_shape_11670"/>
          <p:cNvSpPr txBox="1"/>
          <p:nvPr/>
        </p:nvSpPr>
        <p:spPr>
          <a:xfrm>
            <a:off x="5407744" y="3873409"/>
            <a:ext cx="1376513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00A134-EFA1-7B8D-C80B-58FEDF7026F1}"/>
              </a:ext>
            </a:extLst>
          </p:cNvPr>
          <p:cNvSpPr txBox="1"/>
          <p:nvPr/>
        </p:nvSpPr>
        <p:spPr>
          <a:xfrm>
            <a:off x="2022296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1" name="yt_shape_11671"/>
          <p:cNvSpPr txBox="1"/>
          <p:nvPr/>
        </p:nvSpPr>
        <p:spPr>
          <a:xfrm>
            <a:off x="540000" y="899999"/>
            <a:ext cx="10740576" cy="281014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eaLnBrk="1" latinLnBrk="0" hangingPunct="0">
              <a:lnSpc>
                <a:spcPct val="10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grpSp>
        <p:nvGrpSpPr>
          <p:cNvPr id="11672" name="yt_shape_11672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2790" y="1617890"/>
            <a:ext cx="2246419" cy="2041920"/>
            <a:chOff x="0" y="0"/>
            <a:chExt cx="2246419" cy="2041920"/>
          </a:xfrm>
        </p:grpSpPr>
        <p:pic>
          <p:nvPicPr>
            <p:cNvPr id="2" name="yt_image_1167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6419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4" name="yt_shape_11674"/>
            <p:cNvSpPr txBox="1"/>
            <p:nvPr/>
          </p:nvSpPr>
          <p:spPr>
            <a:xfrm>
              <a:off x="589928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B776513-1AC8-BC95-F0FD-FA278F7122F9}"/>
              </a:ext>
            </a:extLst>
          </p:cNvPr>
          <p:cNvSpPr txBox="1"/>
          <p:nvPr/>
        </p:nvSpPr>
        <p:spPr>
          <a:xfrm>
            <a:off x="6551313" y="925194"/>
            <a:ext cx="1064324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8" name="yt_shape_1156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张家界市中考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d706,isEnd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572" name="yt_shape_11572"/>
          <p:cNvSpPr txBox="1"/>
          <p:nvPr/>
        </p:nvSpPr>
        <p:spPr>
          <a:xfrm>
            <a:off x="540000" y="381265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69" name="yt_shape_11569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3774" y="2011799"/>
            <a:ext cx="2064450" cy="1750455"/>
            <a:chOff x="0" y="0"/>
            <a:chExt cx="2064450" cy="1750455"/>
          </a:xfrm>
        </p:grpSpPr>
        <p:pic>
          <p:nvPicPr>
            <p:cNvPr id="2" name="yt_image_1156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4450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1" name="yt_shape_11571"/>
            <p:cNvSpPr txBox="1"/>
            <p:nvPr/>
          </p:nvSpPr>
          <p:spPr>
            <a:xfrm>
              <a:off x="498944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399652-E9AF-24F5-32DD-A752E4F16F88}"/>
              </a:ext>
            </a:extLst>
          </p:cNvPr>
          <p:cNvSpPr txBox="1"/>
          <p:nvPr/>
        </p:nvSpPr>
        <p:spPr>
          <a:xfrm>
            <a:off x="1059708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3" name="yt_shape_1157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35ce"/>
              </a:rPr>
              <a:t> 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的度数为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的度数分别为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AB347B-A7C5-8D0D-53BD-00A532BF95C2}"/>
              </a:ext>
            </a:extLst>
          </p:cNvPr>
          <p:cNvSpPr txBox="1"/>
          <p:nvPr/>
        </p:nvSpPr>
        <p:spPr>
          <a:xfrm>
            <a:off x="450108" y="1804170"/>
            <a:ext cx="8955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26692E-D235-066C-535F-5BBB5C5959F1}"/>
              </a:ext>
            </a:extLst>
          </p:cNvPr>
          <p:cNvSpPr txBox="1"/>
          <p:nvPr/>
        </p:nvSpPr>
        <p:spPr>
          <a:xfrm>
            <a:off x="450108" y="2279658"/>
            <a:ext cx="391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3DD964-952A-217B-5896-F6FAC93DF98F}"/>
              </a:ext>
            </a:extLst>
          </p:cNvPr>
          <p:cNvSpPr txBox="1"/>
          <p:nvPr/>
        </p:nvSpPr>
        <p:spPr>
          <a:xfrm>
            <a:off x="450108" y="2755146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5F4941-402A-3C72-56E4-2E50D0766EFA}"/>
              </a:ext>
            </a:extLst>
          </p:cNvPr>
          <p:cNvSpPr txBox="1"/>
          <p:nvPr/>
        </p:nvSpPr>
        <p:spPr>
          <a:xfrm>
            <a:off x="497733" y="3230634"/>
            <a:ext cx="165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9DD821-181E-ACFA-91D6-924FA9FB3C7A}"/>
              </a:ext>
            </a:extLst>
          </p:cNvPr>
          <p:cNvSpPr txBox="1"/>
          <p:nvPr/>
        </p:nvSpPr>
        <p:spPr>
          <a:xfrm>
            <a:off x="450108" y="3706122"/>
            <a:ext cx="6665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6" name="yt_shape_11576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三角形按角分类</a:t>
            </a:r>
          </a:p>
        </p:txBody>
      </p:sp>
      <p:sp>
        <p:nvSpPr>
          <p:cNvPr id="11577" name="yt_shape_11577"/>
          <p:cNvSpPr txBox="1"/>
          <p:nvPr/>
        </p:nvSpPr>
        <p:spPr>
          <a:xfrm>
            <a:off x="540000" y="1395205"/>
            <a:ext cx="9468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8" name="yt_table_115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356293"/>
              </p:ext>
            </p:extLst>
          </p:nvPr>
        </p:nvGraphicFramePr>
        <p:xfrm>
          <a:off x="540047" y="1874508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sp>
        <p:nvSpPr>
          <p:cNvPr id="11580" name="yt_shape_11580"/>
          <p:cNvSpPr txBox="1"/>
          <p:nvPr/>
        </p:nvSpPr>
        <p:spPr>
          <a:xfrm>
            <a:off x="540120" y="28760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临湘市期末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若一个三角形三个内角度数的比为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9f12"/>
              </a:rPr>
              <a:t>则这个三角形是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1" name="yt_table_115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913744"/>
              </p:ext>
            </p:extLst>
          </p:nvPr>
        </p:nvGraphicFramePr>
        <p:xfrm>
          <a:off x="540047" y="3835497"/>
          <a:ext cx="58947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钝角三角形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p:pic>
        <p:nvPicPr>
          <p:cNvPr id="3" name="yt_shape_1714122909182" title="H_26.259764">
            <a:extLst>
              <a:ext uri="{FF2B5EF4-FFF2-40B4-BE49-F238E27FC236}">
                <a16:creationId xmlns:a16="http://schemas.microsoft.com/office/drawing/2014/main" id="{FFE0C4E6-F7F5-FB2D-6264-D3ABA3B8A5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CA7A5C-C50A-8BFD-CF95-29726EB81F87}"/>
              </a:ext>
            </a:extLst>
          </p:cNvPr>
          <p:cNvSpPr txBox="1"/>
          <p:nvPr/>
        </p:nvSpPr>
        <p:spPr>
          <a:xfrm>
            <a:off x="89970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049305-0786-4BBB-AC33-1EDD8E75BB11}"/>
              </a:ext>
            </a:extLst>
          </p:cNvPr>
          <p:cNvSpPr txBox="1"/>
          <p:nvPr/>
        </p:nvSpPr>
        <p:spPr>
          <a:xfrm>
            <a:off x="1059709" y="33047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3" name="yt_shape_11583"/>
          <p:cNvSpPr txBox="1"/>
          <p:nvPr/>
        </p:nvSpPr>
        <p:spPr>
          <a:xfrm>
            <a:off x="540000" y="900000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观察如图所示的四个三角形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84" name="yt_image_11584" title="H_95.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1431948"/>
            <a:ext cx="4666627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6" name="yt_shape_11586"/>
          <p:cNvSpPr txBox="1"/>
          <p:nvPr/>
        </p:nvSpPr>
        <p:spPr>
          <a:xfrm>
            <a:off x="540000" y="2793768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其中锐角三角形是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钝角三角形是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FEBD0F-0BD1-2962-B494-60043ABF342E}"/>
              </a:ext>
            </a:extLst>
          </p:cNvPr>
          <p:cNvSpPr txBox="1"/>
          <p:nvPr/>
        </p:nvSpPr>
        <p:spPr>
          <a:xfrm>
            <a:off x="3193189" y="274696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0148D9-69A5-55D3-3DBF-E4D43B32F9DE}"/>
              </a:ext>
            </a:extLst>
          </p:cNvPr>
          <p:cNvSpPr txBox="1"/>
          <p:nvPr/>
        </p:nvSpPr>
        <p:spPr>
          <a:xfrm>
            <a:off x="6241189" y="274696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70F174-1B6F-9B56-64C8-07F2582DC252}"/>
              </a:ext>
            </a:extLst>
          </p:cNvPr>
          <p:cNvSpPr txBox="1"/>
          <p:nvPr/>
        </p:nvSpPr>
        <p:spPr>
          <a:xfrm>
            <a:off x="9593989" y="274696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7" name="yt_shape_11587"/>
          <p:cNvSpPr txBox="1"/>
          <p:nvPr/>
        </p:nvSpPr>
        <p:spPr>
          <a:xfrm>
            <a:off x="540000" y="90000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三角形的外角</a:t>
            </a:r>
          </a:p>
        </p:txBody>
      </p:sp>
      <p:sp>
        <p:nvSpPr>
          <p:cNvPr id="11588" name="yt_shape_11588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9ad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2" name="yt_table_115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385884"/>
              </p:ext>
            </p:extLst>
          </p:nvPr>
        </p:nvGraphicFramePr>
        <p:xfrm>
          <a:off x="540047" y="235464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grpSp>
        <p:nvGrpSpPr>
          <p:cNvPr id="11589" name="yt_shape_11589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84399" y="2354640"/>
            <a:ext cx="2365605" cy="1909332"/>
            <a:chOff x="0" y="0"/>
            <a:chExt cx="2365605" cy="1909332"/>
          </a:xfrm>
        </p:grpSpPr>
        <p:pic>
          <p:nvPicPr>
            <p:cNvPr id="3" name="yt_image_1158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65605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1" name="yt_shape_11591"/>
            <p:cNvSpPr txBox="1"/>
            <p:nvPr/>
          </p:nvSpPr>
          <p:spPr>
            <a:xfrm>
              <a:off x="649521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594" name="yt_shape_11594"/>
          <p:cNvSpPr txBox="1"/>
          <p:nvPr/>
        </p:nvSpPr>
        <p:spPr>
          <a:xfrm>
            <a:off x="540000" y="4314339"/>
            <a:ext cx="10207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将一副三角板按如图方式重叠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8" name="yt_table_115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979100"/>
              </p:ext>
            </p:extLst>
          </p:nvPr>
        </p:nvGraphicFramePr>
        <p:xfrm>
          <a:off x="540047" y="4793642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grpSp>
        <p:nvGrpSpPr>
          <p:cNvPr id="11595" name="yt_shape_11595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0964" y="4793642"/>
            <a:ext cx="2148993" cy="1640727"/>
            <a:chOff x="0" y="0"/>
            <a:chExt cx="2148993" cy="1640727"/>
          </a:xfrm>
        </p:grpSpPr>
        <p:pic>
          <p:nvPicPr>
            <p:cNvPr id="2" name="yt_image_115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48993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7" name="yt_shape_11597"/>
            <p:cNvSpPr txBox="1"/>
            <p:nvPr/>
          </p:nvSpPr>
          <p:spPr>
            <a:xfrm>
              <a:off x="541215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4122909267">
            <a:extLst>
              <a:ext uri="{FF2B5EF4-FFF2-40B4-BE49-F238E27FC236}">
                <a16:creationId xmlns:a16="http://schemas.microsoft.com/office/drawing/2014/main" id="{3855D584-D257-A60E-A175-0CDD9C91F2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4574F1F-AE88-413E-7DA8-639BF5D4C4C9}"/>
              </a:ext>
            </a:extLst>
          </p:cNvPr>
          <p:cNvSpPr txBox="1"/>
          <p:nvPr/>
        </p:nvSpPr>
        <p:spPr>
          <a:xfrm>
            <a:off x="2255096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FBBB18-F04C-EF18-652D-34AEDF7C96A7}"/>
              </a:ext>
            </a:extLst>
          </p:cNvPr>
          <p:cNvSpPr txBox="1"/>
          <p:nvPr/>
        </p:nvSpPr>
        <p:spPr>
          <a:xfrm>
            <a:off x="9746389" y="42675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0" name="yt_shape_1160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619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01" name="yt_image_11601" title="H_129.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6752" y="2011799"/>
            <a:ext cx="1298494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03" name="yt_shape_11603"/>
              <p:cNvSpPr txBox="1"/>
              <p:nvPr/>
            </p:nvSpPr>
            <p:spPr>
              <a:xfrm>
                <a:off x="540000" y="3702430"/>
                <a:ext cx="6137899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85°.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3" name="yt_shape_11603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2430"/>
                <a:ext cx="6137899" cy="2546916"/>
              </a:xfrm>
              <a:prstGeom prst="rect">
                <a:avLst/>
              </a:prstGeom>
              <a:blipFill>
                <a:blip r:embed="rId3"/>
                <a:stretch>
                  <a:fillRect l="-3082" t="-1914" r="-1789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DA6A09-F558-90F1-96EF-FF0C7DDF6D23}"/>
              </a:ext>
            </a:extLst>
          </p:cNvPr>
          <p:cNvSpPr txBox="1"/>
          <p:nvPr/>
        </p:nvSpPr>
        <p:spPr>
          <a:xfrm>
            <a:off x="449989" y="3655624"/>
            <a:ext cx="379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102307-4C24-BAC1-5D91-7650A88F04C3}"/>
              </a:ext>
            </a:extLst>
          </p:cNvPr>
          <p:cNvSpPr txBox="1"/>
          <p:nvPr/>
        </p:nvSpPr>
        <p:spPr>
          <a:xfrm>
            <a:off x="449989" y="4131112"/>
            <a:ext cx="219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FC1626-59ED-5661-A3DF-081AFAAC750F}"/>
                  </a:ext>
                </a:extLst>
              </p:cNvPr>
              <p:cNvSpPr txBox="1"/>
              <p:nvPr/>
            </p:nvSpPr>
            <p:spPr>
              <a:xfrm>
                <a:off x="449989" y="4606600"/>
                <a:ext cx="4093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0CFC1626-59ED-5661-A3DF-081AFAAC75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6600"/>
                <a:ext cx="4093273" cy="765061"/>
              </a:xfrm>
              <a:prstGeom prst="rect">
                <a:avLst/>
              </a:prstGeom>
              <a:blipFill>
                <a:blip r:embed="rId4"/>
                <a:stretch>
                  <a:fillRect l="-2385" r="-223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E4D5F95-59C8-6516-AA56-1D0B9C7FD31B}"/>
              </a:ext>
            </a:extLst>
          </p:cNvPr>
          <p:cNvSpPr txBox="1"/>
          <p:nvPr/>
        </p:nvSpPr>
        <p:spPr>
          <a:xfrm>
            <a:off x="449989" y="5278049"/>
            <a:ext cx="271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CF393D-E7B9-EF75-C500-537E76A1EDAF}"/>
              </a:ext>
            </a:extLst>
          </p:cNvPr>
          <p:cNvSpPr txBox="1"/>
          <p:nvPr/>
        </p:nvSpPr>
        <p:spPr>
          <a:xfrm>
            <a:off x="449989" y="5753537"/>
            <a:ext cx="6258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5" name="yt_shape_11605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利用三角形外角性质求角的度数时出错</a:t>
            </a:r>
          </a:p>
        </p:txBody>
      </p:sp>
      <p:sp>
        <p:nvSpPr>
          <p:cNvPr id="11606" name="yt_shape_11606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8af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607" name="yt_image_11607" title="H_111.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1944" y="2354640"/>
            <a:ext cx="1207422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909346" title="H_26.259764">
            <a:extLst>
              <a:ext uri="{FF2B5EF4-FFF2-40B4-BE49-F238E27FC236}">
                <a16:creationId xmlns:a16="http://schemas.microsoft.com/office/drawing/2014/main" id="{068DDA22-E8E0-F35A-824C-28AF899D66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192E62-C8E4-2A7D-01B2-B91A74053FB9}"/>
              </a:ext>
            </a:extLst>
          </p:cNvPr>
          <p:cNvSpPr txBox="1"/>
          <p:nvPr/>
        </p:nvSpPr>
        <p:spPr>
          <a:xfrm>
            <a:off x="1059709" y="1823887"/>
            <a:ext cx="10530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0" name="yt_shape_1161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09" name="yt_image_1160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2" name="yt_shape_1161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新化县期末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将一副直角三角板如图放置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使两直角边重合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5be2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16" name="yt_table_1161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20091"/>
              </p:ext>
            </p:extLst>
          </p:nvPr>
        </p:nvGraphicFramePr>
        <p:xfrm>
          <a:off x="540047" y="2441600"/>
          <a:ext cx="87560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grpSp>
        <p:nvGrpSpPr>
          <p:cNvPr id="11613" name="yt_shape_11613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45841" y="2441600"/>
            <a:ext cx="2204128" cy="1695591"/>
            <a:chOff x="0" y="0"/>
            <a:chExt cx="2204128" cy="1695591"/>
          </a:xfrm>
        </p:grpSpPr>
        <p:pic>
          <p:nvPicPr>
            <p:cNvPr id="2" name="yt_image_1161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4128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15" name="yt_shape_11615"/>
            <p:cNvSpPr txBox="1"/>
            <p:nvPr/>
          </p:nvSpPr>
          <p:spPr>
            <a:xfrm>
              <a:off x="492600" y="133559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97F7126-751B-9A71-1C75-B24AF7072909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1518</Words>
  <Application>Microsoft Office PowerPoint</Application>
  <PresentationFormat>宽屏</PresentationFormat>
  <Paragraphs>150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52" baseType="lpstr">
      <vt:lpstr>,isEnd</vt:lpstr>
      <vt:lpstr>_⨹_1_08af6,isEnd</vt:lpstr>
      <vt:lpstr>_⨹_1_0b894,isEnd</vt:lpstr>
      <vt:lpstr>_⨹_1_1cfa3,isEnd</vt:lpstr>
      <vt:lpstr>_⨹_1_5524b</vt:lpstr>
      <vt:lpstr>_⨹_1_5780f</vt:lpstr>
      <vt:lpstr>_⨹_1_62619</vt:lpstr>
      <vt:lpstr>_⨹_1_766c6</vt:lpstr>
      <vt:lpstr>_⨹_1_ad706,isEnd</vt:lpstr>
      <vt:lpstr>_⨹_1_b35ce</vt:lpstr>
      <vt:lpstr>_⨹_1_c3771,isEnd</vt:lpstr>
      <vt:lpstr>_⨹_1_cfe9d</vt:lpstr>
      <vt:lpstr>_⨹_1_d9ad4</vt:lpstr>
      <vt:lpstr>_⨹_1_e28b8</vt:lpstr>
      <vt:lpstr>_⨹_16_9fe95</vt:lpstr>
      <vt:lpstr>_⨹_4_2b4f8</vt:lpstr>
      <vt:lpstr>_⨹_4_35be2</vt:lpstr>
      <vt:lpstr>_⨹_7_29f12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