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2" r:id="rId8"/>
    <p:sldId id="313" r:id="rId9"/>
    <p:sldId id="315" r:id="rId10"/>
    <p:sldId id="317" r:id="rId11"/>
    <p:sldId id="318" r:id="rId12"/>
    <p:sldId id="326" r:id="rId13"/>
    <p:sldId id="320" r:id="rId14"/>
    <p:sldId id="321" r:id="rId15"/>
    <p:sldId id="328" r:id="rId16"/>
    <p:sldId id="32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43" name="yt_image_1254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45" name="yt_shape_12545"/>
          <p:cNvSpPr txBox="1"/>
          <p:nvPr/>
        </p:nvSpPr>
        <p:spPr>
          <a:xfrm>
            <a:off x="540000" y="1482165"/>
            <a:ext cx="51488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判定三角形全等</a:t>
            </a:r>
          </a:p>
        </p:txBody>
      </p:sp>
      <p:sp>
        <p:nvSpPr>
          <p:cNvPr id="12546" name="yt_shape_12546"/>
          <p:cNvSpPr txBox="1"/>
          <p:nvPr/>
        </p:nvSpPr>
        <p:spPr>
          <a:xfrm>
            <a:off x="540000" y="1977370"/>
            <a:ext cx="54550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全等的三角形是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8" name="yt_table_1254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912398"/>
              </p:ext>
            </p:extLst>
          </p:nvPr>
        </p:nvGraphicFramePr>
        <p:xfrm>
          <a:off x="540047" y="2456673"/>
          <a:ext cx="5134293" cy="950976"/>
        </p:xfrm>
        <a:graphic>
          <a:graphicData uri="http://schemas.openxmlformats.org/drawingml/2006/table">
            <a:tbl>
              <a:tblPr/>
              <a:tblGrid>
                <a:gridCol w="3372168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1762125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pic>
        <p:nvPicPr>
          <p:cNvPr id="12547" name="yt_image_12547_skip" title="H_102.7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6841" y="2456673"/>
            <a:ext cx="5073760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0" name="yt_shape_12550"/>
          <p:cNvSpPr txBox="1"/>
          <p:nvPr/>
        </p:nvSpPr>
        <p:spPr>
          <a:xfrm>
            <a:off x="540119" y="38127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960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则还需要加上条件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54" name="yt_table_1255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064323"/>
              </p:ext>
            </p:extLst>
          </p:nvPr>
        </p:nvGraphicFramePr>
        <p:xfrm>
          <a:off x="540047" y="4772202"/>
          <a:ext cx="5497831" cy="950976"/>
        </p:xfrm>
        <a:graphic>
          <a:graphicData uri="http://schemas.openxmlformats.org/drawingml/2006/table">
            <a:tbl>
              <a:tblPr/>
              <a:tblGrid>
                <a:gridCol w="3372168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125663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grpSp>
        <p:nvGrpSpPr>
          <p:cNvPr id="12551" name="yt_shape_12551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4508" y="4772202"/>
            <a:ext cx="1495305" cy="1640727"/>
            <a:chOff x="0" y="0"/>
            <a:chExt cx="1495305" cy="1640727"/>
          </a:xfrm>
        </p:grpSpPr>
        <p:pic>
          <p:nvPicPr>
            <p:cNvPr id="2" name="yt_image_1255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95305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53" name="yt_shape_12553"/>
            <p:cNvSpPr txBox="1"/>
            <p:nvPr/>
          </p:nvSpPr>
          <p:spPr>
            <a:xfrm>
              <a:off x="214371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3035567">
            <a:extLst>
              <a:ext uri="{FF2B5EF4-FFF2-40B4-BE49-F238E27FC236}">
                <a16:creationId xmlns:a16="http://schemas.microsoft.com/office/drawing/2014/main" id="{820C5688-DE60-063E-5755-F79827D486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C41C4F0-7FA4-3EC6-C865-9C217FB20FC6}"/>
              </a:ext>
            </a:extLst>
          </p:cNvPr>
          <p:cNvSpPr txBox="1"/>
          <p:nvPr/>
        </p:nvSpPr>
        <p:spPr>
          <a:xfrm>
            <a:off x="50219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623C33-5770-4352-78E1-815C9BC1CE9E}"/>
              </a:ext>
            </a:extLst>
          </p:cNvPr>
          <p:cNvSpPr txBox="1"/>
          <p:nvPr/>
        </p:nvSpPr>
        <p:spPr>
          <a:xfrm>
            <a:off x="3498108" y="42414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2" name="yt_shape_12602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046e,isEnd"/>
              </a:rPr>
              <a:t>在同一条直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pic>
        <p:nvPicPr>
          <p:cNvPr id="12603" name="yt_image_12603" title="H_118.71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8340" y="2062254"/>
            <a:ext cx="1782966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509CEA-E27C-089C-AF54-AF647778788C}"/>
              </a:ext>
            </a:extLst>
          </p:cNvPr>
          <p:cNvSpPr txBox="1"/>
          <p:nvPr/>
        </p:nvSpPr>
        <p:spPr>
          <a:xfrm>
            <a:off x="5723784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08" name="yt_shape_12608"/>
              <p:cNvSpPr txBox="1"/>
              <p:nvPr/>
            </p:nvSpPr>
            <p:spPr>
              <a:xfrm>
                <a:off x="598633" y="49665"/>
                <a:ext cx="4807726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2608" name="yt_shape_126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633" y="49665"/>
                <a:ext cx="4807726" cy="3401765"/>
              </a:xfrm>
              <a:prstGeom prst="rect">
                <a:avLst/>
              </a:prstGeom>
              <a:blipFill>
                <a:blip r:embed="rId2"/>
                <a:stretch>
                  <a:fillRect l="-3802" t="-1434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6543BB-80BE-8469-446E-8CEE4417EDC1}"/>
              </a:ext>
            </a:extLst>
          </p:cNvPr>
          <p:cNvSpPr txBox="1"/>
          <p:nvPr/>
        </p:nvSpPr>
        <p:spPr>
          <a:xfrm>
            <a:off x="473832" y="1981866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CE3364-A4BA-2A20-F964-300278993285}"/>
              </a:ext>
            </a:extLst>
          </p:cNvPr>
          <p:cNvSpPr txBox="1"/>
          <p:nvPr/>
        </p:nvSpPr>
        <p:spPr>
          <a:xfrm>
            <a:off x="473832" y="2457354"/>
            <a:ext cx="2283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8F1DD6-231C-6BF5-B8DE-1FEC19BA03C0}"/>
                  </a:ext>
                </a:extLst>
              </p:cNvPr>
              <p:cNvSpPr txBox="1"/>
              <p:nvPr/>
            </p:nvSpPr>
            <p:spPr>
              <a:xfrm>
                <a:off x="473832" y="2932842"/>
                <a:ext cx="49413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8F1DD6-231C-6BF5-B8DE-1FEC19BA0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832" y="2932842"/>
                <a:ext cx="4941316" cy="1611643"/>
              </a:xfrm>
              <a:prstGeom prst="rect">
                <a:avLst/>
              </a:prstGeom>
              <a:blipFill>
                <a:blip r:embed="rId3"/>
                <a:stretch>
                  <a:fillRect l="-1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2356843-659E-92F4-8DFE-20662B9CC75A}"/>
              </a:ext>
            </a:extLst>
          </p:cNvPr>
          <p:cNvSpPr txBox="1"/>
          <p:nvPr/>
        </p:nvSpPr>
        <p:spPr>
          <a:xfrm>
            <a:off x="473832" y="4450873"/>
            <a:ext cx="423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88E243-782A-6209-C8F2-580DFAA01355}"/>
              </a:ext>
            </a:extLst>
          </p:cNvPr>
          <p:cNvSpPr txBox="1"/>
          <p:nvPr/>
        </p:nvSpPr>
        <p:spPr>
          <a:xfrm>
            <a:off x="473832" y="4926362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605"/>
          <p:cNvSpPr txBox="1"/>
          <p:nvPr/>
        </p:nvSpPr>
        <p:spPr>
          <a:xfrm>
            <a:off x="479376" y="9087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b3a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9" name="yt_image_12606" title="H_129.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2266416"/>
            <a:ext cx="1542024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0" name="yt_shape_1261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桂林市中考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ed47"/>
              </a:rPr>
              <a:t>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13" name="yt_image_12613" title="H_101.5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3129" y="2491102"/>
            <a:ext cx="2168870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15" name="yt_shape_12615"/>
              <p:cNvSpPr txBox="1"/>
              <p:nvPr/>
            </p:nvSpPr>
            <p:spPr>
              <a:xfrm>
                <a:off x="540000" y="3930361"/>
                <a:ext cx="6922088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615" name="yt_shape_12615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0361"/>
                <a:ext cx="6922088" cy="2441502"/>
              </a:xfrm>
              <a:prstGeom prst="rect">
                <a:avLst/>
              </a:prstGeom>
              <a:blipFill>
                <a:blip r:embed="rId3"/>
                <a:stretch>
                  <a:fillRect l="-2731" t="-2250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B13A47A-A5BF-5E25-1A41-2A48552D751D}"/>
              </a:ext>
            </a:extLst>
          </p:cNvPr>
          <p:cNvSpPr txBox="1"/>
          <p:nvPr/>
        </p:nvSpPr>
        <p:spPr>
          <a:xfrm>
            <a:off x="450108" y="2279658"/>
            <a:ext cx="525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0AFAA8-C5AF-7298-6DC3-34CF6C39B3EA}"/>
              </a:ext>
            </a:extLst>
          </p:cNvPr>
          <p:cNvSpPr txBox="1"/>
          <p:nvPr/>
        </p:nvSpPr>
        <p:spPr>
          <a:xfrm>
            <a:off x="450108" y="2755146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B4E7DB-7210-D5A4-088F-E07F76DFDB5E}"/>
              </a:ext>
            </a:extLst>
          </p:cNvPr>
          <p:cNvSpPr txBox="1"/>
          <p:nvPr/>
        </p:nvSpPr>
        <p:spPr>
          <a:xfrm>
            <a:off x="450108" y="3230634"/>
            <a:ext cx="2537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17116F-5B95-0BCF-1B69-F0C2D8CA5F43}"/>
                  </a:ext>
                </a:extLst>
              </p:cNvPr>
              <p:cNvSpPr txBox="1"/>
              <p:nvPr/>
            </p:nvSpPr>
            <p:spPr>
              <a:xfrm>
                <a:off x="449989" y="4359043"/>
                <a:ext cx="703522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3317116F-5B95-0BCF-1B69-F0C2D8CA5F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59043"/>
                <a:ext cx="7035229" cy="1611643"/>
              </a:xfrm>
              <a:prstGeom prst="rect">
                <a:avLst/>
              </a:prstGeom>
              <a:blipFill>
                <a:blip r:embed="rId4"/>
                <a:stretch>
                  <a:fillRect l="-13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693E8D1-CF3F-D9A3-E9E5-5D19C7EFC8A9}"/>
              </a:ext>
            </a:extLst>
          </p:cNvPr>
          <p:cNvSpPr txBox="1"/>
          <p:nvPr/>
        </p:nvSpPr>
        <p:spPr>
          <a:xfrm>
            <a:off x="449989" y="5877074"/>
            <a:ext cx="4020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1" name="yt_shape_12621"/>
          <p:cNvSpPr txBox="1"/>
          <p:nvPr/>
        </p:nvSpPr>
        <p:spPr>
          <a:xfrm>
            <a:off x="551384" y="68690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20" name="yt_image_1262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64704"/>
            <a:ext cx="2160240" cy="45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3" name="yt_shape_12623"/>
          <p:cNvSpPr txBox="1"/>
          <p:nvPr/>
        </p:nvSpPr>
        <p:spPr>
          <a:xfrm>
            <a:off x="551503" y="126907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104c"/>
              </a:rPr>
              <a:t>两边上的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6" name="yt_image_12627" title="H_120.5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6193" y="2704655"/>
            <a:ext cx="2137201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3920F4B-FB4D-E896-5825-CD27047EB60A}"/>
              </a:ext>
            </a:extLst>
          </p:cNvPr>
          <p:cNvSpPr txBox="1"/>
          <p:nvPr/>
        </p:nvSpPr>
        <p:spPr>
          <a:xfrm>
            <a:off x="551384" y="2657849"/>
            <a:ext cx="7415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两边上的高，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F53646-36BA-B473-B2FC-6A52006B4A61}"/>
              </a:ext>
            </a:extLst>
          </p:cNvPr>
          <p:cNvSpPr txBox="1"/>
          <p:nvPr/>
        </p:nvSpPr>
        <p:spPr>
          <a:xfrm>
            <a:off x="551384" y="3133337"/>
            <a:ext cx="608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1B1C18-CED1-C48A-EF3A-5AC94C2F12E3}"/>
              </a:ext>
            </a:extLst>
          </p:cNvPr>
          <p:cNvSpPr txBox="1"/>
          <p:nvPr/>
        </p:nvSpPr>
        <p:spPr>
          <a:xfrm>
            <a:off x="551384" y="3608825"/>
            <a:ext cx="377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75F936-DEA8-F8F7-650C-558AA28AA817}"/>
              </a:ext>
            </a:extLst>
          </p:cNvPr>
          <p:cNvSpPr txBox="1"/>
          <p:nvPr/>
        </p:nvSpPr>
        <p:spPr>
          <a:xfrm>
            <a:off x="551384" y="4084313"/>
            <a:ext cx="345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EF5F98-DF4B-1DA7-1697-C1D0FBC6517B}"/>
              </a:ext>
            </a:extLst>
          </p:cNvPr>
          <p:cNvSpPr txBox="1"/>
          <p:nvPr/>
        </p:nvSpPr>
        <p:spPr>
          <a:xfrm>
            <a:off x="551384" y="4559801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08F5060-C6AD-183F-238B-4EB0E50F82FA}"/>
              </a:ext>
            </a:extLst>
          </p:cNvPr>
          <p:cNvSpPr txBox="1"/>
          <p:nvPr/>
        </p:nvSpPr>
        <p:spPr>
          <a:xfrm>
            <a:off x="551384" y="5035289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DE150B6-03F3-612A-6989-5B1443162946}"/>
                  </a:ext>
                </a:extLst>
              </p:cNvPr>
              <p:cNvSpPr txBox="1"/>
              <p:nvPr/>
            </p:nvSpPr>
            <p:spPr>
              <a:xfrm>
                <a:off x="590469" y="4925909"/>
                <a:ext cx="57652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GCA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DE150B6-03F3-612A-6989-5B14431629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469" y="4925909"/>
                <a:ext cx="5765228" cy="1611643"/>
              </a:xfrm>
              <a:prstGeom prst="rect">
                <a:avLst/>
              </a:prstGeom>
              <a:blipFill>
                <a:blip r:embed="rId4"/>
                <a:stretch>
                  <a:fillRect l="-1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C2438F65-3F7F-3E56-5236-D962CA104A49}"/>
              </a:ext>
            </a:extLst>
          </p:cNvPr>
          <p:cNvSpPr txBox="1"/>
          <p:nvPr/>
        </p:nvSpPr>
        <p:spPr>
          <a:xfrm>
            <a:off x="6096000" y="5610097"/>
            <a:ext cx="403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A93FCA-9658-C1F3-BAE5-31BA8BCF4C8B}"/>
              </a:ext>
            </a:extLst>
          </p:cNvPr>
          <p:cNvSpPr txBox="1"/>
          <p:nvPr/>
        </p:nvSpPr>
        <p:spPr>
          <a:xfrm>
            <a:off x="658811" y="6227159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9" name="yt_shape_12629"/>
          <p:cNvSpPr txBox="1"/>
          <p:nvPr/>
        </p:nvSpPr>
        <p:spPr>
          <a:xfrm>
            <a:off x="540000" y="900000"/>
            <a:ext cx="616835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的位置关系如何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31" name="yt_image_12631" title="H_120.5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4798" y="1531667"/>
            <a:ext cx="2137201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0AD991-542F-8DC1-5019-23E484BF04CC}"/>
              </a:ext>
            </a:extLst>
          </p:cNvPr>
          <p:cNvSpPr txBox="1"/>
          <p:nvPr/>
        </p:nvSpPr>
        <p:spPr>
          <a:xfrm>
            <a:off x="449989" y="1328682"/>
            <a:ext cx="301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FFA24E-E73F-1DD1-0313-00B63A547A2A}"/>
              </a:ext>
            </a:extLst>
          </p:cNvPr>
          <p:cNvSpPr txBox="1"/>
          <p:nvPr/>
        </p:nvSpPr>
        <p:spPr>
          <a:xfrm>
            <a:off x="449989" y="1804170"/>
            <a:ext cx="4010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0AC964-14FF-5F5D-ACAE-AE69274B7A53}"/>
              </a:ext>
            </a:extLst>
          </p:cNvPr>
          <p:cNvSpPr txBox="1"/>
          <p:nvPr/>
        </p:nvSpPr>
        <p:spPr>
          <a:xfrm>
            <a:off x="449989" y="2279658"/>
            <a:ext cx="255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DF9431-AE19-E6A7-3A42-EB8710A32A69}"/>
              </a:ext>
            </a:extLst>
          </p:cNvPr>
          <p:cNvSpPr txBox="1"/>
          <p:nvPr/>
        </p:nvSpPr>
        <p:spPr>
          <a:xfrm>
            <a:off x="449989" y="2755146"/>
            <a:ext cx="580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5156E1-E08F-30D8-8E4D-704DCD86F58C}"/>
              </a:ext>
            </a:extLst>
          </p:cNvPr>
          <p:cNvSpPr txBox="1"/>
          <p:nvPr/>
        </p:nvSpPr>
        <p:spPr>
          <a:xfrm>
            <a:off x="449989" y="3230634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4" name="yt_shape_12634"/>
          <p:cNvSpPr txBox="1"/>
          <p:nvPr/>
        </p:nvSpPr>
        <p:spPr>
          <a:xfrm>
            <a:off x="2423592" y="1916832"/>
            <a:ext cx="8174848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判定两个三角形全等时注意角是两对应边的夹角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注意公共边、公共角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可用全等证明线段相等、角相等、线段垂直或平行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2633"/>
          <p:cNvSpPr txBox="1"/>
          <p:nvPr/>
        </p:nvSpPr>
        <p:spPr>
          <a:xfrm>
            <a:off x="557164" y="1205472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6" name="yt_shape_1255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57f8"/>
              </a:rPr>
              <a:t>还需要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添加的条件是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60" name="yt_table_1256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884812"/>
              </p:ext>
            </p:extLst>
          </p:nvPr>
        </p:nvGraphicFramePr>
        <p:xfrm>
          <a:off x="540047" y="1859435"/>
          <a:ext cx="5777230" cy="950976"/>
        </p:xfrm>
        <a:graphic>
          <a:graphicData uri="http://schemas.openxmlformats.org/drawingml/2006/table">
            <a:tbl>
              <a:tblPr/>
              <a:tblGrid>
                <a:gridCol w="3354705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2422525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p:grpSp>
        <p:nvGrpSpPr>
          <p:cNvPr id="12557" name="yt_shape_12557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9677" y="1859435"/>
            <a:ext cx="1690178" cy="1624725"/>
            <a:chOff x="0" y="0"/>
            <a:chExt cx="1690178" cy="1624725"/>
          </a:xfrm>
        </p:grpSpPr>
        <p:pic>
          <p:nvPicPr>
            <p:cNvPr id="2" name="yt_image_1255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0178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59" name="yt_shape_12559"/>
            <p:cNvSpPr txBox="1"/>
            <p:nvPr/>
          </p:nvSpPr>
          <p:spPr>
            <a:xfrm>
              <a:off x="311808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908D96-0527-533C-9B19-F6D3CBA4AFFB}"/>
              </a:ext>
            </a:extLst>
          </p:cNvPr>
          <p:cNvSpPr txBox="1"/>
          <p:nvPr/>
        </p:nvSpPr>
        <p:spPr>
          <a:xfrm>
            <a:off x="2888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2" name="yt_shape_1256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应添加的条件是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566" name="yt_shape_12566"/>
          <p:cNvSpPr txBox="1"/>
          <p:nvPr/>
        </p:nvSpPr>
        <p:spPr>
          <a:xfrm>
            <a:off x="540000" y="369723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63" name="yt_shape_12563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3347" y="2011799"/>
            <a:ext cx="1285304" cy="1635012"/>
            <a:chOff x="0" y="0"/>
            <a:chExt cx="1285304" cy="1635012"/>
          </a:xfrm>
        </p:grpSpPr>
        <p:pic>
          <p:nvPicPr>
            <p:cNvPr id="2" name="yt_image_125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85304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5" name="yt_shape_12565"/>
            <p:cNvSpPr txBox="1"/>
            <p:nvPr/>
          </p:nvSpPr>
          <p:spPr>
            <a:xfrm>
              <a:off x="109371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567" name="yt_shape_12567"/>
          <p:cNvSpPr txBox="1"/>
          <p:nvPr/>
        </p:nvSpPr>
        <p:spPr>
          <a:xfrm>
            <a:off x="540000" y="4106522"/>
            <a:ext cx="108058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</a:p>
        </p:txBody>
      </p:sp>
      <p:sp>
        <p:nvSpPr>
          <p:cNvPr id="12568" name="yt_shape_12568"/>
          <p:cNvSpPr txBox="1"/>
          <p:nvPr/>
        </p:nvSpPr>
        <p:spPr>
          <a:xfrm>
            <a:off x="540000" y="4585825"/>
            <a:ext cx="41101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466D2A-524D-F44C-6178-428D738A29B5}"/>
              </a:ext>
            </a:extLst>
          </p:cNvPr>
          <p:cNvSpPr txBox="1"/>
          <p:nvPr/>
        </p:nvSpPr>
        <p:spPr>
          <a:xfrm>
            <a:off x="10681546" y="853194"/>
            <a:ext cx="99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75815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0C6E1C-D28F-80AE-5F19-35BF88E69A6F}"/>
              </a:ext>
            </a:extLst>
          </p:cNvPr>
          <p:cNvSpPr txBox="1"/>
          <p:nvPr/>
        </p:nvSpPr>
        <p:spPr>
          <a:xfrm>
            <a:off x="450108" y="1328682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8D223C-D57D-1834-DDEF-71FA063568DE}"/>
              </a:ext>
            </a:extLst>
          </p:cNvPr>
          <p:cNvSpPr txBox="1"/>
          <p:nvPr/>
        </p:nvSpPr>
        <p:spPr>
          <a:xfrm>
            <a:off x="754789" y="4539019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9" name="yt_shape_1256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5231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70" name="yt_image_12570" title="H_101.0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698287"/>
            <a:ext cx="2056473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572"/>
              <p:cNvSpPr txBox="1"/>
              <p:nvPr/>
            </p:nvSpPr>
            <p:spPr>
              <a:xfrm>
                <a:off x="497379" y="1866812"/>
                <a:ext cx="3877665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5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66812"/>
                <a:ext cx="3877665" cy="3881897"/>
              </a:xfrm>
              <a:prstGeom prst="rect">
                <a:avLst/>
              </a:prstGeom>
              <a:blipFill>
                <a:blip r:embed="rId3"/>
                <a:stretch>
                  <a:fillRect l="-4874" t="-1256" r="-3774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FA68280-CBAC-4EF8-E338-3624BE4C61A0}"/>
              </a:ext>
            </a:extLst>
          </p:cNvPr>
          <p:cNvSpPr txBox="1"/>
          <p:nvPr/>
        </p:nvSpPr>
        <p:spPr>
          <a:xfrm>
            <a:off x="407368" y="1820006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28D1F1-C18E-C736-17AA-B3C7D7551B8C}"/>
              </a:ext>
            </a:extLst>
          </p:cNvPr>
          <p:cNvSpPr txBox="1"/>
          <p:nvPr/>
        </p:nvSpPr>
        <p:spPr>
          <a:xfrm>
            <a:off x="407368" y="2295494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D92798-50F4-567F-18A6-B3FEFF1DC162}"/>
              </a:ext>
            </a:extLst>
          </p:cNvPr>
          <p:cNvSpPr txBox="1"/>
          <p:nvPr/>
        </p:nvSpPr>
        <p:spPr>
          <a:xfrm>
            <a:off x="407368" y="2770982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D72F847-D567-3233-F69A-D93DB4D93EB7}"/>
                  </a:ext>
                </a:extLst>
              </p:cNvPr>
              <p:cNvSpPr txBox="1"/>
              <p:nvPr/>
            </p:nvSpPr>
            <p:spPr>
              <a:xfrm>
                <a:off x="407368" y="3246470"/>
                <a:ext cx="253149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D72F847-D567-3233-F69A-D93DB4D93E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46470"/>
                <a:ext cx="2531492" cy="1611643"/>
              </a:xfrm>
              <a:prstGeom prst="rect">
                <a:avLst/>
              </a:prstGeom>
              <a:blipFill>
                <a:blip r:embed="rId4"/>
                <a:stretch>
                  <a:fillRect l="-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A869F77-DC0B-298F-57EE-2DBCF28CBD77}"/>
              </a:ext>
            </a:extLst>
          </p:cNvPr>
          <p:cNvSpPr txBox="1"/>
          <p:nvPr/>
        </p:nvSpPr>
        <p:spPr>
          <a:xfrm>
            <a:off x="407368" y="4764502"/>
            <a:ext cx="402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8F0FE57-9369-5859-8F5D-5B031DAADF3E}"/>
              </a:ext>
            </a:extLst>
          </p:cNvPr>
          <p:cNvSpPr txBox="1"/>
          <p:nvPr/>
        </p:nvSpPr>
        <p:spPr>
          <a:xfrm>
            <a:off x="407368" y="5239989"/>
            <a:ext cx="211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4" name="yt_shape_12574"/>
          <p:cNvSpPr txBox="1"/>
          <p:nvPr/>
        </p:nvSpPr>
        <p:spPr>
          <a:xfrm>
            <a:off x="540000" y="900000"/>
            <a:ext cx="360996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的应用</a:t>
            </a:r>
          </a:p>
        </p:txBody>
      </p:sp>
      <p:sp>
        <p:nvSpPr>
          <p:cNvPr id="12575" name="yt_shape_12575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是一个测量工件内槽宽的工具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8393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则该内槽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的宽为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pic>
        <p:nvPicPr>
          <p:cNvPr id="12576" name="yt_image_12576" title="H_118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5835" y="2507004"/>
            <a:ext cx="156032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035679" title="H_26.259764">
            <a:extLst>
              <a:ext uri="{FF2B5EF4-FFF2-40B4-BE49-F238E27FC236}">
                <a16:creationId xmlns:a16="http://schemas.microsoft.com/office/drawing/2014/main" id="{8BC9E221-ECB3-3083-014B-7346C8520F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648C32-B9FB-7E68-6761-43AE2B0F4C4A}"/>
              </a:ext>
            </a:extLst>
          </p:cNvPr>
          <p:cNvSpPr txBox="1"/>
          <p:nvPr/>
        </p:nvSpPr>
        <p:spPr>
          <a:xfrm>
            <a:off x="9084521" y="182388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8" name="yt_shape_1257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有一池塘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要测池塘两端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3cdb"/>
              </a:rPr>
              <a:t>可先在平地上取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不经过池塘可以直接到达点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c4c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那么量出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的长就是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987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请结合解题过程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完成本题的证明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79" name="yt_image_12579" title="H_116.1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2995960"/>
            <a:ext cx="1696545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8D3524-2793-ABB2-9172-E871DE361499}"/>
                  </a:ext>
                </a:extLst>
              </p:cNvPr>
              <p:cNvSpPr txBox="1"/>
              <p:nvPr/>
            </p:nvSpPr>
            <p:spPr>
              <a:xfrm>
                <a:off x="407368" y="2204864"/>
                <a:ext cx="66494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8D3524-2793-ABB2-9172-E871DE3614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204864"/>
                <a:ext cx="6649466" cy="1611643"/>
              </a:xfrm>
              <a:prstGeom prst="rect">
                <a:avLst/>
              </a:prstGeom>
              <a:blipFill>
                <a:blip r:embed="rId3"/>
                <a:stretch>
                  <a:fillRect l="-1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657729A-A88B-F5B0-05EF-1D60946FAF67}"/>
              </a:ext>
            </a:extLst>
          </p:cNvPr>
          <p:cNvSpPr txBox="1"/>
          <p:nvPr/>
        </p:nvSpPr>
        <p:spPr>
          <a:xfrm>
            <a:off x="407368" y="3722895"/>
            <a:ext cx="424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2DEEC6-2530-AA3C-A4EF-A88AE10BA755}"/>
              </a:ext>
            </a:extLst>
          </p:cNvPr>
          <p:cNvSpPr txBox="1"/>
          <p:nvPr/>
        </p:nvSpPr>
        <p:spPr>
          <a:xfrm>
            <a:off x="407368" y="4198383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3" name="yt_shape_12583"/>
          <p:cNvSpPr txBox="1"/>
          <p:nvPr/>
        </p:nvSpPr>
        <p:spPr>
          <a:xfrm>
            <a:off x="540000" y="900000"/>
            <a:ext cx="858408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运用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边角边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定理时未找准两边的夹角相等而出错</a:t>
            </a:r>
          </a:p>
        </p:txBody>
      </p:sp>
      <p:sp>
        <p:nvSpPr>
          <p:cNvPr id="12584" name="yt_shape_12584"/>
          <p:cNvSpPr txBox="1"/>
          <p:nvPr/>
        </p:nvSpPr>
        <p:spPr>
          <a:xfrm>
            <a:off x="540000" y="1395205"/>
            <a:ext cx="77665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只要具备条件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6" name="yt_table_1258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596697"/>
              </p:ext>
            </p:extLst>
          </p:nvPr>
        </p:nvGraphicFramePr>
        <p:xfrm>
          <a:off x="540047" y="1874508"/>
          <a:ext cx="4737100" cy="1901952"/>
        </p:xfrm>
        <a:graphic>
          <a:graphicData uri="http://schemas.openxmlformats.org/drawingml/2006/table">
            <a:tbl>
              <a:tblPr/>
              <a:tblGrid>
                <a:gridCol w="473710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pic>
        <p:nvPicPr>
          <p:cNvPr id="12585" name="yt_image_12585_skip" title="H_98.0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2865" y="1874508"/>
            <a:ext cx="1777010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035775" title="H_26.259764">
            <a:extLst>
              <a:ext uri="{FF2B5EF4-FFF2-40B4-BE49-F238E27FC236}">
                <a16:creationId xmlns:a16="http://schemas.microsoft.com/office/drawing/2014/main" id="{CFBAE2FC-F53F-D806-18C0-CD9F729A2E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C6247A-F714-52B4-9AB8-BAFFBD55FBF4}"/>
              </a:ext>
            </a:extLst>
          </p:cNvPr>
          <p:cNvSpPr txBox="1"/>
          <p:nvPr/>
        </p:nvSpPr>
        <p:spPr>
          <a:xfrm>
            <a:off x="7311164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9" name="yt_shape_1258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88" name="yt_image_12588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1" name="yt_shape_12591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aae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5" name="yt_table_125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967978"/>
              </p:ext>
            </p:extLst>
          </p:nvPr>
        </p:nvGraphicFramePr>
        <p:xfrm>
          <a:off x="540047" y="244160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grpSp>
        <p:nvGrpSpPr>
          <p:cNvPr id="12592" name="yt_shape_12592_skip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1008" y="2441600"/>
            <a:ext cx="1748860" cy="2073924"/>
            <a:chOff x="0" y="0"/>
            <a:chExt cx="1748860" cy="2073924"/>
          </a:xfrm>
        </p:grpSpPr>
        <p:pic>
          <p:nvPicPr>
            <p:cNvPr id="2" name="yt_image_1259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8860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4" name="yt_shape_12594"/>
            <p:cNvSpPr txBox="1"/>
            <p:nvPr/>
          </p:nvSpPr>
          <p:spPr>
            <a:xfrm>
              <a:off x="264966" y="171392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F43DCD-A43E-2C75-40D8-786C68BBADF7}"/>
              </a:ext>
            </a:extLst>
          </p:cNvPr>
          <p:cNvSpPr txBox="1"/>
          <p:nvPr/>
        </p:nvSpPr>
        <p:spPr>
          <a:xfrm>
            <a:off x="6822332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7" name="yt_shape_1259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a0e0,isEnd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601" name="yt_shape_12601"/>
          <p:cNvSpPr txBox="1"/>
          <p:nvPr/>
        </p:nvSpPr>
        <p:spPr>
          <a:xfrm>
            <a:off x="540000" y="403777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98" name="yt_shape_12598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5442" y="2011799"/>
            <a:ext cx="1861115" cy="1975626"/>
            <a:chOff x="0" y="0"/>
            <a:chExt cx="1861115" cy="1975626"/>
          </a:xfrm>
        </p:grpSpPr>
        <p:pic>
          <p:nvPicPr>
            <p:cNvPr id="2" name="yt_image_1259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1115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0" name="yt_shape_12600"/>
            <p:cNvSpPr txBox="1"/>
            <p:nvPr/>
          </p:nvSpPr>
          <p:spPr>
            <a:xfrm>
              <a:off x="321093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3F43D92-21E9-F1A1-C622-C9AD53D25449}"/>
              </a:ext>
            </a:extLst>
          </p:cNvPr>
          <p:cNvSpPr txBox="1"/>
          <p:nvPr/>
        </p:nvSpPr>
        <p:spPr>
          <a:xfrm>
            <a:off x="5552333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1207</Words>
  <Application>Microsoft Office PowerPoint</Application>
  <PresentationFormat>宽屏</PresentationFormat>
  <Paragraphs>125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6" baseType="lpstr">
      <vt:lpstr>,isEnd</vt:lpstr>
      <vt:lpstr>_⨹_1_1ed47</vt:lpstr>
      <vt:lpstr>_⨹_1_2b3ad</vt:lpstr>
      <vt:lpstr>_⨹_1_45231</vt:lpstr>
      <vt:lpstr>_⨹_1_75815</vt:lpstr>
      <vt:lpstr>_⨹_1_a8393,isEnd</vt:lpstr>
      <vt:lpstr>_⨹_1_a9601</vt:lpstr>
      <vt:lpstr>_⨹_1_c9870</vt:lpstr>
      <vt:lpstr>_⨹_1_cc4cd</vt:lpstr>
      <vt:lpstr>_⨹_1_eaae9</vt:lpstr>
      <vt:lpstr>_⨹_1_fa0e0,isEnd</vt:lpstr>
      <vt:lpstr>_⨹_3_f57f8</vt:lpstr>
      <vt:lpstr>_⨹_4_f104c</vt:lpstr>
      <vt:lpstr>_⨹_5_7046e,isEnd</vt:lpstr>
      <vt:lpstr>_⨹_7_23cdb</vt:lpstr>
      <vt:lpstr>Finished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2024-04-28T01:50:56Z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