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3" r:id="rId6"/>
    <p:sldId id="314" r:id="rId7"/>
    <p:sldId id="316" r:id="rId8"/>
    <p:sldId id="319" r:id="rId9"/>
    <p:sldId id="322" r:id="rId10"/>
    <p:sldId id="320" r:id="rId11"/>
    <p:sldId id="323" r:id="rId12"/>
    <p:sldId id="324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50" name="yt_image_14550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2" name="yt_shape_14552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一元一次不等式的应用</a:t>
            </a:r>
          </a:p>
        </p:txBody>
      </p:sp>
      <p:sp>
        <p:nvSpPr>
          <p:cNvPr id="14553" name="yt_shape_14553"/>
          <p:cNvSpPr txBox="1"/>
          <p:nvPr/>
        </p:nvSpPr>
        <p:spPr>
          <a:xfrm>
            <a:off x="540119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小林要买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摊主称了几个苹果说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你看秤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d4fc"/>
              </a:rPr>
              <a:t>如果设苹果的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实际重量为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用不等式把这个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的意思表示出来是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54" name="yt_table_145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943885"/>
              </p:ext>
            </p:extLst>
          </p:nvPr>
        </p:nvGraphicFramePr>
        <p:xfrm>
          <a:off x="540047" y="2936805"/>
          <a:ext cx="9035416" cy="475488"/>
        </p:xfrm>
        <a:graphic>
          <a:graphicData uri="http://schemas.openxmlformats.org/drawingml/2006/table">
            <a:tbl>
              <a:tblPr/>
              <a:tblGrid>
                <a:gridCol w="2500630">
                  <a:extLst>
                    <a:ext uri="{9D8B030D-6E8A-4147-A177-3AD203B41FA5}">
                      <a16:colId xmlns:a16="http://schemas.microsoft.com/office/drawing/2014/main" val="10984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985"/>
                    </a:ext>
                  </a:extLst>
                </a:gridCol>
                <a:gridCol w="2483168">
                  <a:extLst>
                    <a:ext uri="{9D8B030D-6E8A-4147-A177-3AD203B41FA5}">
                      <a16:colId xmlns:a16="http://schemas.microsoft.com/office/drawing/2014/main" val="10986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109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</a:tbl>
          </a:graphicData>
        </a:graphic>
      </p:graphicFrame>
      <p:sp>
        <p:nvSpPr>
          <p:cNvPr id="14556" name="yt_shape_14556"/>
          <p:cNvSpPr txBox="1"/>
          <p:nvPr/>
        </p:nvSpPr>
        <p:spPr>
          <a:xfrm>
            <a:off x="540119" y="34629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如果它的周长不小于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274b"/>
              </a:rPr>
              <a:t>应满足的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57" name="yt_table_145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079773"/>
              </p:ext>
            </p:extLst>
          </p:nvPr>
        </p:nvGraphicFramePr>
        <p:xfrm>
          <a:off x="540047" y="4422411"/>
          <a:ext cx="8304848" cy="950976"/>
        </p:xfrm>
        <a:graphic>
          <a:graphicData uri="http://schemas.openxmlformats.org/drawingml/2006/table">
            <a:tbl>
              <a:tblPr/>
              <a:tblGrid>
                <a:gridCol w="4983798">
                  <a:extLst>
                    <a:ext uri="{9D8B030D-6E8A-4147-A177-3AD203B41FA5}">
                      <a16:colId xmlns:a16="http://schemas.microsoft.com/office/drawing/2014/main" val="10988"/>
                    </a:ext>
                  </a:extLst>
                </a:gridCol>
                <a:gridCol w="3321050">
                  <a:extLst>
                    <a:ext uri="{9D8B030D-6E8A-4147-A177-3AD203B41FA5}">
                      <a16:colId xmlns:a16="http://schemas.microsoft.com/office/drawing/2014/main" val="10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</a:tbl>
          </a:graphicData>
        </a:graphic>
      </p:graphicFrame>
      <p:pic>
        <p:nvPicPr>
          <p:cNvPr id="3" name="yt_shape_1714123332193" title="H_26.259764">
            <a:extLst>
              <a:ext uri="{FF2B5EF4-FFF2-40B4-BE49-F238E27FC236}">
                <a16:creationId xmlns:a16="http://schemas.microsoft.com/office/drawing/2014/main" id="{A8AF7E8B-A663-C9A3-21F2-33445B2F4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21FC39-770E-3343-99AF-E509B716583C}"/>
              </a:ext>
            </a:extLst>
          </p:cNvPr>
          <p:cNvSpPr txBox="1"/>
          <p:nvPr/>
        </p:nvSpPr>
        <p:spPr>
          <a:xfrm>
            <a:off x="9824296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D9D49F-FB76-AD62-32CE-A89D357382DC}"/>
              </a:ext>
            </a:extLst>
          </p:cNvPr>
          <p:cNvSpPr txBox="1"/>
          <p:nvPr/>
        </p:nvSpPr>
        <p:spPr>
          <a:xfrm>
            <a:off x="2278908" y="3891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4" name="yt_shape_14604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两种型号货车每辆满载分别能运多少吨生活物资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种型号货车每辆满载能运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吨生活物资，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种型号货车每辆满载能运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7591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吨生活物资，依题意，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种型号货车每辆满载能运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吨生活物资，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种型号货车每辆满载能运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3_ddd70"/>
                  </a:rPr>
                  <a:t>吨生活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物资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4" name="yt_shape_14604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ADBF71-0308-5E2F-256C-45FBED2DBBC7}"/>
              </a:ext>
            </a:extLst>
          </p:cNvPr>
          <p:cNvSpPr txBox="1"/>
          <p:nvPr/>
        </p:nvSpPr>
        <p:spPr>
          <a:xfrm>
            <a:off x="450108" y="1328682"/>
            <a:ext cx="1132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种型号货车每辆满载能运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吨生活物资，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种型号货车每辆满载能运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77591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0B29F8-B714-88BF-137F-48261128524B}"/>
              </a:ext>
            </a:extLst>
          </p:cNvPr>
          <p:cNvSpPr txBox="1"/>
          <p:nvPr/>
        </p:nvSpPr>
        <p:spPr>
          <a:xfrm>
            <a:off x="450108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吨生活物资，依题意，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6D3DB1-AD86-E2FF-2A33-4F8395A5499D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468985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FD6D3DB1-AD86-E2FF-2A33-4F8395A54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689856" cy="1154189"/>
              </a:xfrm>
              <a:prstGeom prst="rect">
                <a:avLst/>
              </a:prstGeom>
              <a:blipFill>
                <a:blip r:embed="rId3"/>
                <a:stretch>
                  <a:fillRect l="-2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E0999F9-33A2-7E03-108F-B7F6037BD54E}"/>
              </a:ext>
            </a:extLst>
          </p:cNvPr>
          <p:cNvSpPr txBox="1"/>
          <p:nvPr/>
        </p:nvSpPr>
        <p:spPr>
          <a:xfrm>
            <a:off x="450108" y="3340235"/>
            <a:ext cx="111877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种型号货车每辆满载能运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吨生活物资，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种型号货车每辆满载能运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ddd70"/>
              </a:rPr>
              <a:t>吨生活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FB1CC4-77E3-3FD5-8995-5DC050CA3F58}"/>
              </a:ext>
            </a:extLst>
          </p:cNvPr>
          <p:cNvSpPr txBox="1"/>
          <p:nvPr/>
        </p:nvSpPr>
        <p:spPr>
          <a:xfrm>
            <a:off x="450108" y="3815723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物资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7" name="yt_shape_1460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该市后续又筹集了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吨生活物资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现已联系了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种型号货车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dccd"/>
              </a:rPr>
              <a:t>试问至少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还需联系多少辆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种型号货车才能一次性将这批生活物资运往目的地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设还需联系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4_81fda"/>
              </a:rPr>
              <a:t>种型号货车才能一次性将这批生活物资运往目的地，依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为正整数，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的最小值为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答：至少还需联系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种型号货车才能一次性将这批生活物资运往目的地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177025-531D-045C-9A17-9187E92C0CEB}"/>
              </a:ext>
            </a:extLst>
          </p:cNvPr>
          <p:cNvSpPr txBox="1"/>
          <p:nvPr/>
        </p:nvSpPr>
        <p:spPr>
          <a:xfrm>
            <a:off x="450108" y="1804170"/>
            <a:ext cx="11282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设还需联系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4_81fda"/>
              </a:rPr>
              <a:t>种型号货车才能一次性将这批生活物资运往目的地，依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9E9CC3-7D4A-74FE-1AC3-80303AF40A29}"/>
              </a:ext>
            </a:extLst>
          </p:cNvPr>
          <p:cNvSpPr txBox="1"/>
          <p:nvPr/>
        </p:nvSpPr>
        <p:spPr>
          <a:xfrm>
            <a:off x="450108" y="2279658"/>
            <a:ext cx="576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34401E-2D5E-B3DD-2859-27895056A000}"/>
              </a:ext>
            </a:extLst>
          </p:cNvPr>
          <p:cNvSpPr txBox="1"/>
          <p:nvPr/>
        </p:nvSpPr>
        <p:spPr>
          <a:xfrm>
            <a:off x="450108" y="2755146"/>
            <a:ext cx="262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CDD03B-E818-6175-57B7-0C14A60B6734}"/>
              </a:ext>
            </a:extLst>
          </p:cNvPr>
          <p:cNvSpPr txBox="1"/>
          <p:nvPr/>
        </p:nvSpPr>
        <p:spPr>
          <a:xfrm>
            <a:off x="450108" y="3230634"/>
            <a:ext cx="2553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4309C7-13EE-E30C-D823-095BF3E3B642}"/>
              </a:ext>
            </a:extLst>
          </p:cNvPr>
          <p:cNvSpPr txBox="1"/>
          <p:nvPr/>
        </p:nvSpPr>
        <p:spPr>
          <a:xfrm>
            <a:off x="450108" y="3706122"/>
            <a:ext cx="1006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答：至少还需联系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种型号货车才能一次性将这批生活物资运往目的地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9" name="yt_shape_1455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元钱购买雪糕和矿泉水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已知每瓶矿泉水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每支雪糕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1de2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瓶矿泉水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支雪糕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则所列关于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0" name="yt_table_145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65508"/>
              </p:ext>
            </p:extLst>
          </p:nvPr>
        </p:nvGraphicFramePr>
        <p:xfrm>
          <a:off x="540047" y="1859435"/>
          <a:ext cx="8073073" cy="950976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990"/>
                    </a:ext>
                  </a:extLst>
                </a:gridCol>
                <a:gridCol w="3092450">
                  <a:extLst>
                    <a:ext uri="{9D8B030D-6E8A-4147-A177-3AD203B41FA5}">
                      <a16:colId xmlns:a16="http://schemas.microsoft.com/office/drawing/2014/main" val="109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</a:tbl>
          </a:graphicData>
        </a:graphic>
      </p:graphicFrame>
      <p:sp>
        <p:nvSpPr>
          <p:cNvPr id="14562" name="yt_shape_14562"/>
          <p:cNvSpPr txBox="1"/>
          <p:nvPr/>
        </p:nvSpPr>
        <p:spPr>
          <a:xfrm>
            <a:off x="540119" y="28609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湘西州凤凰县期末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小红读一本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页的书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e3b1"/>
              </a:rPr>
              <a:t>天因种种原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因只读了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为了按计划读完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天起平均每天至少要读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3" name="yt_table_145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080555"/>
              </p:ext>
            </p:extLst>
          </p:nvPr>
        </p:nvGraphicFramePr>
        <p:xfrm>
          <a:off x="540047" y="3820424"/>
          <a:ext cx="91814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99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99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99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</a:tbl>
          </a:graphicData>
        </a:graphic>
      </p:graphicFrame>
      <p:sp>
        <p:nvSpPr>
          <p:cNvPr id="14565" name="yt_shape_14565"/>
          <p:cNvSpPr txBox="1"/>
          <p:nvPr/>
        </p:nvSpPr>
        <p:spPr>
          <a:xfrm>
            <a:off x="540119" y="434659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某单位为响应政府号召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需要购买分类垃圾桶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248f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型两种分类垃圾桶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型分类垃圾桶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型分类垃圾桶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ee89"/>
              </a:rPr>
              <a:t>总费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则不同的购买方式有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6" name="yt_table_145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872461"/>
              </p:ext>
            </p:extLst>
          </p:nvPr>
        </p:nvGraphicFramePr>
        <p:xfrm>
          <a:off x="540047" y="5786161"/>
          <a:ext cx="88766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99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997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99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73817A2-1ED7-29D3-5B26-14C4C87FC060}"/>
              </a:ext>
            </a:extLst>
          </p:cNvPr>
          <p:cNvSpPr txBox="1"/>
          <p:nvPr/>
        </p:nvSpPr>
        <p:spPr>
          <a:xfrm>
            <a:off x="822568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15C6FC-A0BB-A5C8-7FF2-E6241A91C11C}"/>
              </a:ext>
            </a:extLst>
          </p:cNvPr>
          <p:cNvSpPr txBox="1"/>
          <p:nvPr/>
        </p:nvSpPr>
        <p:spPr>
          <a:xfrm>
            <a:off x="9898907" y="32896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FCF052-F333-D994-238B-CAA508E3121A}"/>
              </a:ext>
            </a:extLst>
          </p:cNvPr>
          <p:cNvSpPr txBox="1"/>
          <p:nvPr/>
        </p:nvSpPr>
        <p:spPr>
          <a:xfrm>
            <a:off x="6241308" y="52507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8" name="yt_shape_1456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世纪公园的门票是每人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一次购门票满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bad9,isEnd"/>
              </a:rPr>
              <a:t>每张门票可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一个团队至少要有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人进公园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张门票反而合算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某人要完成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千米的路程去办事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并要在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分钟内到达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已知这人每分钟走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2117b,isEnd"/>
              </a:rPr>
              <a:t>90m.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若跑步每分钟可跑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问这人完成这段路程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至少要跑几分钟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解：设至少要跑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分钟，根据题意，得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答：这人完成这段路程，至少要跑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1992DD-C147-0064-F1A5-DF29A8F36E22}"/>
              </a:ext>
            </a:extLst>
          </p:cNvPr>
          <p:cNvSpPr txBox="1"/>
          <p:nvPr/>
        </p:nvSpPr>
        <p:spPr>
          <a:xfrm>
            <a:off x="6165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3C1CE0-9FF7-6025-ACE7-97DEA349D68D}"/>
              </a:ext>
            </a:extLst>
          </p:cNvPr>
          <p:cNvSpPr txBox="1"/>
          <p:nvPr/>
        </p:nvSpPr>
        <p:spPr>
          <a:xfrm>
            <a:off x="450108" y="2755146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解：设至少要跑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分钟，根据题意，得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1F0FFB-A2E1-AB1B-4E9B-281F927258BE}"/>
              </a:ext>
            </a:extLst>
          </p:cNvPr>
          <p:cNvSpPr txBox="1"/>
          <p:nvPr/>
        </p:nvSpPr>
        <p:spPr>
          <a:xfrm>
            <a:off x="450108" y="3230634"/>
            <a:ext cx="551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F3A345-C359-9D51-17D7-D6DEB488C54A}"/>
              </a:ext>
            </a:extLst>
          </p:cNvPr>
          <p:cNvSpPr txBox="1"/>
          <p:nvPr/>
        </p:nvSpPr>
        <p:spPr>
          <a:xfrm>
            <a:off x="450108" y="3706122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答：这人完成这段路程，至少要跑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2" name="yt_shape_1457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益阳海棠中学月考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某次数学测验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评分标准为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对一题给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831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错一题扣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不答不给分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某个学生有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题未答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他想自己的分数不低于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945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他至少要对多少题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解：设他要对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题，依题意，得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取整数，所以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的最小值为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答：他至少要对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B7CFF1-C452-C4B7-BF23-69F7B3737E4F}"/>
              </a:ext>
            </a:extLst>
          </p:cNvPr>
          <p:cNvSpPr txBox="1"/>
          <p:nvPr/>
        </p:nvSpPr>
        <p:spPr>
          <a:xfrm>
            <a:off x="450108" y="2279658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解：设他要对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题，依题意，得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419C5D-7B04-1959-DDFF-BF477F3A1F69}"/>
              </a:ext>
            </a:extLst>
          </p:cNvPr>
          <p:cNvSpPr txBox="1"/>
          <p:nvPr/>
        </p:nvSpPr>
        <p:spPr>
          <a:xfrm>
            <a:off x="450108" y="2755146"/>
            <a:ext cx="490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CA93FA-AB90-8206-26E8-AE62A00F7DE9}"/>
              </a:ext>
            </a:extLst>
          </p:cNvPr>
          <p:cNvSpPr txBox="1"/>
          <p:nvPr/>
        </p:nvSpPr>
        <p:spPr>
          <a:xfrm>
            <a:off x="450108" y="3230634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取整数，所以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5A736C-8118-649D-2AE5-9D5155149532}"/>
              </a:ext>
            </a:extLst>
          </p:cNvPr>
          <p:cNvSpPr txBox="1"/>
          <p:nvPr/>
        </p:nvSpPr>
        <p:spPr>
          <a:xfrm>
            <a:off x="450108" y="3706122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答：他至少要对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5" name="yt_shape_14575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最后结果不能结合实际问题解答出错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76" name="yt_shape_14576"/>
              <p:cNvSpPr txBox="1"/>
              <p:nvPr/>
            </p:nvSpPr>
            <p:spPr>
              <a:xfrm>
                <a:off x="540119" y="1395205"/>
                <a:ext cx="11492915" cy="30288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元钱购买矿泉水和冰激凌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每瓶矿泉水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每个冰激凌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0987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瓶矿泉水和若干个冰激凌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他最多能买多少个冰激凌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解：设他能买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个冰激凌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为正整数，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答：他最多能买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个冰激凌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76" name="yt_shape_14576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028842"/>
              </a:xfrm>
              <a:prstGeom prst="rect">
                <a:avLst/>
              </a:prstGeom>
              <a:blipFill>
                <a:blip r:embed="rId2"/>
                <a:stretch>
                  <a:fillRect l="-1645" t="-1811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123332277" title="H_26.259764">
            <a:extLst>
              <a:ext uri="{FF2B5EF4-FFF2-40B4-BE49-F238E27FC236}">
                <a16:creationId xmlns:a16="http://schemas.microsoft.com/office/drawing/2014/main" id="{9048D9F7-A34F-3BF0-CA18-D0B3B1F998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C1D1B6-BEFA-9FCF-7DC1-7749F1C7C833}"/>
              </a:ext>
            </a:extLst>
          </p:cNvPr>
          <p:cNvSpPr txBox="1"/>
          <p:nvPr/>
        </p:nvSpPr>
        <p:spPr>
          <a:xfrm>
            <a:off x="450108" y="2299375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解：设他能买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个冰激凌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4D05EF8-42F3-9BD9-0CE4-5D6804C4F174}"/>
                  </a:ext>
                </a:extLst>
              </p:cNvPr>
              <p:cNvSpPr txBox="1"/>
              <p:nvPr/>
            </p:nvSpPr>
            <p:spPr>
              <a:xfrm>
                <a:off x="450108" y="2774863"/>
                <a:ext cx="396468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14D05EF8-42F3-9BD9-0CE4-5D6804C4F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4863"/>
                <a:ext cx="3964686" cy="766839"/>
              </a:xfrm>
              <a:prstGeom prst="rect">
                <a:avLst/>
              </a:prstGeom>
              <a:blipFill>
                <a:blip r:embed="rId4"/>
                <a:stretch>
                  <a:fillRect l="-2462" r="-246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802AB7-92E0-5636-8E0D-EC0277346FF0}"/>
              </a:ext>
            </a:extLst>
          </p:cNvPr>
          <p:cNvSpPr txBox="1"/>
          <p:nvPr/>
        </p:nvSpPr>
        <p:spPr>
          <a:xfrm>
            <a:off x="450108" y="3448090"/>
            <a:ext cx="330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0720B1-43E0-3194-84A5-9E76F8C09B09}"/>
              </a:ext>
            </a:extLst>
          </p:cNvPr>
          <p:cNvSpPr txBox="1"/>
          <p:nvPr/>
        </p:nvSpPr>
        <p:spPr>
          <a:xfrm>
            <a:off x="450108" y="3923578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答：他最多能买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个冰激凌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1" name="yt_shape_1458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580" name="yt_image_1458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3" name="yt_shape_1458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某射击运动员在一次比赛中前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次射击共中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若他要打破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次射击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4de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每次射击最多是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次射击至少是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4" name="yt_table_145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545960"/>
              </p:ext>
            </p:extLst>
          </p:nvPr>
        </p:nvGraphicFramePr>
        <p:xfrm>
          <a:off x="540047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10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1002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1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586" name="yt_shape_14586"/>
              <p:cNvSpPr txBox="1"/>
              <p:nvPr/>
            </p:nvSpPr>
            <p:spPr>
              <a:xfrm>
                <a:off x="540119" y="2967771"/>
                <a:ext cx="11492915" cy="29919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某商品的进价是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标价为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但销量较小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为了促销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2b4c"/>
                  </a:rPr>
                  <a:t>商场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决定打折销售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为了保证利润率不低于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那么最多可以打几折出售此商品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解：设可以打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折出售此商品，由题意得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答：最多可以打八折出售此商品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586" name="yt_shape_14586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7771"/>
                <a:ext cx="11492915" cy="2991973"/>
              </a:xfrm>
              <a:prstGeom prst="rect">
                <a:avLst/>
              </a:prstGeom>
              <a:blipFill>
                <a:blip r:embed="rId3"/>
                <a:stretch>
                  <a:fillRect l="-1645" t="-1833" b="-5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D31FB7-4BD3-41A6-00EB-F7D91DFAFFEB}"/>
              </a:ext>
            </a:extLst>
          </p:cNvPr>
          <p:cNvSpPr txBox="1"/>
          <p:nvPr/>
        </p:nvSpPr>
        <p:spPr>
          <a:xfrm>
            <a:off x="79177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6FB2FB-878E-C576-B829-00B52D9F8D1C}"/>
              </a:ext>
            </a:extLst>
          </p:cNvPr>
          <p:cNvSpPr txBox="1"/>
          <p:nvPr/>
        </p:nvSpPr>
        <p:spPr>
          <a:xfrm>
            <a:off x="450108" y="3871941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解：设可以打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折出售此商品，由题意得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D73B92-A61E-9170-A093-0DC582AC86E0}"/>
                  </a:ext>
                </a:extLst>
              </p:cNvPr>
              <p:cNvSpPr txBox="1"/>
              <p:nvPr/>
            </p:nvSpPr>
            <p:spPr>
              <a:xfrm>
                <a:off x="450108" y="4347429"/>
                <a:ext cx="3809111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B8D73B92-A61E-9170-A093-0DC582AC8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47429"/>
                <a:ext cx="3809111" cy="730327"/>
              </a:xfrm>
              <a:prstGeom prst="rect">
                <a:avLst/>
              </a:prstGeom>
              <a:blipFill>
                <a:blip r:embed="rId4"/>
                <a:stretch>
                  <a:fillRect l="-2560" r="-256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1567352-9D9C-593A-3083-B205D155AE24}"/>
              </a:ext>
            </a:extLst>
          </p:cNvPr>
          <p:cNvSpPr txBox="1"/>
          <p:nvPr/>
        </p:nvSpPr>
        <p:spPr>
          <a:xfrm>
            <a:off x="450108" y="4984144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5C4598-F086-EB66-9DEF-E9EA5BD64810}"/>
              </a:ext>
            </a:extLst>
          </p:cNvPr>
          <p:cNvSpPr txBox="1"/>
          <p:nvPr/>
        </p:nvSpPr>
        <p:spPr>
          <a:xfrm>
            <a:off x="450108" y="5459632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答：最多可以打八折出售此商品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91" name="yt_shape_14591"/>
              <p:cNvSpPr txBox="1"/>
              <p:nvPr/>
            </p:nvSpPr>
            <p:spPr>
              <a:xfrm>
                <a:off x="540119" y="900000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益阳市中考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在北京冬季奥运会期间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某商店特购进冬奥会纪念品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5c48"/>
                  </a:rPr>
                  <a:t>冰墩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摆件和挂件共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个进行销售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摆件的进价为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ac56"/>
                  </a:rPr>
                  <a:t>冰墩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挂件的进价为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若购进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摆件和挂件共花费了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请分别求出购进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a9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摆件和挂件的数量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设购进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摆件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挂件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6_66f65"/>
                  </a:rPr>
                  <a:t>个，依题意得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=11400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答：购进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摆件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冰墩墩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挂件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91" name="yt_shape_14591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9116C28-356C-1F75-2DA0-7035F806BE19}"/>
              </a:ext>
            </a:extLst>
          </p:cNvPr>
          <p:cNvSpPr txBox="1"/>
          <p:nvPr/>
        </p:nvSpPr>
        <p:spPr>
          <a:xfrm>
            <a:off x="450108" y="3230634"/>
            <a:ext cx="970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摆件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挂件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66f65"/>
              </a:rPr>
              <a:t>个，依题意得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7187AD-5ACA-5F23-89AF-974DD58EC74F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39864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=11400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3F7187AD-5ACA-5F23-89AF-974DD58EC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398643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8FA20F-F534-7132-C064-EF3746F2B6EF}"/>
              </a:ext>
            </a:extLst>
          </p:cNvPr>
          <p:cNvSpPr txBox="1"/>
          <p:nvPr/>
        </p:nvSpPr>
        <p:spPr>
          <a:xfrm>
            <a:off x="450108" y="4766699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摆件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挂件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5" name="yt_shape_1459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该商店计划将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摆件售价定为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挂件售价定为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96312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若购进的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摆件和挂件全部售完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且至少盈利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9d1e"/>
              </a:rPr>
              <a:t>购进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冰墩墩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挂件不能超过多少个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冰墩墩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挂件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个，则购进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冰墩墩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摆件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依题意得：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答：购进的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冰墩墩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挂件不能超过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03B528-7479-738F-568D-4B3387BE07A5}"/>
              </a:ext>
            </a:extLst>
          </p:cNvPr>
          <p:cNvSpPr txBox="1"/>
          <p:nvPr/>
        </p:nvSpPr>
        <p:spPr>
          <a:xfrm>
            <a:off x="450108" y="2279658"/>
            <a:ext cx="10870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挂件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个，则购进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摆件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EE1392-9348-FF80-1631-F38AC0C42E9E}"/>
              </a:ext>
            </a:extLst>
          </p:cNvPr>
          <p:cNvSpPr txBox="1"/>
          <p:nvPr/>
        </p:nvSpPr>
        <p:spPr>
          <a:xfrm>
            <a:off x="450108" y="2755146"/>
            <a:ext cx="8431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依题意得：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816CF5-0080-2AD2-A810-CB51A3ACE18F}"/>
              </a:ext>
            </a:extLst>
          </p:cNvPr>
          <p:cNvSpPr txBox="1"/>
          <p:nvPr/>
        </p:nvSpPr>
        <p:spPr>
          <a:xfrm>
            <a:off x="450108" y="3230634"/>
            <a:ext cx="179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62F5C2-6166-00B2-FFD7-2FF528051ED5}"/>
              </a:ext>
            </a:extLst>
          </p:cNvPr>
          <p:cNvSpPr txBox="1"/>
          <p:nvPr/>
        </p:nvSpPr>
        <p:spPr>
          <a:xfrm>
            <a:off x="450108" y="3706122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答：购进的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冰墩墩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挂件不能超过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9" name="yt_shape_1459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598" name="yt_image_1459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1" name="yt_shape_14601"/>
          <p:cNvSpPr txBox="1"/>
          <p:nvPr/>
        </p:nvSpPr>
        <p:spPr>
          <a:xfrm>
            <a:off x="540119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模型观念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一方有难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八方支援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1152"/>
              </a:rPr>
              <a:t>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市筹集了大量的生活物资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两种型号的货车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分两批运往受灾严重的地区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088f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具体运输情况如下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602" name="yt_table_14602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791301"/>
              </p:ext>
            </p:extLst>
          </p:nvPr>
        </p:nvGraphicFramePr>
        <p:xfrm>
          <a:off x="540000" y="3057616"/>
          <a:ext cx="11111999" cy="3310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84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6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0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型货车的辆数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型货车的辆数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累计运输物资的吨数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备注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第二批每辆货车均满载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1217</Words>
  <Application>Microsoft Office PowerPoint</Application>
  <PresentationFormat>宽屏</PresentationFormat>
  <Paragraphs>131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2" baseType="lpstr">
      <vt:lpstr>,isEnd</vt:lpstr>
      <vt:lpstr>_⨹_1_11152</vt:lpstr>
      <vt:lpstr>_⨹_1_68314</vt:lpstr>
      <vt:lpstr>_⨹_1_77591</vt:lpstr>
      <vt:lpstr>_⨹_1_91de2</vt:lpstr>
      <vt:lpstr>_⨹_1_94de7</vt:lpstr>
      <vt:lpstr>_⨹_1_aa924</vt:lpstr>
      <vt:lpstr>_⨹_1_b248f</vt:lpstr>
      <vt:lpstr>_⨹_1_c088f</vt:lpstr>
      <vt:lpstr>_⨹_1_f0987</vt:lpstr>
      <vt:lpstr>_⨹_1_f9457</vt:lpstr>
      <vt:lpstr>_⨹_2_0ee89</vt:lpstr>
      <vt:lpstr>_⨹_2_42b4c</vt:lpstr>
      <vt:lpstr>_⨹_2_8ac56</vt:lpstr>
      <vt:lpstr>_⨹_2_96312</vt:lpstr>
      <vt:lpstr>_⨹_2_99d1e</vt:lpstr>
      <vt:lpstr>_⨹_2_e5c48</vt:lpstr>
      <vt:lpstr>_⨹_24_81fda</vt:lpstr>
      <vt:lpstr>_⨹_3_ddd70</vt:lpstr>
      <vt:lpstr>_⨹_4_2117b,isEnd</vt:lpstr>
      <vt:lpstr>_⨹_4_3274b</vt:lpstr>
      <vt:lpstr>_⨹_4_5dccd</vt:lpstr>
      <vt:lpstr>_⨹_5_1e3b1</vt:lpstr>
      <vt:lpstr>_⨹_5_fbad9,isEnd</vt:lpstr>
      <vt:lpstr>_⨹_6_66f65</vt:lpstr>
      <vt:lpstr>_⨹_6_fd4fc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2024-04-26T09:09:48Z</dcterms:created>
  <dcterms:modified xsi:type="dcterms:W3CDTF">2024-04-28T05:07:42Z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