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1" r:id="rId6"/>
    <p:sldId id="316" r:id="rId7"/>
    <p:sldId id="340" r:id="rId8"/>
    <p:sldId id="318" r:id="rId9"/>
    <p:sldId id="320" r:id="rId10"/>
    <p:sldId id="322" r:id="rId11"/>
    <p:sldId id="325" r:id="rId12"/>
    <p:sldId id="341" r:id="rId13"/>
    <p:sldId id="326" r:id="rId14"/>
    <p:sldId id="327" r:id="rId15"/>
    <p:sldId id="330" r:id="rId16"/>
    <p:sldId id="332" r:id="rId17"/>
    <p:sldId id="334" r:id="rId18"/>
    <p:sldId id="337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0" Type="http://schemas.openxmlformats.org/officeDocument/2006/relationships/image" Target="../media/image10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10" name="yt_image_10110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12" name="yt_shape_10112"/>
              <p:cNvSpPr txBox="1"/>
              <p:nvPr/>
            </p:nvSpPr>
            <p:spPr>
              <a:xfrm>
                <a:off x="540000" y="1482165"/>
                <a:ext cx="6344622" cy="7510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分式的基本性质：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𝑔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112" name="yt_shape_10112" descr="{&quot;rangeId&quot;:1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344622" cy="751039"/>
              </a:xfrm>
              <a:prstGeom prst="rect">
                <a:avLst/>
              </a:prstGeom>
              <a:blipFill>
                <a:blip r:embed="rId3"/>
                <a:stretch>
                  <a:fillRect r="-1923" b="-8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14" name="yt_shape_10114"/>
          <p:cNvSpPr txBox="1"/>
          <p:nvPr/>
        </p:nvSpPr>
        <p:spPr>
          <a:xfrm>
            <a:off x="540000" y="2283992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下列变形从左到右一定正确的是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5" name="yt_table_10115" title="H_105.1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104735"/>
                  </p:ext>
                </p:extLst>
              </p:nvPr>
            </p:nvGraphicFramePr>
            <p:xfrm>
              <a:off x="540047" y="2763295"/>
              <a:ext cx="4630992" cy="1334961"/>
            </p:xfrm>
            <a:graphic>
              <a:graphicData uri="http://schemas.openxmlformats.org/drawingml/2006/table">
                <a:tbl>
                  <a:tblPr/>
                  <a:tblGrid>
                    <a:gridCol w="2860675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770317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115" name="yt_table_10115" descr="{&quot;rangeId&quot;:2,&quot;type&quot;:&quot;Option&quot;}" title="H_105.1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104735"/>
                  </p:ext>
                </p:extLst>
              </p:nvPr>
            </p:nvGraphicFramePr>
            <p:xfrm>
              <a:off x="540047" y="2763295"/>
              <a:ext cx="4630992" cy="1334961"/>
            </p:xfrm>
            <a:graphic>
              <a:graphicData uri="http://schemas.openxmlformats.org/drawingml/2006/table">
                <a:tbl>
                  <a:tblPr/>
                  <a:tblGrid>
                    <a:gridCol w="2860675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770317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1915" b="-12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1512" b="-1247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4"/>
                      </a:ext>
                    </a:extLst>
                  </a:tr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1304" r="-61915" b="-139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1512" t="-91304" b="-139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6" name="yt_shape_10116"/>
              <p:cNvSpPr txBox="1"/>
              <p:nvPr/>
            </p:nvSpPr>
            <p:spPr>
              <a:xfrm>
                <a:off x="540000" y="4148749"/>
                <a:ext cx="5060937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116" name="yt_shape_1011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8749"/>
                <a:ext cx="5060937" cy="605422"/>
              </a:xfrm>
              <a:prstGeom prst="rect">
                <a:avLst/>
              </a:prstGeom>
              <a:blipFill>
                <a:blip r:embed="rId5"/>
                <a:stretch>
                  <a:fillRect l="-3735" r="-2651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8" name="yt_table_10118" title="H_103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397466"/>
                  </p:ext>
                </p:extLst>
              </p:nvPr>
            </p:nvGraphicFramePr>
            <p:xfrm>
              <a:off x="540047" y="4804959"/>
              <a:ext cx="4554157" cy="1311022"/>
            </p:xfrm>
            <a:graphic>
              <a:graphicData uri="http://schemas.openxmlformats.org/drawingml/2006/table">
                <a:tbl>
                  <a:tblPr/>
                  <a:tblGrid>
                    <a:gridCol w="2860675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693482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118" name="yt_table_10118" descr="{&quot;rangeId&quot;:3,&quot;type&quot;:&quot;Option&quot;}" title="H_103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7397466"/>
                  </p:ext>
                </p:extLst>
              </p:nvPr>
            </p:nvGraphicFramePr>
            <p:xfrm>
              <a:off x="540047" y="4804959"/>
              <a:ext cx="4554157" cy="1311022"/>
            </p:xfrm>
            <a:graphic>
              <a:graphicData uri="http://schemas.openxmlformats.org/drawingml/2006/table">
                <a:tbl>
                  <a:tblPr/>
                  <a:tblGrid>
                    <a:gridCol w="2860675">
                      <a:extLst>
                        <a:ext uri="{9D8B030D-6E8A-4147-A177-3AD203B41FA5}">
                          <a16:colId xmlns:a16="http://schemas.microsoft.com/office/drawing/2014/main" val="10033"/>
                        </a:ext>
                      </a:extLst>
                    </a:gridCol>
                    <a:gridCol w="1693482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6555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59149" b="-1129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9065" b="-1129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  <a:tr h="65551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t="-100000" r="-59149" b="-129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69065" t="-100000" b="-129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669806" title="H_26.259764">
            <a:extLst>
              <a:ext uri="{FF2B5EF4-FFF2-40B4-BE49-F238E27FC236}">
                <a16:creationId xmlns:a16="http://schemas.microsoft.com/office/drawing/2014/main" id="{5F205202-76A4-EB35-9ADA-7362D62736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730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025FD7-8404-FE1D-D1BC-D0C0B537CF5D}"/>
              </a:ext>
            </a:extLst>
          </p:cNvPr>
          <p:cNvSpPr txBox="1"/>
          <p:nvPr/>
        </p:nvSpPr>
        <p:spPr>
          <a:xfrm>
            <a:off x="5631589" y="22371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98437C-617B-EF72-9418-1538AFB7F8ED}"/>
              </a:ext>
            </a:extLst>
          </p:cNvPr>
          <p:cNvSpPr txBox="1"/>
          <p:nvPr/>
        </p:nvSpPr>
        <p:spPr>
          <a:xfrm>
            <a:off x="4649181" y="4101943"/>
            <a:ext cx="383285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6" name="yt_shape_10176"/>
              <p:cNvSpPr txBox="1"/>
              <p:nvPr/>
            </p:nvSpPr>
            <p:spPr>
              <a:xfrm>
                <a:off x="540000" y="900000"/>
                <a:ext cx="5531194" cy="34058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先约分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76" name="yt_shape_10176" descr="{&quot;rangeId&quot;:3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31194" cy="3405804"/>
              </a:xfrm>
              <a:prstGeom prst="rect">
                <a:avLst/>
              </a:prstGeom>
              <a:blipFill>
                <a:blip r:embed="rId2"/>
                <a:stretch>
                  <a:fillRect l="-3418" t="-1613" r="-2426" b="-2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3C45F8-4170-E721-89E3-B589FD909555}"/>
                  </a:ext>
                </a:extLst>
              </p:cNvPr>
              <p:cNvSpPr txBox="1"/>
              <p:nvPr/>
            </p:nvSpPr>
            <p:spPr>
              <a:xfrm>
                <a:off x="449989" y="2070743"/>
                <a:ext cx="3239833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, 'hasSerialNum': 1}">
                <a:extLst>
                  <a:ext uri="{FF2B5EF4-FFF2-40B4-BE49-F238E27FC236}">
                    <a16:creationId xmlns:a16="http://schemas.microsoft.com/office/drawing/2014/main" id="{DB3C45F8-4170-E721-89E3-B589FD909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0743"/>
                <a:ext cx="3239833" cy="930034"/>
              </a:xfrm>
              <a:prstGeom prst="rect">
                <a:avLst/>
              </a:prstGeom>
              <a:blipFill>
                <a:blip r:embed="rId3"/>
                <a:stretch>
                  <a:fillRect l="-3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B27E40-730A-0D09-E490-00AE09C7E4E1}"/>
                  </a:ext>
                </a:extLst>
              </p:cNvPr>
              <p:cNvSpPr txBox="1"/>
              <p:nvPr/>
            </p:nvSpPr>
            <p:spPr>
              <a:xfrm>
                <a:off x="449989" y="2907165"/>
                <a:ext cx="1231266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1, 'hasSerialNum': 1}">
                <a:extLst>
                  <a:ext uri="{FF2B5EF4-FFF2-40B4-BE49-F238E27FC236}">
                    <a16:creationId xmlns:a16="http://schemas.microsoft.com/office/drawing/2014/main" id="{E1B27E40-730A-0D09-E490-00AE09C7E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7165"/>
                <a:ext cx="1231266" cy="778460"/>
              </a:xfrm>
              <a:prstGeom prst="rect">
                <a:avLst/>
              </a:prstGeom>
              <a:blipFill>
                <a:blip r:embed="rId4"/>
                <a:stretch>
                  <a:fillRect l="-7921" r="-7921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C8310D-C317-963B-D542-C3C772379699}"/>
                  </a:ext>
                </a:extLst>
              </p:cNvPr>
              <p:cNvSpPr txBox="1"/>
              <p:nvPr/>
            </p:nvSpPr>
            <p:spPr>
              <a:xfrm>
                <a:off x="449989" y="3592013"/>
                <a:ext cx="4633023" cy="7276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, 'hasSerialNum': 1}">
                <a:extLst>
                  <a:ext uri="{FF2B5EF4-FFF2-40B4-BE49-F238E27FC236}">
                    <a16:creationId xmlns:a16="http://schemas.microsoft.com/office/drawing/2014/main" id="{62C8310D-C317-963B-D542-C3C772379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2013"/>
                <a:ext cx="4633023" cy="727659"/>
              </a:xfrm>
              <a:prstGeom prst="rect">
                <a:avLst/>
              </a:prstGeom>
              <a:blipFill>
                <a:blip r:embed="rId5"/>
                <a:stretch>
                  <a:fillRect l="-2105" r="-210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1" name="yt_shape_10181"/>
              <p:cNvSpPr txBox="1"/>
              <p:nvPr/>
            </p:nvSpPr>
            <p:spPr>
              <a:xfrm>
                <a:off x="540000" y="900000"/>
                <a:ext cx="4873257" cy="2940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1" name="yt_shape_10181" descr="{&quot;rangeId&quot;:3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73257" cy="2940870"/>
              </a:xfrm>
              <a:prstGeom prst="rect">
                <a:avLst/>
              </a:prstGeom>
              <a:blipFill>
                <a:blip r:embed="rId2"/>
                <a:stretch>
                  <a:fillRect l="-3880" r="-1752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7E0CA2-5A81-A299-0FBB-23A9397FCD87}"/>
                  </a:ext>
                </a:extLst>
              </p:cNvPr>
              <p:cNvSpPr txBox="1"/>
              <p:nvPr/>
            </p:nvSpPr>
            <p:spPr>
              <a:xfrm>
                <a:off x="449989" y="1594811"/>
                <a:ext cx="5006213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2}">
                <a:extLst>
                  <a:ext uri="{FF2B5EF4-FFF2-40B4-BE49-F238E27FC236}">
                    <a16:creationId xmlns:a16="http://schemas.microsoft.com/office/drawing/2014/main" id="{217E0CA2-5A81-A299-0FBB-23A9397FCD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94811"/>
                <a:ext cx="5006213" cy="889076"/>
              </a:xfrm>
              <a:prstGeom prst="rect">
                <a:avLst/>
              </a:prstGeom>
              <a:blipFill>
                <a:blip r:embed="rId3"/>
                <a:stretch>
                  <a:fillRect l="-1949" b="-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8870451-F217-3910-DB68-6EFDE284999E}"/>
              </a:ext>
            </a:extLst>
          </p:cNvPr>
          <p:cNvSpPr txBox="1"/>
          <p:nvPr/>
        </p:nvSpPr>
        <p:spPr>
          <a:xfrm>
            <a:off x="449989" y="2390275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79044C-16E2-1E92-EEBD-E7C297858E80}"/>
              </a:ext>
            </a:extLst>
          </p:cNvPr>
          <p:cNvSpPr txBox="1"/>
          <p:nvPr/>
        </p:nvSpPr>
        <p:spPr>
          <a:xfrm>
            <a:off x="449989" y="2865763"/>
            <a:ext cx="1400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94AFC2-B7C4-D890-C54C-8B60FAC47750}"/>
              </a:ext>
            </a:extLst>
          </p:cNvPr>
          <p:cNvSpPr txBox="1"/>
          <p:nvPr/>
        </p:nvSpPr>
        <p:spPr>
          <a:xfrm>
            <a:off x="449989" y="3341251"/>
            <a:ext cx="353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5" name="yt_shape_10185"/>
              <p:cNvSpPr txBox="1"/>
              <p:nvPr/>
            </p:nvSpPr>
            <p:spPr>
              <a:xfrm>
                <a:off x="540000" y="900000"/>
                <a:ext cx="8848576" cy="2247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请从下列三个代数式中任选两个构成一个分式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并化简该分式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解：答案不唯一，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5" name="yt_shape_10185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8576" cy="2247795"/>
              </a:xfrm>
              <a:prstGeom prst="rect">
                <a:avLst/>
              </a:prstGeom>
              <a:blipFill>
                <a:blip r:embed="rId2"/>
                <a:stretch>
                  <a:fillRect l="-2136" t="-2446" r="-1172" b="-1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7A7734-6573-4170-6D0D-3EF60612D90B}"/>
              </a:ext>
            </a:extLst>
          </p:cNvPr>
          <p:cNvSpPr txBox="1"/>
          <p:nvPr/>
        </p:nvSpPr>
        <p:spPr>
          <a:xfrm>
            <a:off x="449989" y="180417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解：答案不唯一，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B2EF8C3-BE0F-073B-1085-C8BE90F02E6B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4970970" cy="8932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如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FB2EF8C3-BE0F-073B-1085-C8BE90F02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4970970" cy="893204"/>
              </a:xfrm>
              <a:prstGeom prst="rect">
                <a:avLst/>
              </a:prstGeom>
              <a:blipFill>
                <a:blip r:embed="rId3"/>
                <a:stretch>
                  <a:fillRect l="-1963" r="-2086" b="-2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0" name="yt_shape_1019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89" name="yt_image_1018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92" name="yt_shape_10192"/>
              <p:cNvSpPr txBox="1"/>
              <p:nvPr/>
            </p:nvSpPr>
            <p:spPr>
              <a:xfrm>
                <a:off x="540000" y="1482165"/>
                <a:ext cx="9704836" cy="32811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阅读材料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第一步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第二步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0192" name="yt_shape_10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704836" cy="3281155"/>
              </a:xfrm>
              <a:prstGeom prst="rect">
                <a:avLst/>
              </a:prstGeom>
              <a:blipFill>
                <a:blip r:embed="rId3"/>
                <a:stretch>
                  <a:fillRect l="-1947" t="-1487" r="-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00" name="yt_shape_10200"/>
              <p:cNvSpPr txBox="1"/>
              <p:nvPr/>
            </p:nvSpPr>
            <p:spPr>
              <a:xfrm>
                <a:off x="479376" y="1599998"/>
                <a:ext cx="11492915" cy="15840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第一步运用了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第二步的解题过程运用了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利用了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7f0b,isEnd"/>
                  </a:rPr>
                  <a:t>的基本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0200" name="yt_shape_102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599998"/>
                <a:ext cx="11492915" cy="1584088"/>
              </a:xfrm>
              <a:prstGeom prst="rect">
                <a:avLst/>
              </a:prstGeom>
              <a:blipFill>
                <a:blip r:embed="rId2"/>
                <a:stretch>
                  <a:fillRect l="-1645" t="-307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BB2196-14F3-8D1C-00A0-CD487410BD5C}"/>
              </a:ext>
            </a:extLst>
          </p:cNvPr>
          <p:cNvSpPr txBox="1"/>
          <p:nvPr/>
        </p:nvSpPr>
        <p:spPr>
          <a:xfrm>
            <a:off x="2827765" y="15531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D72F6D-63E4-BE94-BB3D-C7D5AEBD0E2F}"/>
              </a:ext>
            </a:extLst>
          </p:cNvPr>
          <p:cNvSpPr txBox="1"/>
          <p:nvPr/>
        </p:nvSpPr>
        <p:spPr>
          <a:xfrm>
            <a:off x="4351765" y="2028680"/>
            <a:ext cx="1704086" cy="7788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代入消元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ADBDCB-748E-0DEB-8ADA-8EFE263824D5}"/>
              </a:ext>
            </a:extLst>
          </p:cNvPr>
          <p:cNvSpPr txBox="1"/>
          <p:nvPr/>
        </p:nvSpPr>
        <p:spPr>
          <a:xfrm>
            <a:off x="9512918" y="2028680"/>
            <a:ext cx="1094487" cy="7788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分式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376" y="980728"/>
            <a:ext cx="310854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回答下列问题：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3" name="yt_shape_10203"/>
              <p:cNvSpPr txBox="1"/>
              <p:nvPr/>
            </p:nvSpPr>
            <p:spPr>
              <a:xfrm>
                <a:off x="540000" y="900000"/>
                <a:ext cx="6035307" cy="44542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仿照材料解题：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3" name="yt_shape_10203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35307" cy="4454296"/>
              </a:xfrm>
              <a:prstGeom prst="rect">
                <a:avLst/>
              </a:prstGeom>
              <a:blipFill>
                <a:blip r:embed="rId2"/>
                <a:stretch>
                  <a:fillRect l="-3131" t="-1233" r="-2121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D25D77-D8E2-74B6-6D9D-C30AD515CD26}"/>
              </a:ext>
            </a:extLst>
          </p:cNvPr>
          <p:cNvSpPr txBox="1"/>
          <p:nvPr/>
        </p:nvSpPr>
        <p:spPr>
          <a:xfrm>
            <a:off x="449989" y="2164850"/>
            <a:ext cx="435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6A41F6-0DC0-8CE5-4121-215A37091CAE}"/>
              </a:ext>
            </a:extLst>
          </p:cNvPr>
          <p:cNvSpPr txBox="1"/>
          <p:nvPr/>
        </p:nvSpPr>
        <p:spPr>
          <a:xfrm>
            <a:off x="449989" y="2640338"/>
            <a:ext cx="615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E7B0E1-3AED-4AE5-CD68-2AD1F3EB5FF7}"/>
                  </a:ext>
                </a:extLst>
              </p:cNvPr>
              <p:cNvSpPr txBox="1"/>
              <p:nvPr/>
            </p:nvSpPr>
            <p:spPr>
              <a:xfrm>
                <a:off x="449989" y="3115826"/>
                <a:ext cx="3755199" cy="9297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pageBreak': True}">
                <a:extLst>
                  <a:ext uri="{FF2B5EF4-FFF2-40B4-BE49-F238E27FC236}">
                    <a16:creationId xmlns:a16="http://schemas.microsoft.com/office/drawing/2014/main" id="{50E7B0E1-3AED-4AE5-CD68-2AD1F3EB5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5826"/>
                <a:ext cx="3755199" cy="929780"/>
              </a:xfrm>
              <a:prstGeom prst="rect">
                <a:avLst/>
              </a:prstGeom>
              <a:blipFill>
                <a:blip r:embed="rId3"/>
                <a:stretch>
                  <a:fillRect l="-2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17131B-635E-FDC0-CDCA-3F541695D79D}"/>
                  </a:ext>
                </a:extLst>
              </p:cNvPr>
              <p:cNvSpPr txBox="1"/>
              <p:nvPr/>
            </p:nvSpPr>
            <p:spPr>
              <a:xfrm>
                <a:off x="449989" y="3951994"/>
                <a:ext cx="108242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pageBreak': True}">
                <a:extLst>
                  <a:ext uri="{FF2B5EF4-FFF2-40B4-BE49-F238E27FC236}">
                    <a16:creationId xmlns:a16="http://schemas.microsoft.com/office/drawing/2014/main" id="{3317131B-635E-FDC0-CDCA-3F541695D7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51994"/>
                <a:ext cx="1082422" cy="769316"/>
              </a:xfrm>
              <a:prstGeom prst="rect">
                <a:avLst/>
              </a:prstGeom>
              <a:blipFill>
                <a:blip r:embed="rId4"/>
                <a:stretch>
                  <a:fillRect l="-904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5E7330-47CD-9654-905F-D28175BB1DFA}"/>
                  </a:ext>
                </a:extLst>
              </p:cNvPr>
              <p:cNvSpPr txBox="1"/>
              <p:nvPr/>
            </p:nvSpPr>
            <p:spPr>
              <a:xfrm>
                <a:off x="449989" y="4627698"/>
                <a:ext cx="1089724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pageBreak': True}">
                <a:extLst>
                  <a:ext uri="{FF2B5EF4-FFF2-40B4-BE49-F238E27FC236}">
                    <a16:creationId xmlns:a16="http://schemas.microsoft.com/office/drawing/2014/main" id="{FF5E7330-47CD-9654-905F-D28175BB1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7698"/>
                <a:ext cx="1089724" cy="730326"/>
              </a:xfrm>
              <a:prstGeom prst="rect">
                <a:avLst/>
              </a:prstGeom>
              <a:blipFill>
                <a:blip r:embed="rId5"/>
                <a:stretch>
                  <a:fillRect l="-8939" r="-89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8" name="yt_shape_10208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分式基本性质的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</a:t>
            </a:r>
          </a:p>
        </p:txBody>
      </p:sp>
      <p:sp>
        <p:nvSpPr>
          <p:cNvPr id="10209" name="yt_shape_10209"/>
          <p:cNvSpPr txBox="1"/>
          <p:nvPr/>
        </p:nvSpPr>
        <p:spPr>
          <a:xfrm>
            <a:off x="540000" y="1386164"/>
            <a:ext cx="1530401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10" name="yt_shape_10210"/>
              <p:cNvSpPr txBox="1"/>
              <p:nvPr/>
            </p:nvSpPr>
            <p:spPr>
              <a:xfrm>
                <a:off x="540000" y="1636122"/>
                <a:ext cx="11492915" cy="416914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黑体" pitchFamily="24"/>
                  </a:rPr>
                  <a:t>【巧用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黑体" pitchFamily="24"/>
                  </a:rPr>
                  <a:t>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同时扩大为原来的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则分式的值</a:t>
                </a:r>
                <a:r>
                  <a:rPr sz="3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8450,isEnd"/>
                  </a:rPr>
                  <a:t>填是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否变化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都变为原来的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ce8f,isEnd"/>
                  </a:rPr>
                  <a:t>那么这个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变为原来的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　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变为原来的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倍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变为原来的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</p:txBody>
          </p:sp>
        </mc:Choice>
        <mc:Fallback>
          <p:sp>
            <p:nvSpPr>
              <p:cNvPr id="10210" name="yt_shape_102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36122"/>
                <a:ext cx="11492915" cy="4169142"/>
              </a:xfrm>
              <a:prstGeom prst="rect">
                <a:avLst/>
              </a:prstGeom>
              <a:blipFill>
                <a:blip r:embed="rId2"/>
                <a:stretch>
                  <a:fillRect l="-954" t="-1020" b="-29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DA06EF6-838A-5134-AF6F-9F3F476768B1}"/>
              </a:ext>
            </a:extLst>
          </p:cNvPr>
          <p:cNvSpPr txBox="1"/>
          <p:nvPr/>
        </p:nvSpPr>
        <p:spPr>
          <a:xfrm>
            <a:off x="9448874" y="2068546"/>
            <a:ext cx="1094486" cy="8217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519D09-EBA4-E412-C6A1-606CAE431413}"/>
              </a:ext>
            </a:extLst>
          </p:cNvPr>
          <p:cNvSpPr txBox="1"/>
          <p:nvPr/>
        </p:nvSpPr>
        <p:spPr>
          <a:xfrm>
            <a:off x="2655708" y="4084036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3" name="yt_shape_10213"/>
          <p:cNvSpPr txBox="1"/>
          <p:nvPr/>
        </p:nvSpPr>
        <p:spPr>
          <a:xfrm>
            <a:off x="540000" y="900000"/>
            <a:ext cx="1530401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【巧用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14" name="yt_shape_10214"/>
              <p:cNvSpPr txBox="1"/>
              <p:nvPr/>
            </p:nvSpPr>
            <p:spPr>
              <a:xfrm>
                <a:off x="540000" y="1465526"/>
                <a:ext cx="6000471" cy="173707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不改变分式的值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使分式的分子与分母的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最高次项系数都是正数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【巧用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</a:p>
            </p:txBody>
          </p:sp>
        </mc:Choice>
        <mc:Fallback>
          <p:sp>
            <p:nvSpPr>
              <p:cNvPr id="10214" name="yt_shape_10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5526"/>
                <a:ext cx="6000471" cy="1737070"/>
              </a:xfrm>
              <a:prstGeom prst="rect">
                <a:avLst/>
              </a:prstGeom>
              <a:blipFill>
                <a:blip r:embed="rId2"/>
                <a:stretch>
                  <a:fillRect l="-1826" t="-2439" r="-811" b="-5226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16" name="yt_shape_10216"/>
              <p:cNvSpPr txBox="1"/>
              <p:nvPr/>
            </p:nvSpPr>
            <p:spPr>
              <a:xfrm>
                <a:off x="540000" y="3253384"/>
                <a:ext cx="9763424" cy="2382310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根据分式的基本性质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在括号内填上适当的代数式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使下列等式成立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16" name="yt_shape_102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3384"/>
                <a:ext cx="9763424" cy="2382310"/>
              </a:xfrm>
              <a:prstGeom prst="rect">
                <a:avLst/>
              </a:prstGeom>
              <a:blipFill>
                <a:blip r:embed="rId3"/>
                <a:stretch>
                  <a:fillRect l="-1123" t="-2041" r="-187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6B0A37-912B-2E3D-A40A-782E55594EB0}"/>
                  </a:ext>
                </a:extLst>
              </p:cNvPr>
              <p:cNvSpPr txBox="1"/>
              <p:nvPr/>
            </p:nvSpPr>
            <p:spPr>
              <a:xfrm>
                <a:off x="5340496" y="1894208"/>
                <a:ext cx="1083819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mathAnswerShape': 1}">
                <a:extLst>
                  <a:ext uri="{FF2B5EF4-FFF2-40B4-BE49-F238E27FC236}">
                    <a16:creationId xmlns:a16="http://schemas.microsoft.com/office/drawing/2014/main" id="{2D6B0A37-912B-2E3D-A40A-782E55594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0496" y="1894208"/>
                <a:ext cx="1083819" cy="8352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442CF15-CF81-DA4C-0371-93EA0E36DF42}"/>
              </a:ext>
            </a:extLst>
          </p:cNvPr>
          <p:cNvCxnSpPr/>
          <p:nvPr/>
        </p:nvCxnSpPr>
        <p:spPr>
          <a:xfrm>
            <a:off x="5078082" y="2701681"/>
            <a:ext cx="125622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179360-DB22-5604-966C-5AF894548320}"/>
                  </a:ext>
                </a:extLst>
              </p:cNvPr>
              <p:cNvSpPr txBox="1"/>
              <p:nvPr/>
            </p:nvSpPr>
            <p:spPr>
              <a:xfrm>
                <a:off x="3034049" y="4029792"/>
                <a:ext cx="878206" cy="3698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𝑦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90179360-DB22-5604-966C-5AF894548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4049" y="4029792"/>
                <a:ext cx="878206" cy="369837"/>
              </a:xfrm>
              <a:prstGeom prst="rect">
                <a:avLst/>
              </a:prstGeom>
              <a:blipFill>
                <a:blip r:embed="rId5"/>
                <a:stretch>
                  <a:fillRect r="-28472" b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C6B45D4-F6CF-8B66-0AA2-98A8BBA49595}"/>
                  </a:ext>
                </a:extLst>
              </p:cNvPr>
              <p:cNvSpPr txBox="1"/>
              <p:nvPr/>
            </p:nvSpPr>
            <p:spPr>
              <a:xfrm>
                <a:off x="3658572" y="5222957"/>
                <a:ext cx="1094486" cy="3645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40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𝑛</m:t>
                      </m:r>
                      <m: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𝑚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5C6B45D4-F6CF-8B66-0AA2-98A8BBA49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8572" y="5222957"/>
                <a:ext cx="1094486" cy="364503"/>
              </a:xfrm>
              <a:prstGeom prst="rect">
                <a:avLst/>
              </a:prstGeom>
              <a:blipFill>
                <a:blip r:embed="rId6"/>
                <a:stretch>
                  <a:fillRect r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40000" y="900000"/>
            <a:ext cx="10596560" cy="483325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19" name="yt_shape_10119"/>
              <p:cNvSpPr txBox="1"/>
              <p:nvPr/>
            </p:nvSpPr>
            <p:spPr>
              <a:xfrm>
                <a:off x="540000" y="900000"/>
                <a:ext cx="7939353" cy="5292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从左到右变形成立的条件是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E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　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9" name="yt_shape_10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39353" cy="5292667"/>
              </a:xfrm>
              <a:prstGeom prst="rect">
                <a:avLst/>
              </a:prstGeom>
              <a:blipFill>
                <a:blip r:embed="rId2"/>
                <a:stretch>
                  <a:fillRect l="-2381" r="-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CFBBDD-F8D9-A177-3D97-E9E02D47361E}"/>
              </a:ext>
            </a:extLst>
          </p:cNvPr>
          <p:cNvSpPr txBox="1"/>
          <p:nvPr/>
        </p:nvSpPr>
        <p:spPr>
          <a:xfrm>
            <a:off x="7291797" y="853194"/>
            <a:ext cx="1124649" cy="7754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264F2D-1DAB-4D08-3A2A-D7A1F0F185D5}"/>
                  </a:ext>
                </a:extLst>
              </p:cNvPr>
              <p:cNvSpPr txBox="1"/>
              <p:nvPr/>
            </p:nvSpPr>
            <p:spPr>
              <a:xfrm>
                <a:off x="2949159" y="3089029"/>
                <a:ext cx="859981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</m:t>
                      </m:r>
                      <m:sSup>
                        <m:sSup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sSup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𝑥</m:t>
                          </m:r>
                        </m:e>
                        <m:sup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p>
                      </m:sSup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hasSerialNum': 1, 'mathAnswerShape': 1}">
                <a:extLst>
                  <a:ext uri="{FF2B5EF4-FFF2-40B4-BE49-F238E27FC236}">
                    <a16:creationId xmlns:a16="http://schemas.microsoft.com/office/drawing/2014/main" id="{A7264F2D-1DAB-4D08-3A2A-D7A1F0F18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9159" y="3089029"/>
                <a:ext cx="859981" cy="364567"/>
              </a:xfrm>
              <a:prstGeom prst="rect">
                <a:avLst/>
              </a:prstGeom>
              <a:blipFill>
                <a:blip r:embed="rId6"/>
                <a:stretch>
                  <a:fillRect r="-26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C982DB-82EC-31E8-CC23-D26D363B5DBF}"/>
                  </a:ext>
                </a:extLst>
              </p:cNvPr>
              <p:cNvSpPr txBox="1"/>
              <p:nvPr/>
            </p:nvSpPr>
            <p:spPr>
              <a:xfrm>
                <a:off x="2929601" y="4199455"/>
                <a:ext cx="442024" cy="3471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𝑏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, 'hasSerialNum': 1, 'mathAnswerShape': 1}">
                <a:extLst>
                  <a:ext uri="{FF2B5EF4-FFF2-40B4-BE49-F238E27FC236}">
                    <a16:creationId xmlns:a16="http://schemas.microsoft.com/office/drawing/2014/main" id="{8EC982DB-82EC-31E8-CC23-D26D363B5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9601" y="4199455"/>
                <a:ext cx="442024" cy="3471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664F97E-86E8-210E-1DDD-535DF531968A}"/>
                  </a:ext>
                </a:extLst>
              </p:cNvPr>
              <p:cNvSpPr txBox="1"/>
              <p:nvPr/>
            </p:nvSpPr>
            <p:spPr>
              <a:xfrm>
                <a:off x="2952207" y="4999490"/>
                <a:ext cx="738885" cy="3645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4, 'hasSerialNum': 1, 'mathAnswerShape': 1}">
                <a:extLst>
                  <a:ext uri="{FF2B5EF4-FFF2-40B4-BE49-F238E27FC236}">
                    <a16:creationId xmlns:a16="http://schemas.microsoft.com/office/drawing/2014/main" id="{3664F97E-86E8-210E-1DDD-535DF5319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2207" y="4999490"/>
                <a:ext cx="738885" cy="364503"/>
              </a:xfrm>
              <a:prstGeom prst="rect">
                <a:avLst/>
              </a:prstGeom>
              <a:blipFill>
                <a:blip r:embed="rId8"/>
                <a:stretch>
                  <a:fillRect r="-30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188F44C-39EA-46C8-0FA8-4049331BE3F9}"/>
                  </a:ext>
                </a:extLst>
              </p:cNvPr>
              <p:cNvSpPr txBox="1"/>
              <p:nvPr/>
            </p:nvSpPr>
            <p:spPr>
              <a:xfrm>
                <a:off x="3580857" y="5818513"/>
                <a:ext cx="757935" cy="3697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  <m: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𝑦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4, 'hasSerialNum': 1, 'mathAnswerShape': 1}">
                <a:extLst>
                  <a:ext uri="{FF2B5EF4-FFF2-40B4-BE49-F238E27FC236}">
                    <a16:creationId xmlns:a16="http://schemas.microsoft.com/office/drawing/2014/main" id="{8188F44C-39EA-46C8-0FA8-4049331BE3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0857" y="5818513"/>
                <a:ext cx="757935" cy="369774"/>
              </a:xfrm>
              <a:prstGeom prst="rect">
                <a:avLst/>
              </a:prstGeom>
              <a:blipFill>
                <a:blip r:embed="rId9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7264F2D-1DAB-4D08-3A2A-D7A1F0F185D5}"/>
                  </a:ext>
                </a:extLst>
              </p:cNvPr>
              <p:cNvSpPr txBox="1"/>
              <p:nvPr/>
            </p:nvSpPr>
            <p:spPr>
              <a:xfrm>
                <a:off x="2499610" y="2254588"/>
                <a:ext cx="859981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</m:t>
                      </m:r>
                      <m:sSup>
                        <m:sSup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sSup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𝑥</m:t>
                          </m:r>
                        </m:e>
                        <m:sup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7264F2D-1DAB-4D08-3A2A-D7A1F0F18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610" y="2254588"/>
                <a:ext cx="859981" cy="36456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2" name="yt_shape_10132"/>
              <p:cNvSpPr txBox="1"/>
              <p:nvPr/>
            </p:nvSpPr>
            <p:spPr>
              <a:xfrm>
                <a:off x="540000" y="900000"/>
                <a:ext cx="5904052" cy="14892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32" name="yt_shape_10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04052" cy="1489254"/>
              </a:xfrm>
              <a:prstGeom prst="rect">
                <a:avLst/>
              </a:prstGeom>
              <a:blipFill>
                <a:blip r:embed="rId2"/>
                <a:stretch>
                  <a:fillRect l="-3202" r="-2273" b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21381F-04BB-2514-42DC-F2F153D7946C}"/>
              </a:ext>
            </a:extLst>
          </p:cNvPr>
          <p:cNvSpPr txBox="1"/>
          <p:nvPr/>
        </p:nvSpPr>
        <p:spPr>
          <a:xfrm>
            <a:off x="4912515" y="853194"/>
            <a:ext cx="1124649" cy="76887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323DCA-0E71-934D-D24F-6D4963C40A5A}"/>
              </a:ext>
            </a:extLst>
          </p:cNvPr>
          <p:cNvSpPr txBox="1"/>
          <p:nvPr/>
        </p:nvSpPr>
        <p:spPr>
          <a:xfrm>
            <a:off x="5198392" y="1500706"/>
            <a:ext cx="1202437" cy="89320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6" name="yt_shape_10136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分式的约分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7" name="yt_shape_10137"/>
              <p:cNvSpPr txBox="1"/>
              <p:nvPr/>
            </p:nvSpPr>
            <p:spPr>
              <a:xfrm>
                <a:off x="540000" y="1395205"/>
                <a:ext cx="6686061" cy="705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则分子与分母的公因式是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137" name="yt_shape_1013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686061" cy="705706"/>
              </a:xfrm>
              <a:prstGeom prst="rect">
                <a:avLst/>
              </a:prstGeom>
              <a:blipFill>
                <a:blip r:embed="rId2"/>
                <a:stretch>
                  <a:fillRect l="-2828" r="-1825" b="-12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39" name="yt_table_101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84167"/>
              </p:ext>
            </p:extLst>
          </p:nvPr>
        </p:nvGraphicFramePr>
        <p:xfrm>
          <a:off x="540047" y="2151699"/>
          <a:ext cx="909891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60223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168751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10141" name="yt_shape_10141"/>
          <p:cNvSpPr txBox="1"/>
          <p:nvPr/>
        </p:nvSpPr>
        <p:spPr>
          <a:xfrm>
            <a:off x="540000" y="2677870"/>
            <a:ext cx="75918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常德石门三中单元卷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下列约分正确的是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42" name="yt_table_10142" title="H_125.3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0543985"/>
                  </p:ext>
                </p:extLst>
              </p:nvPr>
            </p:nvGraphicFramePr>
            <p:xfrm>
              <a:off x="540047" y="3157173"/>
              <a:ext cx="7815200" cy="1689735"/>
            </p:xfrm>
            <a:graphic>
              <a:graphicData uri="http://schemas.openxmlformats.org/drawingml/2006/table">
                <a:tbl>
                  <a:tblPr/>
                  <a:tblGrid>
                    <a:gridCol w="4809173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3006027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142" name="yt_table_10142" descr="{&quot;rangeId&quot;:8,&quot;type&quot;:&quot;Option&quot;}" title="H_125.3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0543985"/>
                  </p:ext>
                </p:extLst>
              </p:nvPr>
            </p:nvGraphicFramePr>
            <p:xfrm>
              <a:off x="540047" y="3157173"/>
              <a:ext cx="7815200" cy="1592263"/>
            </p:xfrm>
            <a:graphic>
              <a:graphicData uri="http://schemas.openxmlformats.org/drawingml/2006/table">
                <a:tbl>
                  <a:tblPr/>
                  <a:tblGrid>
                    <a:gridCol w="4809173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  <a:gridCol w="3006027">
                      <a:extLst>
                        <a:ext uri="{9D8B030D-6E8A-4147-A177-3AD203B41FA5}">
                          <a16:colId xmlns:a16="http://schemas.microsoft.com/office/drawing/2014/main" val="10040"/>
                        </a:ext>
                      </a:extLst>
                    </a:gridCol>
                  </a:tblGrid>
                  <a:tr h="7881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2405" b="-10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0243" b="-1084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8041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7744" r="-62405" b="-60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0243" t="-97744" b="-60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43" name="yt_shape_10143"/>
              <p:cNvSpPr txBox="1"/>
              <p:nvPr/>
            </p:nvSpPr>
            <p:spPr>
              <a:xfrm>
                <a:off x="540000" y="4799873"/>
                <a:ext cx="4940327" cy="11773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约分后为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143" name="yt_shape_10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99873"/>
                <a:ext cx="4940327" cy="1177374"/>
              </a:xfrm>
              <a:prstGeom prst="rect">
                <a:avLst/>
              </a:prstGeom>
              <a:blipFill>
                <a:blip r:embed="rId4"/>
                <a:stretch>
                  <a:fillRect l="-3827" r="-2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669948" title="H_26.259764">
            <a:extLst>
              <a:ext uri="{FF2B5EF4-FFF2-40B4-BE49-F238E27FC236}">
                <a16:creationId xmlns:a16="http://schemas.microsoft.com/office/drawing/2014/main" id="{C68A1061-1ECF-19EC-CC6C-B99D005469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9FCCC9-8378-AEA2-E0D5-F18C2432814F}"/>
              </a:ext>
            </a:extLst>
          </p:cNvPr>
          <p:cNvSpPr txBox="1"/>
          <p:nvPr/>
        </p:nvSpPr>
        <p:spPr>
          <a:xfrm>
            <a:off x="6258588" y="1348399"/>
            <a:ext cx="383286" cy="7924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125176-A72A-49F5-39C8-600F80729A41}"/>
              </a:ext>
            </a:extLst>
          </p:cNvPr>
          <p:cNvSpPr txBox="1"/>
          <p:nvPr/>
        </p:nvSpPr>
        <p:spPr>
          <a:xfrm>
            <a:off x="7155589" y="26310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383F19-E4F8-462F-C366-9C63D1509ECF}"/>
              </a:ext>
            </a:extLst>
          </p:cNvPr>
          <p:cNvSpPr txBox="1"/>
          <p:nvPr/>
        </p:nvSpPr>
        <p:spPr>
          <a:xfrm>
            <a:off x="4256687" y="4753067"/>
            <a:ext cx="1189737" cy="8352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46" name="yt_shape_10146"/>
              <p:cNvSpPr txBox="1"/>
              <p:nvPr/>
            </p:nvSpPr>
            <p:spPr>
              <a:xfrm>
                <a:off x="623392" y="1251081"/>
                <a:ext cx="3388748" cy="32104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146" name="yt_shape_10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251081"/>
                <a:ext cx="3388748" cy="3210431"/>
              </a:xfrm>
              <a:prstGeom prst="rect">
                <a:avLst/>
              </a:prstGeom>
              <a:blipFill>
                <a:blip r:embed="rId2"/>
                <a:stretch>
                  <a:fillRect l="-5396" r="-4676" b="-4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1AC788-650B-DA37-E549-B954B89F81A0}"/>
                  </a:ext>
                </a:extLst>
              </p:cNvPr>
              <p:cNvSpPr txBox="1"/>
              <p:nvPr/>
            </p:nvSpPr>
            <p:spPr>
              <a:xfrm>
                <a:off x="533381" y="1998978"/>
                <a:ext cx="2923286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1AC788-650B-DA37-E549-B954B89F8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81" y="1998978"/>
                <a:ext cx="2923286" cy="729882"/>
              </a:xfrm>
              <a:prstGeom prst="rect">
                <a:avLst/>
              </a:prstGeom>
              <a:blipFill>
                <a:blip r:embed="rId3"/>
                <a:stretch>
                  <a:fillRect l="-3125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5D20E6C-30BA-2A9F-3999-B046C3E75615}"/>
              </a:ext>
            </a:extLst>
          </p:cNvPr>
          <p:cNvSpPr txBox="1"/>
          <p:nvPr/>
        </p:nvSpPr>
        <p:spPr>
          <a:xfrm>
            <a:off x="533381" y="348379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246381-C131-ACD0-267E-FB3DA81D9083}"/>
              </a:ext>
            </a:extLst>
          </p:cNvPr>
          <p:cNvSpPr txBox="1"/>
          <p:nvPr/>
        </p:nvSpPr>
        <p:spPr>
          <a:xfrm>
            <a:off x="533381" y="3959286"/>
            <a:ext cx="1935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392" y="764704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约分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sym typeface=",isEnd"/>
              </a:rPr>
              <a:t>：</a:t>
            </a:r>
            <a:endParaRPr lang="zh-CN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3" name="yt_shape_10153"/>
              <p:cNvSpPr txBox="1"/>
              <p:nvPr/>
            </p:nvSpPr>
            <p:spPr>
              <a:xfrm>
                <a:off x="540000" y="900000"/>
                <a:ext cx="3310843" cy="46561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3" name="yt_shape_10153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10843" cy="4656146"/>
              </a:xfrm>
              <a:prstGeom prst="rect">
                <a:avLst/>
              </a:prstGeom>
              <a:blipFill>
                <a:blip r:embed="rId2"/>
                <a:stretch>
                  <a:fillRect l="-5709" b="-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1F7587-CC3D-4CB4-F037-E983B477EC35}"/>
                  </a:ext>
                </a:extLst>
              </p:cNvPr>
              <p:cNvSpPr txBox="1"/>
              <p:nvPr/>
            </p:nvSpPr>
            <p:spPr>
              <a:xfrm>
                <a:off x="449989" y="1665105"/>
                <a:ext cx="3118549" cy="9716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E91F7587-CC3D-4CB4-F037-E983B477EC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65105"/>
                <a:ext cx="3118549" cy="971690"/>
              </a:xfrm>
              <a:prstGeom prst="rect">
                <a:avLst/>
              </a:prstGeom>
              <a:blipFill>
                <a:blip r:embed="rId3"/>
                <a:stretch>
                  <a:fillRect l="-3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285AD9-E860-D52B-633F-1539E4887CDB}"/>
                  </a:ext>
                </a:extLst>
              </p:cNvPr>
              <p:cNvSpPr txBox="1"/>
              <p:nvPr/>
            </p:nvSpPr>
            <p:spPr>
              <a:xfrm>
                <a:off x="449989" y="2543183"/>
                <a:ext cx="1239584" cy="8001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}">
                <a:extLst>
                  <a:ext uri="{FF2B5EF4-FFF2-40B4-BE49-F238E27FC236}">
                    <a16:creationId xmlns:a16="http://schemas.microsoft.com/office/drawing/2014/main" id="{9D285AD9-E860-D52B-633F-1539E4887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3183"/>
                <a:ext cx="1239584" cy="800177"/>
              </a:xfrm>
              <a:prstGeom prst="rect">
                <a:avLst/>
              </a:prstGeom>
              <a:blipFill>
                <a:blip r:embed="rId4"/>
                <a:stretch>
                  <a:fillRect l="-7882" r="-8374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3AFA96-735F-CDB8-95B8-2F1976792D4E}"/>
                  </a:ext>
                </a:extLst>
              </p:cNvPr>
              <p:cNvSpPr txBox="1"/>
              <p:nvPr/>
            </p:nvSpPr>
            <p:spPr>
              <a:xfrm>
                <a:off x="449989" y="3991809"/>
                <a:ext cx="3458908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C03AFA96-735F-CDB8-95B8-2F1976792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1809"/>
                <a:ext cx="3458908" cy="930034"/>
              </a:xfrm>
              <a:prstGeom prst="rect">
                <a:avLst/>
              </a:prstGeom>
              <a:blipFill>
                <a:blip r:embed="rId5"/>
                <a:stretch>
                  <a:fillRect l="-2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1767A4-2E77-AE97-C246-4D8E9AB72FE4}"/>
                  </a:ext>
                </a:extLst>
              </p:cNvPr>
              <p:cNvSpPr txBox="1"/>
              <p:nvPr/>
            </p:nvSpPr>
            <p:spPr>
              <a:xfrm>
                <a:off x="449989" y="4828231"/>
                <a:ext cx="1091947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B21767A4-2E77-AE97-C246-4D8E9AB72F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8231"/>
                <a:ext cx="1091947" cy="729691"/>
              </a:xfrm>
              <a:prstGeom prst="rect">
                <a:avLst/>
              </a:prstGeom>
              <a:blipFill>
                <a:blip r:embed="rId6"/>
                <a:stretch>
                  <a:fillRect l="-8939" r="-89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1" name="yt_shape_10161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最简分式</a:t>
            </a:r>
          </a:p>
        </p:txBody>
      </p:sp>
      <p:sp>
        <p:nvSpPr>
          <p:cNvPr id="10162" name="yt_shape_10162"/>
          <p:cNvSpPr txBox="1"/>
          <p:nvPr/>
        </p:nvSpPr>
        <p:spPr>
          <a:xfrm>
            <a:off x="540000" y="1395205"/>
            <a:ext cx="59166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下列分式中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是最简分式的是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3" name="yt_table_10163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6094759"/>
                  </p:ext>
                </p:extLst>
              </p:nvPr>
            </p:nvGraphicFramePr>
            <p:xfrm>
              <a:off x="540047" y="1874508"/>
              <a:ext cx="3928745" cy="1349058"/>
            </p:xfrm>
            <a:graphic>
              <a:graphicData uri="http://schemas.openxmlformats.org/drawingml/2006/table">
                <a:tbl>
                  <a:tblPr/>
                  <a:tblGrid>
                    <a:gridCol w="2444115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484630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163" name="yt_table_10163" descr="{&quot;rangeId&quot;:11,&quot;type&quot;:&quot;Option&quot;}" title="H_100.1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6094759"/>
                  </p:ext>
                </p:extLst>
              </p:nvPr>
            </p:nvGraphicFramePr>
            <p:xfrm>
              <a:off x="540047" y="1874508"/>
              <a:ext cx="3928745" cy="1271271"/>
            </p:xfrm>
            <a:graphic>
              <a:graphicData uri="http://schemas.openxmlformats.org/drawingml/2006/table">
                <a:tbl>
                  <a:tblPr/>
                  <a:tblGrid>
                    <a:gridCol w="2444115">
                      <a:extLst>
                        <a:ext uri="{9D8B030D-6E8A-4147-A177-3AD203B41FA5}">
                          <a16:colId xmlns:a16="http://schemas.microsoft.com/office/drawing/2014/main" val="10041"/>
                        </a:ext>
                      </a:extLst>
                    </a:gridCol>
                    <a:gridCol w="1484630">
                      <a:extLst>
                        <a:ext uri="{9D8B030D-6E8A-4147-A177-3AD203B41FA5}">
                          <a16:colId xmlns:a16="http://schemas.microsoft.com/office/drawing/2014/main" val="10042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069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475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069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4754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670024" title="H_26.259764">
            <a:extLst>
              <a:ext uri="{FF2B5EF4-FFF2-40B4-BE49-F238E27FC236}">
                <a16:creationId xmlns:a16="http://schemas.microsoft.com/office/drawing/2014/main" id="{8CD9D3F7-8BCE-6589-FB48-F6B67F52A9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AB02C3-E807-5BC8-06C2-68873DCC9157}"/>
              </a:ext>
            </a:extLst>
          </p:cNvPr>
          <p:cNvSpPr txBox="1"/>
          <p:nvPr/>
        </p:nvSpPr>
        <p:spPr>
          <a:xfrm>
            <a:off x="54791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约分时，未注意符号问题而出错</a:t>
            </a:r>
          </a:p>
        </p:txBody>
      </p:sp>
      <p:sp>
        <p:nvSpPr>
          <p:cNvPr id="10165" name="yt_shape_10165"/>
          <p:cNvSpPr txBox="1"/>
          <p:nvPr/>
        </p:nvSpPr>
        <p:spPr>
          <a:xfrm>
            <a:off x="540000" y="1395205"/>
            <a:ext cx="71187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下列分式约分正确的是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6" name="yt_table_10166" title="H_115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2577446"/>
                  </p:ext>
                </p:extLst>
              </p:nvPr>
            </p:nvGraphicFramePr>
            <p:xfrm>
              <a:off x="540047" y="1874508"/>
              <a:ext cx="6077204" cy="1552131"/>
            </p:xfrm>
            <a:graphic>
              <a:graphicData uri="http://schemas.openxmlformats.org/drawingml/2006/table">
                <a:tbl>
                  <a:tblPr/>
                  <a:tblGrid>
                    <a:gridCol w="3390900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686304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166" name="yt_table_10166" descr="{&quot;rangeId&quot;:13,&quot;type&quot;:&quot;Option&quot;}" title="H_115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2577446"/>
                  </p:ext>
                </p:extLst>
              </p:nvPr>
            </p:nvGraphicFramePr>
            <p:xfrm>
              <a:off x="540047" y="1874508"/>
              <a:ext cx="6077204" cy="1462660"/>
            </p:xfrm>
            <a:graphic>
              <a:graphicData uri="http://schemas.openxmlformats.org/drawingml/2006/table">
                <a:tbl>
                  <a:tblPr/>
                  <a:tblGrid>
                    <a:gridCol w="3390900">
                      <a:extLst>
                        <a:ext uri="{9D8B030D-6E8A-4147-A177-3AD203B41FA5}">
                          <a16:colId xmlns:a16="http://schemas.microsoft.com/office/drawing/2014/main" val="10043"/>
                        </a:ext>
                      </a:extLst>
                    </a:gridCol>
                    <a:gridCol w="2686304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9174" b="-13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304" b="-13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3"/>
                      </a:ext>
                    </a:extLst>
                  </a:tr>
                  <a:tr h="82746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7206" r="-79174" b="-4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304" t="-77206" b="-4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2670088" title="H_26.259764">
            <a:extLst>
              <a:ext uri="{FF2B5EF4-FFF2-40B4-BE49-F238E27FC236}">
                <a16:creationId xmlns:a16="http://schemas.microsoft.com/office/drawing/2014/main" id="{F0E9E18E-E8A2-BCF9-9536-481AE58A22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140375-331E-1EAE-53CB-95DAB0093394}"/>
              </a:ext>
            </a:extLst>
          </p:cNvPr>
          <p:cNvSpPr txBox="1"/>
          <p:nvPr/>
        </p:nvSpPr>
        <p:spPr>
          <a:xfrm>
            <a:off x="6687086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" name="yt_shape_1016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67" name="yt_image_1016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70" name="yt_shape_10170"/>
              <p:cNvSpPr txBox="1"/>
              <p:nvPr/>
            </p:nvSpPr>
            <p:spPr>
              <a:xfrm>
                <a:off x="540120" y="1482165"/>
                <a:ext cx="11492915" cy="12606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下列分式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8c1be"/>
                  </a:rPr>
                  <a:t>其中最简分式的个数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70" name="yt_shape_1017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260602"/>
              </a:xfrm>
              <a:prstGeom prst="rect">
                <a:avLst/>
              </a:prstGeom>
              <a:blipFill>
                <a:blip r:embed="rId3"/>
                <a:stretch>
                  <a:fillRect l="-1645" b="-14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72" name="yt_table_101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217604"/>
              </p:ext>
            </p:extLst>
          </p:nvPr>
        </p:nvGraphicFramePr>
        <p:xfrm>
          <a:off x="540047" y="279355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10174" name="yt_shape_10174"/>
          <p:cNvSpPr txBox="1"/>
          <p:nvPr/>
        </p:nvSpPr>
        <p:spPr>
          <a:xfrm>
            <a:off x="540000" y="3319726"/>
            <a:ext cx="7130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新化县校级期中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75" name="yt_table_10175" title="H_122.82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596054"/>
                  </p:ext>
                </p:extLst>
              </p:nvPr>
            </p:nvGraphicFramePr>
            <p:xfrm>
              <a:off x="540047" y="3799029"/>
              <a:ext cx="7291388" cy="1604836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3225165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75" name="yt_table_10175" descr="{&quot;rangeId&quot;:16,&quot;type&quot;:&quot;Option&quot;}" title="H_122.82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596054"/>
                  </p:ext>
                </p:extLst>
              </p:nvPr>
            </p:nvGraphicFramePr>
            <p:xfrm>
              <a:off x="540047" y="3799029"/>
              <a:ext cx="7291388" cy="1559815"/>
            </p:xfrm>
            <a:graphic>
              <a:graphicData uri="http://schemas.openxmlformats.org/drawingml/2006/table">
                <a:tbl>
                  <a:tblPr/>
                  <a:tblGrid>
                    <a:gridCol w="4066223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  <a:gridCol w="3225165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</a:tblGrid>
                  <a:tr h="82429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9192" b="-1014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6276" b="-1014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12397" r="-79192" b="-140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6276" t="-112397" b="-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E52A1D-FA04-3791-499D-5819DBE01BE2}"/>
              </a:ext>
            </a:extLst>
          </p:cNvPr>
          <p:cNvSpPr txBox="1"/>
          <p:nvPr/>
        </p:nvSpPr>
        <p:spPr>
          <a:xfrm>
            <a:off x="1364509" y="225939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0406DD-6C1F-AB06-4AD5-1DC8A477DF11}"/>
              </a:ext>
            </a:extLst>
          </p:cNvPr>
          <p:cNvSpPr txBox="1"/>
          <p:nvPr/>
        </p:nvSpPr>
        <p:spPr>
          <a:xfrm>
            <a:off x="6698389" y="32729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683</Words>
  <Application>Microsoft Office PowerPoint</Application>
  <PresentationFormat>宽屏</PresentationFormat>
  <Paragraphs>161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,isEnd</vt:lpstr>
      <vt:lpstr>_⨹_2_48450,isEnd</vt:lpstr>
      <vt:lpstr>_⨹_3_b7f0b,isEnd</vt:lpstr>
      <vt:lpstr>_⨹_4_9ce8f,isEnd</vt:lpstr>
      <vt:lpstr>_⨹_9_8c1be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2024-04-27T05:52:34Z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