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1" r:id="rId8"/>
    <p:sldId id="313" r:id="rId9"/>
    <p:sldId id="317" r:id="rId10"/>
    <p:sldId id="319" r:id="rId11"/>
    <p:sldId id="320" r:id="rId12"/>
    <p:sldId id="321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45" name="yt_image_1114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7" name="yt_shape_11147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分式方程的应用</a:t>
            </a:r>
          </a:p>
        </p:txBody>
      </p:sp>
      <p:sp>
        <p:nvSpPr>
          <p:cNvPr id="11148" name="yt_shape_11148"/>
          <p:cNvSpPr txBox="1"/>
          <p:nvPr/>
        </p:nvSpPr>
        <p:spPr>
          <a:xfrm>
            <a:off x="540120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地开车去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240km.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原计划平均速度为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bd00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实际平均速度提高了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结果提前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小时到达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0c62"/>
              </a:rPr>
              <a:t>由此可建立方程为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49" name="yt_table_11149" title="H_100.5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2913898"/>
                  </p:ext>
                </p:extLst>
              </p:nvPr>
            </p:nvGraphicFramePr>
            <p:xfrm>
              <a:off x="540047" y="3416936"/>
              <a:ext cx="6411850" cy="1277494"/>
            </p:xfrm>
            <a:graphic>
              <a:graphicData uri="http://schemas.openxmlformats.org/drawingml/2006/table">
                <a:tbl>
                  <a:tblPr/>
                  <a:tblGrid>
                    <a:gridCol w="3622612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  <a:gridCol w="2789238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149" name="yt_table_11149" descr="{&quot;rangeId&quot;:2,&quot;type&quot;:&quot;Option&quot;}" title="H_100.5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2913898"/>
                  </p:ext>
                </p:extLst>
              </p:nvPr>
            </p:nvGraphicFramePr>
            <p:xfrm>
              <a:off x="540047" y="3416936"/>
              <a:ext cx="6411850" cy="1277494"/>
            </p:xfrm>
            <a:graphic>
              <a:graphicData uri="http://schemas.openxmlformats.org/drawingml/2006/table">
                <a:tbl>
                  <a:tblPr/>
                  <a:tblGrid>
                    <a:gridCol w="3622612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  <a:gridCol w="2789238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</a:tblGrid>
                  <a:tr h="6387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6975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913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8"/>
                      </a:ext>
                    </a:extLst>
                  </a:tr>
                  <a:tr h="6387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52" r="-76975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240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847672" title="H_26.259764">
            <a:extLst>
              <a:ext uri="{FF2B5EF4-FFF2-40B4-BE49-F238E27FC236}">
                <a16:creationId xmlns:a16="http://schemas.microsoft.com/office/drawing/2014/main" id="{35DA5CAE-63A2-6130-0DE3-57A9668E46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3C1224-1512-F116-5F4A-30704353731A}"/>
              </a:ext>
            </a:extLst>
          </p:cNvPr>
          <p:cNvSpPr txBox="1"/>
          <p:nvPr/>
        </p:nvSpPr>
        <p:spPr>
          <a:xfrm>
            <a:off x="1059709" y="28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7" name="yt_shape_11187"/>
              <p:cNvSpPr txBox="1"/>
              <p:nvPr/>
            </p:nvSpPr>
            <p:spPr>
              <a:xfrm>
                <a:off x="540119" y="900000"/>
                <a:ext cx="11492915" cy="40780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长沙市开展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五城联创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某工程队承担了某小区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2a994"/>
                  </a:rPr>
                  <a:t>米长的污水管道改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造任务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工程队在改造完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米管道后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引进了新设备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c376f"/>
                  </a:rPr>
                  <a:t>每天的工作效率比原来提高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结果共用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天完成了任务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问引进新设备前工程队每天改造管道多少米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解：设引进新设备前工程队每天改造管道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是原分式方程的解，且符合题意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答：引进新设备前工程队每天改造管道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7" name="yt_shape_11187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78039"/>
              </a:xfrm>
              <a:prstGeom prst="rect">
                <a:avLst/>
              </a:prstGeom>
              <a:blipFill>
                <a:blip r:embed="rId2"/>
                <a:stretch>
                  <a:fillRect l="-1645" t="-1345" b="-3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8E543A-CA77-A819-0B9B-D1406B97F972}"/>
              </a:ext>
            </a:extLst>
          </p:cNvPr>
          <p:cNvSpPr txBox="1"/>
          <p:nvPr/>
        </p:nvSpPr>
        <p:spPr>
          <a:xfrm>
            <a:off x="450108" y="2279658"/>
            <a:ext cx="650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解：设引进新设备前工程队每天改造管道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2BE00E-75AD-5DC0-AE88-82FE9426A0F1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531042" cy="854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}">
                <a:extLst>
                  <a:ext uri="{FF2B5EF4-FFF2-40B4-BE49-F238E27FC236}">
                    <a16:creationId xmlns:a16="http://schemas.microsoft.com/office/drawing/2014/main" id="{952BE00E-75AD-5DC0-AE88-82FE9426A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531042" cy="854914"/>
              </a:xfrm>
              <a:prstGeom prst="rect">
                <a:avLst/>
              </a:prstGeom>
              <a:blipFill>
                <a:blip r:embed="rId3"/>
                <a:stretch>
                  <a:fillRect l="-2153" r="-2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D86B042-6995-3233-9F21-1C4CBD56715E}"/>
              </a:ext>
            </a:extLst>
          </p:cNvPr>
          <p:cNvSpPr txBox="1"/>
          <p:nvPr/>
        </p:nvSpPr>
        <p:spPr>
          <a:xfrm>
            <a:off x="450108" y="351644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0EA7E6-EAA7-3485-7F36-C55B805CCA3A}"/>
              </a:ext>
            </a:extLst>
          </p:cNvPr>
          <p:cNvSpPr txBox="1"/>
          <p:nvPr/>
        </p:nvSpPr>
        <p:spPr>
          <a:xfrm>
            <a:off x="450108" y="3991936"/>
            <a:ext cx="658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是原分式方程的解，且符合题意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B1B052-443C-D1E4-498F-206930991FC7}"/>
              </a:ext>
            </a:extLst>
          </p:cNvPr>
          <p:cNvSpPr txBox="1"/>
          <p:nvPr/>
        </p:nvSpPr>
        <p:spPr>
          <a:xfrm>
            <a:off x="450108" y="4467424"/>
            <a:ext cx="6047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答：引进新设备前工程队每天改造管道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3" name="yt_shape_1119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92" name="yt_image_1119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95" name="yt_shape_11195"/>
              <p:cNvSpPr txBox="1"/>
              <p:nvPr/>
            </p:nvSpPr>
            <p:spPr>
              <a:xfrm>
                <a:off x="540119" y="1482165"/>
                <a:ext cx="11492915" cy="44710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乌梅是郴州的特色时令水果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乌梅一上市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671a"/>
                  </a:rPr>
                  <a:t>水果店的小李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元购进了一批乌梅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前两天以高于进价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的价格共卖出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8886"/>
                  </a:rPr>
                  <a:t>第三天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她发现市场上乌梅数量陡增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而自己的乌梅卖相已不大好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45c86"/>
                  </a:rPr>
                  <a:t>于是果断地将剩余乌梅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以低于进价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的价格全部售出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前后一共获利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求小李所进乌梅的数量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解：设小李所进乌梅的数量为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，根据题意得：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答：小李所进乌梅的数量为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200kg.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95" name="yt_shape_11195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471032"/>
              </a:xfrm>
              <a:prstGeom prst="rect">
                <a:avLst/>
              </a:prstGeom>
              <a:blipFill>
                <a:blip r:embed="rId3"/>
                <a:stretch>
                  <a:fillRect l="-1645" t="-1090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A53D70-71AE-DBEB-84BD-94004BC686BC}"/>
              </a:ext>
            </a:extLst>
          </p:cNvPr>
          <p:cNvSpPr txBox="1"/>
          <p:nvPr/>
        </p:nvSpPr>
        <p:spPr>
          <a:xfrm>
            <a:off x="450108" y="3337311"/>
            <a:ext cx="683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解：设小李所进乌梅的数量为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，根据题意得：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5E840B-4827-9EB5-72C9-2797517AD493}"/>
                  </a:ext>
                </a:extLst>
              </p:cNvPr>
              <p:cNvSpPr txBox="1"/>
              <p:nvPr/>
            </p:nvSpPr>
            <p:spPr>
              <a:xfrm>
                <a:off x="497733" y="3812799"/>
                <a:ext cx="722064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2, 'hasSerialNum': 1}">
                <a:extLst>
                  <a:ext uri="{FF2B5EF4-FFF2-40B4-BE49-F238E27FC236}">
                    <a16:creationId xmlns:a16="http://schemas.microsoft.com/office/drawing/2014/main" id="{2A5E840B-4827-9EB5-72C9-2797517AD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812799"/>
                <a:ext cx="7220648" cy="768617"/>
              </a:xfrm>
              <a:prstGeom prst="rect">
                <a:avLst/>
              </a:prstGeom>
              <a:blipFill>
                <a:blip r:embed="rId4"/>
                <a:stretch>
                  <a:fillRect r="-12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84C0E6D-7E3E-B406-5565-04A0A271B43C}"/>
              </a:ext>
            </a:extLst>
          </p:cNvPr>
          <p:cNvSpPr txBox="1"/>
          <p:nvPr/>
        </p:nvSpPr>
        <p:spPr>
          <a:xfrm>
            <a:off x="450108" y="4487804"/>
            <a:ext cx="1858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9273FA-6A33-AA0E-9674-83B784293E89}"/>
              </a:ext>
            </a:extLst>
          </p:cNvPr>
          <p:cNvSpPr txBox="1"/>
          <p:nvPr/>
        </p:nvSpPr>
        <p:spPr>
          <a:xfrm>
            <a:off x="450108" y="4963292"/>
            <a:ext cx="612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4B670C-690C-A4A6-FB99-F3640DC1849E}"/>
              </a:ext>
            </a:extLst>
          </p:cNvPr>
          <p:cNvSpPr txBox="1"/>
          <p:nvPr/>
        </p:nvSpPr>
        <p:spPr>
          <a:xfrm>
            <a:off x="450108" y="5438780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答：小李所进乌梅的数量为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小进和小俊进行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米跑测试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25d6"/>
              </a:rPr>
              <a:t>小进的速度是小俊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小进比小俊少用了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设小俊的速度是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88e8"/>
              </a:rPr>
              <a:t>所列方程正确的是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51" name="yt_table_11151" title="H_184.3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6406638"/>
                  </p:ext>
                </p:extLst>
              </p:nvPr>
            </p:nvGraphicFramePr>
            <p:xfrm>
              <a:off x="540047" y="2339566"/>
              <a:ext cx="3932238" cy="2508885"/>
            </p:xfrm>
            <a:graphic>
              <a:graphicData uri="http://schemas.openxmlformats.org/drawingml/2006/table">
                <a:tbl>
                  <a:tblPr/>
                  <a:tblGrid>
                    <a:gridCol w="3932238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1.25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151" name="yt_table_11151" descr="{&quot;rangeId&quot;:3,&quot;type&quot;:&quot;Option&quot;}" title="H_184.3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6406638"/>
                  </p:ext>
                </p:extLst>
              </p:nvPr>
            </p:nvGraphicFramePr>
            <p:xfrm>
              <a:off x="540047" y="2339566"/>
              <a:ext cx="3932238" cy="2340612"/>
            </p:xfrm>
            <a:graphic>
              <a:graphicData uri="http://schemas.openxmlformats.org/drawingml/2006/table">
                <a:tbl>
                  <a:tblPr/>
                  <a:tblGrid>
                    <a:gridCol w="3932238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1.25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0"/>
                      </a:ext>
                    </a:extLst>
                  </a:tr>
                  <a:tr h="6387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b="-2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1"/>
                      </a:ext>
                    </a:extLst>
                  </a:tr>
                  <a:tr h="6387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428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  <a:tr h="6387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F8D4F8-8BD2-AFE4-00B2-3DF85D77A1F5}"/>
              </a:ext>
            </a:extLst>
          </p:cNvPr>
          <p:cNvSpPr txBox="1"/>
          <p:nvPr/>
        </p:nvSpPr>
        <p:spPr>
          <a:xfrm>
            <a:off x="1059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2" name="yt_shape_1115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隆回县期末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李强同学借了一本书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要在一周借期内读完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6877"/>
              </a:rPr>
              <a:t>当他读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了一半时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发现平均每天要多读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页才能在借期内读完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他读前一半时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76f0"/>
              </a:rPr>
              <a:t>平均每天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读多少页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如果设读前一半时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6759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53" name="yt_table_11153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3901699"/>
                  </p:ext>
                </p:extLst>
              </p:nvPr>
            </p:nvGraphicFramePr>
            <p:xfrm>
              <a:off x="540047" y="2819698"/>
              <a:ext cx="6484494" cy="1350010"/>
            </p:xfrm>
            <a:graphic>
              <a:graphicData uri="http://schemas.openxmlformats.org/drawingml/2006/table">
                <a:tbl>
                  <a:tblPr/>
                  <a:tblGrid>
                    <a:gridCol w="3708337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2776157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153" name="yt_table_11153" descr="{&quot;rangeId&quot;:4,&quot;type&quot;:&quot;Option&quot;}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3901699"/>
                  </p:ext>
                </p:extLst>
              </p:nvPr>
            </p:nvGraphicFramePr>
            <p:xfrm>
              <a:off x="540047" y="2819698"/>
              <a:ext cx="6484494" cy="1272160"/>
            </p:xfrm>
            <a:graphic>
              <a:graphicData uri="http://schemas.openxmlformats.org/drawingml/2006/table">
                <a:tbl>
                  <a:tblPr/>
                  <a:tblGrid>
                    <a:gridCol w="3708337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2776157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487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55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4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4877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553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69B44A-8BE2-37A0-5D58-401BFA42E0B6}"/>
              </a:ext>
            </a:extLst>
          </p:cNvPr>
          <p:cNvSpPr txBox="1"/>
          <p:nvPr/>
        </p:nvSpPr>
        <p:spPr>
          <a:xfrm>
            <a:off x="10597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4" name="yt_shape_11154"/>
          <p:cNvSpPr txBox="1"/>
          <p:nvPr/>
        </p:nvSpPr>
        <p:spPr>
          <a:xfrm>
            <a:off x="540120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网络技术的发展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市场对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fcc6"/>
              </a:rPr>
              <a:t>产品的需求越来越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为满足市场需求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某大型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产品生产厂家更新技术后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加快了生产速度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b172"/>
              </a:rPr>
              <a:t>现在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平均每天比更新技术前多生产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e240"/>
              </a:rPr>
              <a:t>万件产品所需时间与更新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技术前生产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万件产品所需时间相同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设更新技术前每天生产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5e4"/>
              </a:rPr>
              <a:t>依题意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55" name="yt_table_11155" title="H_101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5400089"/>
                  </p:ext>
                </p:extLst>
              </p:nvPr>
            </p:nvGraphicFramePr>
            <p:xfrm>
              <a:off x="540047" y="3299829"/>
              <a:ext cx="5512944" cy="1364362"/>
            </p:xfrm>
            <a:graphic>
              <a:graphicData uri="http://schemas.openxmlformats.org/drawingml/2006/table">
                <a:tbl>
                  <a:tblPr/>
                  <a:tblGrid>
                    <a:gridCol w="3222562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  <a:gridCol w="2290382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+30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+30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155" name="yt_table_11155" descr="{&quot;rangeId&quot;:5,&quot;type&quot;:&quot;Option&quot;}" title="H_101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5400089"/>
                  </p:ext>
                </p:extLst>
              </p:nvPr>
            </p:nvGraphicFramePr>
            <p:xfrm>
              <a:off x="540047" y="3299829"/>
              <a:ext cx="5512944" cy="1285748"/>
            </p:xfrm>
            <a:graphic>
              <a:graphicData uri="http://schemas.openxmlformats.org/drawingml/2006/table">
                <a:tbl>
                  <a:tblPr/>
                  <a:tblGrid>
                    <a:gridCol w="3222562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  <a:gridCol w="2290382">
                      <a:extLst>
                        <a:ext uri="{9D8B030D-6E8A-4147-A177-3AD203B41FA5}">
                          <a16:colId xmlns:a16="http://schemas.microsoft.com/office/drawing/2014/main" val="10315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1078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691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107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691" t="-10000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ABBF09-A8C0-B36E-CE3F-96A64F59F9E3}"/>
              </a:ext>
            </a:extLst>
          </p:cNvPr>
          <p:cNvSpPr txBox="1"/>
          <p:nvPr/>
        </p:nvSpPr>
        <p:spPr>
          <a:xfrm>
            <a:off x="1364509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6" name="yt_shape_11156"/>
          <p:cNvSpPr txBox="1"/>
          <p:nvPr/>
        </p:nvSpPr>
        <p:spPr>
          <a:xfrm>
            <a:off x="540119" y="900000"/>
            <a:ext cx="11492915" cy="49539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桂林市校级月考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某水果店搞促销活动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对某种水果打八折出售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69eb,isEnd"/>
              </a:rPr>
              <a:t>元钱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买这种水果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可以比打折前多买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设该种水果打折前的单价为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8d9c,isEnd"/>
              </a:rPr>
              <a:t>根据题意可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列方程为</a:t>
            </a:r>
            <a:r>
              <a:rPr sz="3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绿水青山就是金山银山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某地为美化环境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计划种植树木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7e850,isEnd"/>
              </a:rPr>
              <a:t>6000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由于志愿者的加入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实际每天植树的棵数比原计划增加了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结果提前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e7c8,isEnd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则实际每天植树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27B5A2-0355-BA36-41B0-BF78E99A94DA}"/>
                  </a:ext>
                </a:extLst>
              </p:cNvPr>
              <p:cNvSpPr txBox="1"/>
              <p:nvPr/>
            </p:nvSpPr>
            <p:spPr>
              <a:xfrm>
                <a:off x="2063552" y="1628800"/>
                <a:ext cx="2118043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27B5A2-0355-BA36-41B0-BF78E99A9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552" y="1628800"/>
                <a:ext cx="2118043" cy="771411"/>
              </a:xfrm>
              <a:prstGeom prst="rect">
                <a:avLst/>
              </a:prstGeom>
              <a:blipFill>
                <a:blip r:embed="rId2"/>
                <a:stretch>
                  <a:fillRect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D6F73A8-04B5-DA8E-EA7F-B80651CEAEB6}"/>
              </a:ext>
            </a:extLst>
          </p:cNvPr>
          <p:cNvSpPr txBox="1"/>
          <p:nvPr/>
        </p:nvSpPr>
        <p:spPr>
          <a:xfrm>
            <a:off x="4412508" y="343294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0" name="yt_image_11160" title="H_120.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712" y="2605083"/>
            <a:ext cx="4771488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62" name="yt_shape_11162"/>
              <p:cNvSpPr txBox="1"/>
              <p:nvPr/>
            </p:nvSpPr>
            <p:spPr>
              <a:xfrm>
                <a:off x="573198" y="4221088"/>
                <a:ext cx="6464911" cy="20703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解：设骑自行车学生的速度是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是原分式方程的解，且符合题意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答：骑自行车学生的速度是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62" name="yt_shape_11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98" y="4221088"/>
                <a:ext cx="6464911" cy="2070375"/>
              </a:xfrm>
              <a:prstGeom prst="rect">
                <a:avLst/>
              </a:prstGeom>
              <a:blipFill>
                <a:blip r:embed="rId3"/>
                <a:stretch>
                  <a:fillRect l="-2828" t="-2353" r="-1979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EEB7EC-FF26-69AF-EA41-CDB96BF25DC4}"/>
              </a:ext>
            </a:extLst>
          </p:cNvPr>
          <p:cNvSpPr txBox="1"/>
          <p:nvPr/>
        </p:nvSpPr>
        <p:spPr>
          <a:xfrm>
            <a:off x="483187" y="4221088"/>
            <a:ext cx="567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解：设骑自行车学生的速度是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86AC93-195C-B254-F210-3DDE459E15D7}"/>
                  </a:ext>
                </a:extLst>
              </p:cNvPr>
              <p:cNvSpPr txBox="1"/>
              <p:nvPr/>
            </p:nvSpPr>
            <p:spPr>
              <a:xfrm>
                <a:off x="483187" y="4649770"/>
                <a:ext cx="477710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86AC93-195C-B254-F210-3DDE459E15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87" y="4649770"/>
                <a:ext cx="4777105" cy="768617"/>
              </a:xfrm>
              <a:prstGeom prst="rect">
                <a:avLst/>
              </a:prstGeom>
              <a:blipFill>
                <a:blip r:embed="rId4"/>
                <a:stretch>
                  <a:fillRect l="-1913" r="-21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3A2949F-1D78-39DA-40C0-5C3661C16E25}"/>
              </a:ext>
            </a:extLst>
          </p:cNvPr>
          <p:cNvSpPr txBox="1"/>
          <p:nvPr/>
        </p:nvSpPr>
        <p:spPr>
          <a:xfrm>
            <a:off x="483187" y="5324775"/>
            <a:ext cx="658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是原分式方程的解，且符合题意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10601A-9C38-B77E-57FE-07996F783FFA}"/>
              </a:ext>
            </a:extLst>
          </p:cNvPr>
          <p:cNvSpPr txBox="1"/>
          <p:nvPr/>
        </p:nvSpPr>
        <p:spPr>
          <a:xfrm>
            <a:off x="483187" y="5800263"/>
            <a:ext cx="521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答：骑自行车学生的速度是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187" y="659575"/>
            <a:ext cx="1182069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湘西州中考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吉首城区某中学组织学生到距学校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20km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6_1cf43,isEnd"/>
              </a:rPr>
              <a:t>的德夯苗寨参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加社会实践活动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一部分学生沿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谷韵绿道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骑自行车先走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半小时后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4_48338,isEnd"/>
              </a:rPr>
              <a:t>其余学生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319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国道乘汽车前往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结果他们同时到达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两条道路路程相同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6_f4509,isEnd"/>
              </a:rPr>
              <a:t>已知汽车速度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是自行车速度的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求骑自行车学生的速度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7" name="yt_shape_1116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66" name="yt_image_1116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9" name="yt_shape_11169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某工程需要在规定日期内完成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若由甲队去做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恰好如期完成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若由乙队去做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98b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要超过规定日期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若先由甲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乙合作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再由乙队单独做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5bc9,isEnd"/>
              </a:rPr>
              <a:t>恰好如期完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则规定的时间为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乙两人准备整理一批新到的图书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甲单独整理需要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分钟完工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0ac0,isEnd"/>
              </a:rPr>
              <a:t>乙共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同整理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乙需要再单独整理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分钟才能完工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1a18,isEnd"/>
              </a:rPr>
              <a:t>则乙单独整理这批图书需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分钟完工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1034A0-6A09-C289-4502-CA52C9A67871}"/>
              </a:ext>
            </a:extLst>
          </p:cNvPr>
          <p:cNvSpPr txBox="1"/>
          <p:nvPr/>
        </p:nvSpPr>
        <p:spPr>
          <a:xfrm>
            <a:off x="3498108" y="238633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669F5A-D2FD-5817-9C4C-7432BE94E52B}"/>
              </a:ext>
            </a:extLst>
          </p:cNvPr>
          <p:cNvSpPr txBox="1"/>
          <p:nvPr/>
        </p:nvSpPr>
        <p:spPr>
          <a:xfrm>
            <a:off x="1059708" y="381279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72" name="yt_shape_11172"/>
              <p:cNvSpPr txBox="1"/>
              <p:nvPr/>
            </p:nvSpPr>
            <p:spPr>
              <a:xfrm>
                <a:off x="569387" y="2041429"/>
                <a:ext cx="6224461" cy="4678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K575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的平均速度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K575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的平均速度为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G1329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的平均速度是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K575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的平均速度为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G1329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从上海到娄底只需几个小时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答：高铁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G1329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从上海到娄底只需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72" name="yt_shape_11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041429"/>
                <a:ext cx="6224461" cy="4678140"/>
              </a:xfrm>
              <a:prstGeom prst="rect">
                <a:avLst/>
              </a:prstGeom>
              <a:blipFill>
                <a:blip r:embed="rId2"/>
                <a:stretch>
                  <a:fillRect l="-2938" t="-1173" r="-2057" b="-3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DECF55-98FA-B075-2CAA-44D126263FA1}"/>
              </a:ext>
            </a:extLst>
          </p:cNvPr>
          <p:cNvSpPr txBox="1"/>
          <p:nvPr/>
        </p:nvSpPr>
        <p:spPr>
          <a:xfrm>
            <a:off x="479376" y="2470111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K575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的平均速度为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8C6DB2-8C89-0FFC-0B19-DF7FB8A56C40}"/>
              </a:ext>
            </a:extLst>
          </p:cNvPr>
          <p:cNvSpPr txBox="1"/>
          <p:nvPr/>
        </p:nvSpPr>
        <p:spPr>
          <a:xfrm>
            <a:off x="479376" y="2945599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G1329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的平均速度是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ACB8E91-0540-83C7-C7BE-F8C1E3D4CB37}"/>
                  </a:ext>
                </a:extLst>
              </p:cNvPr>
              <p:cNvSpPr txBox="1"/>
              <p:nvPr/>
            </p:nvSpPr>
            <p:spPr>
              <a:xfrm>
                <a:off x="479376" y="3421087"/>
                <a:ext cx="5515673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ACB8E91-0540-83C7-C7BE-F8C1E3D4C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421087"/>
                <a:ext cx="5515673" cy="771411"/>
              </a:xfrm>
              <a:prstGeom prst="rect">
                <a:avLst/>
              </a:prstGeom>
              <a:blipFill>
                <a:blip r:embed="rId3"/>
                <a:stretch>
                  <a:fillRect l="-1770" r="-177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009A699-44DB-2EEB-4AAF-09711DE9F4CD}"/>
              </a:ext>
            </a:extLst>
          </p:cNvPr>
          <p:cNvSpPr txBox="1"/>
          <p:nvPr/>
        </p:nvSpPr>
        <p:spPr>
          <a:xfrm>
            <a:off x="479376" y="4098886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1355D0-B6E2-0933-E15D-840FFE970B33}"/>
              </a:ext>
            </a:extLst>
          </p:cNvPr>
          <p:cNvSpPr txBox="1"/>
          <p:nvPr/>
        </p:nvSpPr>
        <p:spPr>
          <a:xfrm>
            <a:off x="479376" y="4574374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K575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的平均速度为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F6E233-ADEC-E586-B64C-02EBCE72DB1F}"/>
                  </a:ext>
                </a:extLst>
              </p:cNvPr>
              <p:cNvSpPr txBox="1"/>
              <p:nvPr/>
            </p:nvSpPr>
            <p:spPr>
              <a:xfrm>
                <a:off x="479376" y="5525350"/>
                <a:ext cx="4148836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小时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F6E233-ADEC-E586-B64C-02EBCE72DB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525350"/>
                <a:ext cx="4148836" cy="771411"/>
              </a:xfrm>
              <a:prstGeom prst="rect">
                <a:avLst/>
              </a:prstGeom>
              <a:blipFill>
                <a:blip r:embed="rId4"/>
                <a:stretch>
                  <a:fillRect l="-2353" r="-250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C02D897-3D3F-1C28-2CF5-FFAD3772D5D7}"/>
              </a:ext>
            </a:extLst>
          </p:cNvPr>
          <p:cNvSpPr txBox="1"/>
          <p:nvPr/>
        </p:nvSpPr>
        <p:spPr>
          <a:xfrm>
            <a:off x="479376" y="6203149"/>
            <a:ext cx="550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答：高铁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G1329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从上海到娄底只需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376" y="620688"/>
            <a:ext cx="1153266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spc="15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娄底市中考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坐火车从上海到娄底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高铁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G1329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次列车比快车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K575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_c389e,isEnd"/>
              </a:rPr>
              <a:t>次列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车要少大约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已知上海到娄底的铁路长约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1260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G1329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5_6bf0c,isEnd"/>
              </a:rPr>
              <a:t>的平均速度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K575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9" name="yt_shape_1117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铜仁市校级月考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几个小伙伴打算去音乐厅观看演出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97f4"/>
              </a:rPr>
              <a:t>他们准备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元钱购买门票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下面是两个小伙伴的对话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根据对话内容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0893"/>
              </a:rPr>
              <a:t>请你求出小伙伴的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80" name="yt_image_11180" title="H_84.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930"/>
            <a:ext cx="4810082" cy="107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82" name="yt_shape_11182"/>
              <p:cNvSpPr txBox="1"/>
              <p:nvPr/>
            </p:nvSpPr>
            <p:spPr>
              <a:xfrm>
                <a:off x="540000" y="3618043"/>
                <a:ext cx="6695744" cy="27576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解：设票价为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元，由题意得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是原分式方程的解，且符合题意，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则小伙伴的人数为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答：小伙伴的人数为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2" name="yt_shape_11182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8043"/>
                <a:ext cx="6695744" cy="2757614"/>
              </a:xfrm>
              <a:prstGeom prst="rect">
                <a:avLst/>
              </a:prstGeom>
              <a:blipFill>
                <a:blip r:embed="rId3"/>
                <a:stretch>
                  <a:fillRect l="-2823" r="-1821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E9D5DF-7790-2E51-2CF5-E8D6EE50B7D9}"/>
                  </a:ext>
                </a:extLst>
              </p:cNvPr>
              <p:cNvSpPr txBox="1"/>
              <p:nvPr/>
            </p:nvSpPr>
            <p:spPr>
              <a:xfrm>
                <a:off x="449989" y="3571237"/>
                <a:ext cx="6515798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解：设票价为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元，由题意得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48E9D5DF-7790-2E51-2CF5-E8D6EE50B7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1237"/>
                <a:ext cx="6515798" cy="771411"/>
              </a:xfrm>
              <a:prstGeom prst="rect">
                <a:avLst/>
              </a:prstGeom>
              <a:blipFill>
                <a:blip r:embed="rId4"/>
                <a:stretch>
                  <a:fillRect l="-1497" r="-14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33CF805-1190-ED63-9723-BBA51AF452FC}"/>
              </a:ext>
            </a:extLst>
          </p:cNvPr>
          <p:cNvSpPr txBox="1"/>
          <p:nvPr/>
        </p:nvSpPr>
        <p:spPr>
          <a:xfrm>
            <a:off x="449989" y="4249036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431B75-64A1-F1AE-B4CF-BBDE0E44C6D9}"/>
              </a:ext>
            </a:extLst>
          </p:cNvPr>
          <p:cNvSpPr txBox="1"/>
          <p:nvPr/>
        </p:nvSpPr>
        <p:spPr>
          <a:xfrm>
            <a:off x="449989" y="4724524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是原分式方程的解，且符合题意，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8B38BC-F919-A8DB-4584-D5D6C54B95E8}"/>
                  </a:ext>
                </a:extLst>
              </p:cNvPr>
              <p:cNvSpPr txBox="1"/>
              <p:nvPr/>
            </p:nvSpPr>
            <p:spPr>
              <a:xfrm>
                <a:off x="449989" y="5200012"/>
                <a:ext cx="4966398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则小伙伴的人数为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608B38BC-F919-A8DB-4584-D5D6C54B9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0012"/>
                <a:ext cx="4966398" cy="771411"/>
              </a:xfrm>
              <a:prstGeom prst="rect">
                <a:avLst/>
              </a:prstGeom>
              <a:blipFill>
                <a:blip r:embed="rId5"/>
                <a:stretch>
                  <a:fillRect l="-1963" r="-1963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70693DA-46CF-6821-FEDA-F99A3634F05C}"/>
              </a:ext>
            </a:extLst>
          </p:cNvPr>
          <p:cNvSpPr txBox="1"/>
          <p:nvPr/>
        </p:nvSpPr>
        <p:spPr>
          <a:xfrm>
            <a:off x="449989" y="5877811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答：小伙伴的人数为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816</Words>
  <Application>Microsoft Office PowerPoint</Application>
  <PresentationFormat>宽屏</PresentationFormat>
  <Paragraphs>100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8" baseType="lpstr">
      <vt:lpstr>,isEnd</vt:lpstr>
      <vt:lpstr>_⨹_1_4598b,isEnd</vt:lpstr>
      <vt:lpstr>_⨹_1_4e7c8,isEnd</vt:lpstr>
      <vt:lpstr>_⨹_1_ebd00</vt:lpstr>
      <vt:lpstr>_⨹_10_45c86</vt:lpstr>
      <vt:lpstr>_⨹_11_61a18,isEnd</vt:lpstr>
      <vt:lpstr>_⨹_11_ce240</vt:lpstr>
      <vt:lpstr>_⨹_12_c376f</vt:lpstr>
      <vt:lpstr>_⨹_2_7b172</vt:lpstr>
      <vt:lpstr>_⨹_2_a0ac0,isEnd</vt:lpstr>
      <vt:lpstr>_⨹_2_c389e,isEnd</vt:lpstr>
      <vt:lpstr>_⨹_2_e69eb,isEnd</vt:lpstr>
      <vt:lpstr>_⨹_3_96877</vt:lpstr>
      <vt:lpstr>_⨹_3_b05e4</vt:lpstr>
      <vt:lpstr>_⨹_3_e8886</vt:lpstr>
      <vt:lpstr>_⨹_4_48338,isEnd</vt:lpstr>
      <vt:lpstr>_⨹_4_7e850,isEnd</vt:lpstr>
      <vt:lpstr>_⨹_4_b6759</vt:lpstr>
      <vt:lpstr>_⨹_4_b97f4</vt:lpstr>
      <vt:lpstr>_⨹_4_e76f0</vt:lpstr>
      <vt:lpstr>_⨹_5_18d9c,isEnd</vt:lpstr>
      <vt:lpstr>_⨹_5_6bf0c,isEnd</vt:lpstr>
      <vt:lpstr>_⨹_5_a5bc9,isEnd</vt:lpstr>
      <vt:lpstr>_⨹_6_1cf43,isEnd</vt:lpstr>
      <vt:lpstr>_⨹_6_b671a</vt:lpstr>
      <vt:lpstr>_⨹_6_f4509,isEnd</vt:lpstr>
      <vt:lpstr>_⨹_8_2a994</vt:lpstr>
      <vt:lpstr>_⨹_8_388e8</vt:lpstr>
      <vt:lpstr>_⨹_8_3fcc6</vt:lpstr>
      <vt:lpstr>_⨹_8_90c62</vt:lpstr>
      <vt:lpstr>_⨹_8_a0893</vt:lpstr>
      <vt:lpstr>_⨹_8_f25d6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2024-04-28T01:13:31Z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