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05" r:id="rId4"/>
    <p:sldId id="306" r:id="rId5"/>
    <p:sldId id="307" r:id="rId6"/>
    <p:sldId id="315" r:id="rId7"/>
    <p:sldId id="320" r:id="rId8"/>
    <p:sldId id="322" r:id="rId9"/>
    <p:sldId id="324" r:id="rId10"/>
    <p:sldId id="327" r:id="rId11"/>
    <p:sldId id="329" r:id="rId12"/>
    <p:sldId id="330" r:id="rId13"/>
    <p:sldId id="333" r:id="rId14"/>
    <p:sldId id="331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E8D81-F6FF-4170-8652-8124C8ED7118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B2D3E7-E450-4CC8-A82F-7D3EAA4F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5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B2D3E7-E450-4CC8-A82F-7D3EAA4FE8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91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43" name="yt_image_113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5" name="yt_shape_11345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三角形的有关概念</a:t>
            </a:r>
          </a:p>
        </p:txBody>
      </p:sp>
      <p:sp>
        <p:nvSpPr>
          <p:cNvPr id="11346" name="yt_shape_11346"/>
          <p:cNvSpPr txBox="1"/>
          <p:nvPr/>
        </p:nvSpPr>
        <p:spPr>
          <a:xfrm>
            <a:off x="540000" y="1977370"/>
            <a:ext cx="10054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下面是小强用三根火柴组成的图形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其中符合三角形概念的是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347" name="yt_image_113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46197"/>
            <a:ext cx="1005528" cy="89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48" name="yt_image_113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528" y="2620467"/>
            <a:ext cx="1008909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49" name="yt_image_113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4437" y="2740482"/>
            <a:ext cx="1030305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50" name="yt_image_113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64742" y="2609037"/>
            <a:ext cx="1009418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3" name="yt_shape_11353"/>
          <p:cNvSpPr txBox="1"/>
          <p:nvPr/>
        </p:nvSpPr>
        <p:spPr>
          <a:xfrm>
            <a:off x="842730" y="364573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1354" name="yt_shape_11354"/>
          <p:cNvSpPr txBox="1"/>
          <p:nvPr/>
        </p:nvSpPr>
        <p:spPr>
          <a:xfrm>
            <a:off x="2218355" y="364573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1355" name="yt_shape_11355"/>
          <p:cNvSpPr txBox="1"/>
          <p:nvPr/>
        </p:nvSpPr>
        <p:spPr>
          <a:xfrm>
            <a:off x="3597962" y="364573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1356" name="yt_shape_11356"/>
          <p:cNvSpPr txBox="1"/>
          <p:nvPr/>
        </p:nvSpPr>
        <p:spPr>
          <a:xfrm>
            <a:off x="4969417" y="364573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122884281">
            <a:extLst>
              <a:ext uri="{FF2B5EF4-FFF2-40B4-BE49-F238E27FC236}">
                <a16:creationId xmlns:a16="http://schemas.microsoft.com/office/drawing/2014/main" id="{49BAE2B4-B98F-020E-3F60-EEB590EB16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EFC2A5-44D6-8860-33C7-DBAA2D334894}"/>
              </a:ext>
            </a:extLst>
          </p:cNvPr>
          <p:cNvSpPr txBox="1"/>
          <p:nvPr/>
        </p:nvSpPr>
        <p:spPr>
          <a:xfrm>
            <a:off x="95939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8" name="yt_shape_1140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边上只有一个点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97e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1409" name="yt_image_1140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186" y="2011342"/>
            <a:ext cx="4667864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11" name="yt_shape_11411"/>
          <p:cNvSpPr txBox="1"/>
          <p:nvPr/>
        </p:nvSpPr>
        <p:spPr>
          <a:xfrm>
            <a:off x="540000" y="3767567"/>
            <a:ext cx="9084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边上有两个点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12" name="yt_shape_11412"/>
              <p:cNvSpPr txBox="1"/>
              <p:nvPr/>
            </p:nvSpPr>
            <p:spPr>
              <a:xfrm>
                <a:off x="540119" y="4246870"/>
                <a:ext cx="11492915" cy="12291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共有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e33a,isEnd"/>
                  </a:rPr>
                  <a:t>个三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12" name="yt_shape_114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46870"/>
                <a:ext cx="11492915" cy="1229183"/>
              </a:xfrm>
              <a:prstGeom prst="rect">
                <a:avLst/>
              </a:prstGeom>
              <a:blipFill>
                <a:blip r:embed="rId3"/>
                <a:stretch>
                  <a:fillRect l="-1645" b="-14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F6E171F-7DF0-C221-422E-8F26E4F8C2DC}"/>
              </a:ext>
            </a:extLst>
          </p:cNvPr>
          <p:cNvSpPr txBox="1"/>
          <p:nvPr/>
        </p:nvSpPr>
        <p:spPr>
          <a:xfrm>
            <a:off x="2905971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ECC65B-860B-A4DD-A77A-E59E9A37A0D3}"/>
              </a:ext>
            </a:extLst>
          </p:cNvPr>
          <p:cNvSpPr txBox="1"/>
          <p:nvPr/>
        </p:nvSpPr>
        <p:spPr>
          <a:xfrm>
            <a:off x="7465151" y="372076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813459-3DBF-C703-58E8-E45E52EAAD07}"/>
                  </a:ext>
                </a:extLst>
              </p:cNvPr>
              <p:cNvSpPr txBox="1"/>
              <p:nvPr/>
            </p:nvSpPr>
            <p:spPr>
              <a:xfrm>
                <a:off x="8760296" y="4010796"/>
                <a:ext cx="2203832" cy="886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813459-3DBF-C703-58E8-E45E52EAA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0296" y="4010796"/>
                <a:ext cx="2203832" cy="88653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4" name="yt_shape_1141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数形结合思想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0.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为等腰三角形或等边三角形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79937B-28D2-7373-0ECC-690A237C2416}"/>
              </a:ext>
            </a:extLst>
          </p:cNvPr>
          <p:cNvSpPr txBox="1"/>
          <p:nvPr/>
        </p:nvSpPr>
        <p:spPr>
          <a:xfrm>
            <a:off x="10235457" y="1328682"/>
            <a:ext cx="1467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4_318ea"/>
              </a:rPr>
              <a:t>等边三角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E6ADD8-DBE6-3D57-E1AF-A12546FBBE12}"/>
              </a:ext>
            </a:extLst>
          </p:cNvPr>
          <p:cNvSpPr txBox="1"/>
          <p:nvPr/>
        </p:nvSpPr>
        <p:spPr>
          <a:xfrm>
            <a:off x="4501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D9D0E1-0D25-CD06-3B45-6A27210B84DA}"/>
              </a:ext>
            </a:extLst>
          </p:cNvPr>
          <p:cNvSpPr txBox="1"/>
          <p:nvPr/>
        </p:nvSpPr>
        <p:spPr>
          <a:xfrm>
            <a:off x="450108" y="2755146"/>
            <a:ext cx="5725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1BCE94-32DA-FE7C-E313-DD888564D5DA}"/>
              </a:ext>
            </a:extLst>
          </p:cNvPr>
          <p:cNvSpPr txBox="1"/>
          <p:nvPr/>
        </p:nvSpPr>
        <p:spPr>
          <a:xfrm>
            <a:off x="450108" y="3230634"/>
            <a:ext cx="6774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9CD6D7-3456-7AE6-F235-BA226A25B68B}"/>
              </a:ext>
            </a:extLst>
          </p:cNvPr>
          <p:cNvSpPr txBox="1"/>
          <p:nvPr/>
        </p:nvSpPr>
        <p:spPr>
          <a:xfrm>
            <a:off x="450108" y="3706122"/>
            <a:ext cx="4393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960098-6C25-9E39-3AFE-17F480DFFCE1}"/>
              </a:ext>
            </a:extLst>
          </p:cNvPr>
          <p:cNvSpPr txBox="1"/>
          <p:nvPr/>
        </p:nvSpPr>
        <p:spPr>
          <a:xfrm>
            <a:off x="450108" y="4181610"/>
            <a:ext cx="549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为等腰三角形或等边三角形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8" name="yt_shape_11418"/>
          <p:cNvSpPr txBox="1"/>
          <p:nvPr/>
        </p:nvSpPr>
        <p:spPr>
          <a:xfrm>
            <a:off x="540000" y="900000"/>
            <a:ext cx="827630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分别为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的三边长，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7C6AB6-9B9C-9F50-737D-A1D421F48143}"/>
              </a:ext>
            </a:extLst>
          </p:cNvPr>
          <p:cNvSpPr txBox="1"/>
          <p:nvPr/>
        </p:nvSpPr>
        <p:spPr>
          <a:xfrm>
            <a:off x="449989" y="1328682"/>
            <a:ext cx="690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的三边长，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1D7276-BCBE-CC86-41EA-B8098F338F2F}"/>
              </a:ext>
            </a:extLst>
          </p:cNvPr>
          <p:cNvSpPr txBox="1"/>
          <p:nvPr/>
        </p:nvSpPr>
        <p:spPr>
          <a:xfrm>
            <a:off x="449989" y="1804170"/>
            <a:ext cx="685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927360-7548-06F4-F1F7-37D89D755961}"/>
              </a:ext>
            </a:extLst>
          </p:cNvPr>
          <p:cNvSpPr txBox="1"/>
          <p:nvPr/>
        </p:nvSpPr>
        <p:spPr>
          <a:xfrm>
            <a:off x="449989" y="2279658"/>
            <a:ext cx="753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34E0A1-7C8D-7A19-051A-7DF78A84AE2E}"/>
              </a:ext>
            </a:extLst>
          </p:cNvPr>
          <p:cNvSpPr txBox="1"/>
          <p:nvPr/>
        </p:nvSpPr>
        <p:spPr>
          <a:xfrm>
            <a:off x="449989" y="2755146"/>
            <a:ext cx="570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BAECCF-3D37-CE6F-3F2F-6E92C0FAB537}"/>
              </a:ext>
            </a:extLst>
          </p:cNvPr>
          <p:cNvSpPr txBox="1"/>
          <p:nvPr/>
        </p:nvSpPr>
        <p:spPr>
          <a:xfrm>
            <a:off x="449989" y="3230634"/>
            <a:ext cx="5099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EF79EA-5044-43E3-EF2B-ED02559AAF82}"/>
              </a:ext>
            </a:extLst>
          </p:cNvPr>
          <p:cNvSpPr txBox="1"/>
          <p:nvPr/>
        </p:nvSpPr>
        <p:spPr>
          <a:xfrm>
            <a:off x="449989" y="3706122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1" name="yt_shape_1142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20" name="yt_image_114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3" name="yt_shape_11423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的细绳围成一个等腰三角形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7214"/>
              </a:rPr>
              <a:t>若其中一边长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求等腰三角形的另两边长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424" name="yt_shape_11424"/>
          <p:cNvSpPr txBox="1"/>
          <p:nvPr/>
        </p:nvSpPr>
        <p:spPr>
          <a:xfrm>
            <a:off x="540000" y="2441600"/>
            <a:ext cx="674223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为腰时，另两边长分别为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，不合题意，舍去；</a:t>
            </a:r>
          </a:p>
        </p:txBody>
      </p:sp>
      <p:sp>
        <p:nvSpPr>
          <p:cNvPr id="11425" name="yt_shape_11425"/>
          <p:cNvSpPr txBox="1"/>
          <p:nvPr/>
        </p:nvSpPr>
        <p:spPr>
          <a:xfrm>
            <a:off x="540000" y="3401035"/>
            <a:ext cx="674223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为底边时，另两边长分别为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9.5cm.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，符合题意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故等腰三角形的另两边长分别为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9.5cm.</a:t>
            </a:r>
          </a:p>
        </p:txBody>
      </p:sp>
      <p:sp>
        <p:nvSpPr>
          <p:cNvPr id="11426" name="yt_shape_11426"/>
          <p:cNvSpPr txBox="1"/>
          <p:nvPr/>
        </p:nvSpPr>
        <p:spPr>
          <a:xfrm>
            <a:off x="540000" y="4840601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p:sp>
        <p:nvSpPr>
          <p:cNvPr id="11427" name="yt_shape_11427"/>
          <p:cNvSpPr txBox="1"/>
          <p:nvPr/>
        </p:nvSpPr>
        <p:spPr>
          <a:xfrm>
            <a:off x="540119" y="5326765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99fcf"/>
              </a:rPr>
              <a:t>对于已知三边判断其是否为等腰三角形或求等腰三角形的周长时，一是注意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是否分类讨论，二是注意是否符合三角形三边关系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7DABB0-3684-B8F9-C2B0-E9C4B63F30BA}"/>
              </a:ext>
            </a:extLst>
          </p:cNvPr>
          <p:cNvSpPr txBox="1"/>
          <p:nvPr/>
        </p:nvSpPr>
        <p:spPr>
          <a:xfrm>
            <a:off x="449989" y="2394794"/>
            <a:ext cx="6857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为腰时，另两边长分别为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7C7272-083C-291E-804D-95C2B3030C08}"/>
              </a:ext>
            </a:extLst>
          </p:cNvPr>
          <p:cNvSpPr txBox="1"/>
          <p:nvPr/>
        </p:nvSpPr>
        <p:spPr>
          <a:xfrm>
            <a:off x="449989" y="2870282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，不合题意，舍去；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3BCC53-6B13-BC83-5505-A1F377CFD6B3}"/>
              </a:ext>
            </a:extLst>
          </p:cNvPr>
          <p:cNvSpPr txBox="1"/>
          <p:nvPr/>
        </p:nvSpPr>
        <p:spPr>
          <a:xfrm>
            <a:off x="449989" y="3354229"/>
            <a:ext cx="6857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为底边时，另两边长分别为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9.5cm.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0D111B-4492-C642-0848-98504AF3F595}"/>
              </a:ext>
            </a:extLst>
          </p:cNvPr>
          <p:cNvSpPr txBox="1"/>
          <p:nvPr/>
        </p:nvSpPr>
        <p:spPr>
          <a:xfrm>
            <a:off x="449989" y="3829717"/>
            <a:ext cx="6657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33DD3B-1579-8A82-9157-B7E56A5F8920}"/>
              </a:ext>
            </a:extLst>
          </p:cNvPr>
          <p:cNvSpPr txBox="1"/>
          <p:nvPr/>
        </p:nvSpPr>
        <p:spPr>
          <a:xfrm>
            <a:off x="449989" y="4305205"/>
            <a:ext cx="6333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故等腰三角形的另两边长分别为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9.5cm.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7" name="yt_shape_11357"/>
          <p:cNvSpPr txBox="1"/>
          <p:nvPr/>
        </p:nvSpPr>
        <p:spPr>
          <a:xfrm>
            <a:off x="540000" y="900000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仔细观察图形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358" name="yt_image_11358" title="H_104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896" y="1426333"/>
            <a:ext cx="1847476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0" name="yt_shape_11360"/>
          <p:cNvSpPr txBox="1"/>
          <p:nvPr/>
        </p:nvSpPr>
        <p:spPr>
          <a:xfrm>
            <a:off x="540119" y="290918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边的对角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同时也分别是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宋体/Times New Roman" pitchFamily="24"/>
                <a:ea typeface="宋体" pitchFamily="24"/>
              </a:rPr>
              <a:t/>
            </a:r>
            <a:br>
              <a:rPr lang="zh-CN" altLang="zh-CN" sz="100" b="0" i="0" spc="-100" dirty="0">
                <a:solidFill>
                  <a:srgbClr val="000000"/>
                </a:solidFill>
                <a:effectLst/>
                <a:latin typeface="宋体/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的边分别是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1959,isEnd"/>
              </a:rPr>
              <a:t>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为顶点的三角形有</a:t>
            </a:r>
            <a:r>
              <a:rPr sz="2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25D779-233F-B5F0-1FD6-C6A6974D0B3C}"/>
              </a:ext>
            </a:extLst>
          </p:cNvPr>
          <p:cNvSpPr txBox="1"/>
          <p:nvPr/>
        </p:nvSpPr>
        <p:spPr>
          <a:xfrm>
            <a:off x="3734646" y="2862379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EC8AB9-D341-282F-49C5-C759B9EEE780}"/>
              </a:ext>
            </a:extLst>
          </p:cNvPr>
          <p:cNvSpPr txBox="1"/>
          <p:nvPr/>
        </p:nvSpPr>
        <p:spPr>
          <a:xfrm>
            <a:off x="8486032" y="2862379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884BEE-1871-613F-A97C-51AC319701F2}"/>
              </a:ext>
            </a:extLst>
          </p:cNvPr>
          <p:cNvSpPr txBox="1"/>
          <p:nvPr/>
        </p:nvSpPr>
        <p:spPr>
          <a:xfrm>
            <a:off x="10392621" y="2862379"/>
            <a:ext cx="110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E98574-E65B-9D40-61B2-25FDA27FBA11}"/>
              </a:ext>
            </a:extLst>
          </p:cNvPr>
          <p:cNvSpPr txBox="1"/>
          <p:nvPr/>
        </p:nvSpPr>
        <p:spPr>
          <a:xfrm>
            <a:off x="3756871" y="3813355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顶点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16FEB7-2FC7-B1E2-ED6E-9DEBCE26534A}"/>
              </a:ext>
            </a:extLst>
          </p:cNvPr>
          <p:cNvSpPr txBox="1"/>
          <p:nvPr/>
        </p:nvSpPr>
        <p:spPr>
          <a:xfrm>
            <a:off x="7862146" y="3813355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0ECCAE-4090-8532-E4A5-8AF1C3EAB9A2}"/>
              </a:ext>
            </a:extLst>
          </p:cNvPr>
          <p:cNvSpPr txBox="1"/>
          <p:nvPr/>
        </p:nvSpPr>
        <p:spPr>
          <a:xfrm>
            <a:off x="9278196" y="3813355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76CA27-1761-FE00-B7F1-E24A5E5AB434}"/>
              </a:ext>
            </a:extLst>
          </p:cNvPr>
          <p:cNvSpPr txBox="1"/>
          <p:nvPr/>
        </p:nvSpPr>
        <p:spPr>
          <a:xfrm>
            <a:off x="3814021" y="4288843"/>
            <a:ext cx="557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12"/>
                <a:ea typeface="宋体" pitchFamily="12"/>
                <a:cs typeface="+mn-cs"/>
              </a:rPr>
              <a:t>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39F4C5-2343-3CB4-ECA4-AAAA00A4B61F}"/>
              </a:ext>
            </a:extLst>
          </p:cNvPr>
          <p:cNvSpPr txBox="1"/>
          <p:nvPr/>
        </p:nvSpPr>
        <p:spPr>
          <a:xfrm>
            <a:off x="8926954" y="4288843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3" name="yt_shape_11363"/>
          <p:cNvSpPr txBox="1"/>
          <p:nvPr/>
        </p:nvSpPr>
        <p:spPr>
          <a:xfrm>
            <a:off x="540000" y="900000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图中共有几个三角形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把它们分别表示出来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64" name="yt_image_11364" title="H_110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856" y="1535339"/>
            <a:ext cx="1905085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6" name="yt_shape_11366"/>
          <p:cNvSpPr txBox="1"/>
          <p:nvPr/>
        </p:nvSpPr>
        <p:spPr>
          <a:xfrm>
            <a:off x="540119" y="29857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解：图中共有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个三角形，分别是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26cc2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157E6A-702F-6CE1-09FD-ADC00FF3DE42}"/>
              </a:ext>
            </a:extLst>
          </p:cNvPr>
          <p:cNvSpPr txBox="1"/>
          <p:nvPr/>
        </p:nvSpPr>
        <p:spPr>
          <a:xfrm>
            <a:off x="450108" y="2938943"/>
            <a:ext cx="1113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解：图中共有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个三角形，分别是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26cc2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670332-C6F5-1D54-92CC-3AC62AC35219}"/>
              </a:ext>
            </a:extLst>
          </p:cNvPr>
          <p:cNvSpPr txBox="1"/>
          <p:nvPr/>
        </p:nvSpPr>
        <p:spPr>
          <a:xfrm>
            <a:off x="450108" y="3414432"/>
            <a:ext cx="3971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yt_shape_11367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等腰三角形与等边三角形</a:t>
            </a:r>
          </a:p>
        </p:txBody>
      </p:sp>
      <p:pic>
        <p:nvPicPr>
          <p:cNvPr id="11368" name="yt_image_11368" title="H_90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3832" y="1471260"/>
            <a:ext cx="2786914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0" name="yt_shape_11370"/>
          <p:cNvSpPr txBox="1"/>
          <p:nvPr/>
        </p:nvSpPr>
        <p:spPr>
          <a:xfrm>
            <a:off x="540119" y="274453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a7cb,isEnd"/>
              </a:rPr>
              <a:t>个等腰三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桂林市校级月考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为等边三角形的两边长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的值为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884360" title="H_26.259764">
            <a:extLst>
              <a:ext uri="{FF2B5EF4-FFF2-40B4-BE49-F238E27FC236}">
                <a16:creationId xmlns:a16="http://schemas.microsoft.com/office/drawing/2014/main" id="{4A7594FB-A462-A4DA-5954-BCD25AC3B2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50F51E-34A8-CAEE-8214-986017A8A662}"/>
              </a:ext>
            </a:extLst>
          </p:cNvPr>
          <p:cNvSpPr txBox="1"/>
          <p:nvPr/>
        </p:nvSpPr>
        <p:spPr>
          <a:xfrm>
            <a:off x="9648082" y="269772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56C8DB-D2D8-8039-CA27-6EF9F4E39EF1}"/>
              </a:ext>
            </a:extLst>
          </p:cNvPr>
          <p:cNvSpPr txBox="1"/>
          <p:nvPr/>
        </p:nvSpPr>
        <p:spPr>
          <a:xfrm>
            <a:off x="1669308" y="317321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B51441-6888-A976-1E09-66603DAE02DC}"/>
              </a:ext>
            </a:extLst>
          </p:cNvPr>
          <p:cNvSpPr txBox="1"/>
          <p:nvPr/>
        </p:nvSpPr>
        <p:spPr>
          <a:xfrm>
            <a:off x="754908" y="412419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373"/>
          <p:cNvSpPr txBox="1"/>
          <p:nvPr/>
        </p:nvSpPr>
        <p:spPr>
          <a:xfrm>
            <a:off x="529114" y="470259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则腰长为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三边长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9671,isEnd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2A4BA4F-672E-911F-F94E-4C7137435008}"/>
              </a:ext>
            </a:extLst>
          </p:cNvPr>
          <p:cNvSpPr txBox="1"/>
          <p:nvPr/>
        </p:nvSpPr>
        <p:spPr>
          <a:xfrm>
            <a:off x="8279766" y="4655788"/>
            <a:ext cx="100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A5BB854-8E7F-6EBE-0B04-DC084F3C1741}"/>
              </a:ext>
            </a:extLst>
          </p:cNvPr>
          <p:cNvSpPr txBox="1"/>
          <p:nvPr/>
        </p:nvSpPr>
        <p:spPr>
          <a:xfrm>
            <a:off x="1048703" y="560676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等边三角形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5" name="yt_shape_11375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三角形的三边关系</a:t>
            </a:r>
          </a:p>
        </p:txBody>
      </p:sp>
      <p:sp>
        <p:nvSpPr>
          <p:cNvPr id="11376" name="yt_shape_11376"/>
          <p:cNvSpPr txBox="1"/>
          <p:nvPr/>
        </p:nvSpPr>
        <p:spPr>
          <a:xfrm>
            <a:off x="540000" y="1395205"/>
            <a:ext cx="97638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衡阳市中考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下列长度的各组线段能组成一个三角形的是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77" name="yt_table_113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347744"/>
              </p:ext>
            </p:extLst>
          </p:nvPr>
        </p:nvGraphicFramePr>
        <p:xfrm>
          <a:off x="540047" y="1874508"/>
          <a:ext cx="7947661" cy="950976"/>
        </p:xfrm>
        <a:graphic>
          <a:graphicData uri="http://schemas.openxmlformats.org/drawingml/2006/table">
            <a:tbl>
              <a:tblPr/>
              <a:tblGrid>
                <a:gridCol w="4809173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  <a:gridCol w="3138488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</a:tbl>
          </a:graphicData>
        </a:graphic>
      </p:graphicFrame>
      <p:sp>
        <p:nvSpPr>
          <p:cNvPr id="11379" name="yt_shape_11379"/>
          <p:cNvSpPr txBox="1"/>
          <p:nvPr/>
        </p:nvSpPr>
        <p:spPr>
          <a:xfrm>
            <a:off x="540119" y="28760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郴州市安仁县期末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在下列长度的四根木棒中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能与长分别为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ef8d"/>
              </a:rPr>
              <a:t>的两根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木棒钉成一个三角形的是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80" name="yt_table_1138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006365"/>
              </p:ext>
            </p:extLst>
          </p:nvPr>
        </p:nvGraphicFramePr>
        <p:xfrm>
          <a:off x="540047" y="3835497"/>
          <a:ext cx="88385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</a:tbl>
          </a:graphicData>
        </a:graphic>
      </p:graphicFrame>
      <p:sp>
        <p:nvSpPr>
          <p:cNvPr id="11382" name="yt_shape_11382"/>
          <p:cNvSpPr txBox="1"/>
          <p:nvPr/>
        </p:nvSpPr>
        <p:spPr>
          <a:xfrm>
            <a:off x="540119" y="436166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柳州市中考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若长度分别为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的三条线段能组成一个三角形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则整数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caa4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的值可以是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写出一个即可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pic>
        <p:nvPicPr>
          <p:cNvPr id="3" name="yt_shape_1714122884442" title="H_26.259764">
            <a:extLst>
              <a:ext uri="{FF2B5EF4-FFF2-40B4-BE49-F238E27FC236}">
                <a16:creationId xmlns:a16="http://schemas.microsoft.com/office/drawing/2014/main" id="{562DB4A3-114A-41A0-7DEA-9B89792D6C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C59B67-9AE8-2A8C-73CC-04545F6832D3}"/>
              </a:ext>
            </a:extLst>
          </p:cNvPr>
          <p:cNvSpPr txBox="1"/>
          <p:nvPr/>
        </p:nvSpPr>
        <p:spPr>
          <a:xfrm>
            <a:off x="92891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A91C7E-7F90-1EC4-45A0-6AE43EC8C4E8}"/>
              </a:ext>
            </a:extLst>
          </p:cNvPr>
          <p:cNvSpPr txBox="1"/>
          <p:nvPr/>
        </p:nvSpPr>
        <p:spPr>
          <a:xfrm>
            <a:off x="4412508" y="33047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751C90-69F4-ACCB-A595-A18313BCD1A7}"/>
              </a:ext>
            </a:extLst>
          </p:cNvPr>
          <p:cNvSpPr txBox="1"/>
          <p:nvPr/>
        </p:nvSpPr>
        <p:spPr>
          <a:xfrm>
            <a:off x="2278908" y="479035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4" name="yt_shape_11384"/>
          <p:cNvSpPr txBox="1"/>
          <p:nvPr/>
        </p:nvSpPr>
        <p:spPr>
          <a:xfrm>
            <a:off x="499339" y="1406219"/>
            <a:ext cx="730969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，所以不能组成三角形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，所以不能组成三角形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，所以能组成三角形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B01029-4023-6747-A7F9-0B6C3954A71D}"/>
              </a:ext>
            </a:extLst>
          </p:cNvPr>
          <p:cNvSpPr txBox="1"/>
          <p:nvPr/>
        </p:nvSpPr>
        <p:spPr>
          <a:xfrm>
            <a:off x="409328" y="1834901"/>
            <a:ext cx="635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，所以不能组成三角形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7001A1-60E0-2C3E-2D3F-AAA00D254FE2}"/>
              </a:ext>
            </a:extLst>
          </p:cNvPr>
          <p:cNvSpPr txBox="1"/>
          <p:nvPr/>
        </p:nvSpPr>
        <p:spPr>
          <a:xfrm>
            <a:off x="409328" y="2785877"/>
            <a:ext cx="635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，所以不能组成三角形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7C53BA-3D39-E58C-375D-8A6DFD02C467}"/>
              </a:ext>
            </a:extLst>
          </p:cNvPr>
          <p:cNvSpPr txBox="1"/>
          <p:nvPr/>
        </p:nvSpPr>
        <p:spPr>
          <a:xfrm>
            <a:off x="409328" y="3736853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，所以能组成三角形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368" y="764704"/>
            <a:ext cx="1054255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44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页第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判断下列各组线段是否能组成三角形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sym typeface=",isEnd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0" name="yt_shape_11390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忽视三边关系而出错</a:t>
            </a:r>
          </a:p>
        </p:txBody>
      </p:sp>
      <p:sp>
        <p:nvSpPr>
          <p:cNvPr id="11391" name="yt_shape_11391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一个等腰三角形两边的长分别为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那么这个三角形的周长是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一个等腰三角形的两边分别为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那么这个三角形的周长为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884521" title="H_26.259764">
            <a:extLst>
              <a:ext uri="{FF2B5EF4-FFF2-40B4-BE49-F238E27FC236}">
                <a16:creationId xmlns:a16="http://schemas.microsoft.com/office/drawing/2014/main" id="{E2E0A0F5-BCD7-58BF-24E1-E9F48C0CB0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6996C6-099D-0929-38DD-02F2CD6B14B6}"/>
              </a:ext>
            </a:extLst>
          </p:cNvPr>
          <p:cNvSpPr txBox="1"/>
          <p:nvPr/>
        </p:nvSpPr>
        <p:spPr>
          <a:xfrm>
            <a:off x="9746507" y="134839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480D3B-2CDF-0EB7-9220-BA00FB168546}"/>
              </a:ext>
            </a:extLst>
          </p:cNvPr>
          <p:cNvSpPr txBox="1"/>
          <p:nvPr/>
        </p:nvSpPr>
        <p:spPr>
          <a:xfrm>
            <a:off x="10203707" y="182388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4" name="yt_shape_1139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93" name="yt_image_1139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6" name="yt_shape_11396"/>
          <p:cNvSpPr txBox="1"/>
          <p:nvPr/>
        </p:nvSpPr>
        <p:spPr>
          <a:xfrm>
            <a:off x="540000" y="1482165"/>
            <a:ext cx="46679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下列叙述中正确的是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97" name="yt_table_113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776034"/>
              </p:ext>
            </p:extLst>
          </p:nvPr>
        </p:nvGraphicFramePr>
        <p:xfrm>
          <a:off x="540047" y="1961468"/>
          <a:ext cx="8882063" cy="1901952"/>
        </p:xfrm>
        <a:graphic>
          <a:graphicData uri="http://schemas.openxmlformats.org/drawingml/2006/table">
            <a:tbl>
              <a:tblPr/>
              <a:tblGrid>
                <a:gridCol w="8882063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三角形可分为等腰三角形和等边三角形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等腰三角形是等边三角形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等边三角形是特殊的等腰三角形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三角形可分为三边都不相等的三角形和三边都相等的三角形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sp>
        <p:nvSpPr>
          <p:cNvPr id="11399" name="yt_shape_11399"/>
          <p:cNvSpPr txBox="1"/>
          <p:nvPr/>
        </p:nvSpPr>
        <p:spPr>
          <a:xfrm>
            <a:off x="540119" y="39137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绍兴市中考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的四根细木棒首尾相连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b653"/>
              </a:rPr>
              <a:t>围成一个三角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木棒允许连接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但不允许折断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得到的三角形的最长边长为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0" name="yt_table_114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461057"/>
              </p:ext>
            </p:extLst>
          </p:nvPr>
        </p:nvGraphicFramePr>
        <p:xfrm>
          <a:off x="540047" y="4873223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A653B29-DCD8-A22B-1915-59E3EEA363A2}"/>
              </a:ext>
            </a:extLst>
          </p:cNvPr>
          <p:cNvSpPr txBox="1"/>
          <p:nvPr/>
        </p:nvSpPr>
        <p:spPr>
          <a:xfrm>
            <a:off x="42599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B7D379-90C8-65F4-F63D-5A227C03152F}"/>
              </a:ext>
            </a:extLst>
          </p:cNvPr>
          <p:cNvSpPr txBox="1"/>
          <p:nvPr/>
        </p:nvSpPr>
        <p:spPr>
          <a:xfrm>
            <a:off x="9898907" y="43424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2" name="yt_shape_11402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麻阳富州中学单元卷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已知三角形的三边长分别为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a9c6"/>
              </a:rPr>
              <a:t>的值为偶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3" name="yt_table_1140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449117"/>
              </p:ext>
            </p:extLst>
          </p:nvPr>
        </p:nvGraphicFramePr>
        <p:xfrm>
          <a:off x="540047" y="1859435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</a:tbl>
          </a:graphicData>
        </a:graphic>
      </p:graphicFrame>
      <p:sp>
        <p:nvSpPr>
          <p:cNvPr id="11405" name="yt_shape_11405"/>
          <p:cNvSpPr txBox="1"/>
          <p:nvPr/>
        </p:nvSpPr>
        <p:spPr>
          <a:xfrm>
            <a:off x="540119" y="23856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课堂上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老师把教学用的两块三角板叠放在一起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得到如图所示的图形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96f1,isEnd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三角形的个数为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406" name="yt_image_11406" title="H_91.9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1864" y="3573016"/>
            <a:ext cx="2017706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8E1A8E-0C09-92C2-37E1-70A17EB58703}"/>
              </a:ext>
            </a:extLst>
          </p:cNvPr>
          <p:cNvSpPr txBox="1"/>
          <p:nvPr/>
        </p:nvSpPr>
        <p:spPr>
          <a:xfrm>
            <a:off x="311869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564C2C-B840-25D2-7C89-6E4A729BAC52}"/>
              </a:ext>
            </a:extLst>
          </p:cNvPr>
          <p:cNvSpPr txBox="1"/>
          <p:nvPr/>
        </p:nvSpPr>
        <p:spPr>
          <a:xfrm>
            <a:off x="2888508" y="281428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1438</Words>
  <Application>Microsoft Office PowerPoint</Application>
  <PresentationFormat>宽屏</PresentationFormat>
  <Paragraphs>137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,isEnd</vt:lpstr>
      <vt:lpstr>_⨹_1_26cc2</vt:lpstr>
      <vt:lpstr>_⨹_1_81959,isEnd</vt:lpstr>
      <vt:lpstr>_⨹_1_dcaa4,isEnd</vt:lpstr>
      <vt:lpstr>_⨹_1_f97e8,isEnd</vt:lpstr>
      <vt:lpstr>_⨹_2_9e33a,isEnd</vt:lpstr>
      <vt:lpstr>_⨹_2_c96f1,isEnd</vt:lpstr>
      <vt:lpstr>_⨹_3_7ef8d</vt:lpstr>
      <vt:lpstr>_⨹_3_a9671,isEnd</vt:lpstr>
      <vt:lpstr>_⨹_33_99fcf</vt:lpstr>
      <vt:lpstr>_⨹_4_318ea</vt:lpstr>
      <vt:lpstr>_⨹_4_9a7cb,isEnd</vt:lpstr>
      <vt:lpstr>_⨹_4_9a9c6</vt:lpstr>
      <vt:lpstr>_⨹_6_0b653</vt:lpstr>
      <vt:lpstr>_⨹_6_67214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2024-04-28T01:24:49Z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