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1" r:id="rId5"/>
    <p:sldId id="313" r:id="rId6"/>
    <p:sldId id="314" r:id="rId7"/>
    <p:sldId id="317" r:id="rId8"/>
    <p:sldId id="319" r:id="rId9"/>
    <p:sldId id="324" r:id="rId10"/>
    <p:sldId id="336" r:id="rId11"/>
    <p:sldId id="326" r:id="rId12"/>
    <p:sldId id="327" r:id="rId13"/>
    <p:sldId id="333" r:id="rId14"/>
    <p:sldId id="33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42" name="yt_image_11042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4" name="yt_shape_11044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分式方程的有关概念</a:t>
            </a:r>
          </a:p>
        </p:txBody>
      </p:sp>
      <p:sp>
        <p:nvSpPr>
          <p:cNvPr id="11045" name="yt_shape_11045"/>
          <p:cNvSpPr txBox="1"/>
          <p:nvPr/>
        </p:nvSpPr>
        <p:spPr>
          <a:xfrm>
            <a:off x="540000" y="1977370"/>
            <a:ext cx="63030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的方程是分式方程的是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46" name="yt_table_11046" title="H_10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821606"/>
                  </p:ext>
                </p:extLst>
              </p:nvPr>
            </p:nvGraphicFramePr>
            <p:xfrm>
              <a:off x="540047" y="2456673"/>
              <a:ext cx="6424296" cy="1278065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2358073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046" name="yt_table_11046" descr="{&quot;rangeId&quot;:2,&quot;type&quot;:&quot;Option&quot;}" title="H_10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821606"/>
                  </p:ext>
                </p:extLst>
              </p:nvPr>
            </p:nvGraphicFramePr>
            <p:xfrm>
              <a:off x="540047" y="2456673"/>
              <a:ext cx="6424296" cy="1278065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2358073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7934" b="-1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2610" b="-11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2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57" r="-5793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2610" t="-9905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47" name="yt_shape_11047"/>
              <p:cNvSpPr txBox="1"/>
              <p:nvPr/>
            </p:nvSpPr>
            <p:spPr>
              <a:xfrm>
                <a:off x="540000" y="3785244"/>
                <a:ext cx="7823295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是分式方程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1047" name="yt_shape_1104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5244"/>
                <a:ext cx="7823295" cy="642292"/>
              </a:xfrm>
              <a:prstGeom prst="rect">
                <a:avLst/>
              </a:prstGeom>
              <a:blipFill>
                <a:blip r:embed="rId4"/>
                <a:stretch>
                  <a:fillRect l="-2416" r="-140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49" name="yt_table_110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744897"/>
              </p:ext>
            </p:extLst>
          </p:nvPr>
        </p:nvGraphicFramePr>
        <p:xfrm>
          <a:off x="540047" y="4478324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pic>
        <p:nvPicPr>
          <p:cNvPr id="3" name="yt_shape_1714122834653" title="H_26.259764">
            <a:extLst>
              <a:ext uri="{FF2B5EF4-FFF2-40B4-BE49-F238E27FC236}">
                <a16:creationId xmlns:a16="http://schemas.microsoft.com/office/drawing/2014/main" id="{D0A34805-F518-E3A7-13EA-9D0A9A38FC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DB7503-1D18-B29B-AB6E-1419D979AF6F}"/>
              </a:ext>
            </a:extLst>
          </p:cNvPr>
          <p:cNvSpPr txBox="1"/>
          <p:nvPr/>
        </p:nvSpPr>
        <p:spPr>
          <a:xfrm>
            <a:off x="5861777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81FF7D-50DF-6A1D-0674-F221E850CD90}"/>
              </a:ext>
            </a:extLst>
          </p:cNvPr>
          <p:cNvSpPr txBox="1"/>
          <p:nvPr/>
        </p:nvSpPr>
        <p:spPr>
          <a:xfrm>
            <a:off x="7384824" y="3738438"/>
            <a:ext cx="383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20" name="yt_shape_11120"/>
              <p:cNvSpPr txBox="1"/>
              <p:nvPr/>
            </p:nvSpPr>
            <p:spPr>
              <a:xfrm>
                <a:off x="540000" y="900000"/>
                <a:ext cx="8704371" cy="22718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解：根据题意，得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的值相等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20" name="yt_shape_11120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04371" cy="2271840"/>
              </a:xfrm>
              <a:prstGeom prst="rect">
                <a:avLst/>
              </a:prstGeom>
              <a:blipFill>
                <a:blip r:embed="rId2"/>
                <a:stretch>
                  <a:fillRect l="-2172" r="-1121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C7A5B8-B015-A6C6-7D73-4BDAB6ED41EC}"/>
                  </a:ext>
                </a:extLst>
              </p:cNvPr>
              <p:cNvSpPr txBox="1"/>
              <p:nvPr/>
            </p:nvSpPr>
            <p:spPr>
              <a:xfrm>
                <a:off x="449989" y="1528199"/>
                <a:ext cx="6457124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解：根据题意，得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D4C7A5B8-B015-A6C6-7D73-4BDAB6ED41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199"/>
                <a:ext cx="6457124" cy="768617"/>
              </a:xfrm>
              <a:prstGeom prst="rect">
                <a:avLst/>
              </a:prstGeom>
              <a:blipFill>
                <a:blip r:embed="rId3"/>
                <a:stretch>
                  <a:fillRect l="-1511" r="-141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2CAE5A9-F78E-5995-227B-6576B1953D26}"/>
              </a:ext>
            </a:extLst>
          </p:cNvPr>
          <p:cNvSpPr txBox="1"/>
          <p:nvPr/>
        </p:nvSpPr>
        <p:spPr>
          <a:xfrm>
            <a:off x="449989" y="2203204"/>
            <a:ext cx="399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701241-A152-F4A0-540A-024884D49724}"/>
              </a:ext>
            </a:extLst>
          </p:cNvPr>
          <p:cNvSpPr txBox="1"/>
          <p:nvPr/>
        </p:nvSpPr>
        <p:spPr>
          <a:xfrm>
            <a:off x="449989" y="2678692"/>
            <a:ext cx="4553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5" name="yt_shape_1112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24" name="yt_image_11124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28" name="yt_shape_11128"/>
              <p:cNvSpPr txBox="1"/>
              <p:nvPr/>
            </p:nvSpPr>
            <p:spPr>
              <a:xfrm>
                <a:off x="540000" y="1482165"/>
                <a:ext cx="4873129" cy="31672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抽象能力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128" name="yt_shape_11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4873129" cy="3167214"/>
              </a:xfrm>
              <a:prstGeom prst="rect">
                <a:avLst/>
              </a:prstGeom>
              <a:blipFill>
                <a:blip r:embed="rId3"/>
                <a:stretch>
                  <a:fillRect l="-3880" t="-1538" r="-2879" b="-2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B78D7CF-474A-4A28-3C9B-96B45CCB7442}"/>
              </a:ext>
            </a:extLst>
          </p:cNvPr>
          <p:cNvSpPr txBox="1"/>
          <p:nvPr/>
        </p:nvSpPr>
        <p:spPr>
          <a:xfrm>
            <a:off x="4013165" y="1910847"/>
            <a:ext cx="637285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64C002-58A2-3822-34A4-07CD3BDBEBA7}"/>
              </a:ext>
            </a:extLst>
          </p:cNvPr>
          <p:cNvSpPr txBox="1"/>
          <p:nvPr/>
        </p:nvSpPr>
        <p:spPr>
          <a:xfrm>
            <a:off x="4013165" y="2585852"/>
            <a:ext cx="637285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7574DD-2BC4-4280-3A62-4053F7E8704F}"/>
              </a:ext>
            </a:extLst>
          </p:cNvPr>
          <p:cNvSpPr txBox="1"/>
          <p:nvPr/>
        </p:nvSpPr>
        <p:spPr>
          <a:xfrm>
            <a:off x="4013165" y="3260857"/>
            <a:ext cx="637285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9FEE3A-A345-EE7F-9E98-C5DFD9A732AD}"/>
              </a:ext>
            </a:extLst>
          </p:cNvPr>
          <p:cNvSpPr txBox="1"/>
          <p:nvPr/>
        </p:nvSpPr>
        <p:spPr>
          <a:xfrm>
            <a:off x="4013165" y="3935862"/>
            <a:ext cx="637285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136"/>
          <p:cNvSpPr txBox="1"/>
          <p:nvPr/>
        </p:nvSpPr>
        <p:spPr>
          <a:xfrm>
            <a:off x="540000" y="4797152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7" name="yt_shape_11137"/>
          <p:cNvSpPr txBox="1"/>
          <p:nvPr/>
        </p:nvSpPr>
        <p:spPr>
          <a:xfrm>
            <a:off x="540000" y="1362824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请根据发现的规律直接写出第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个方程及它们的解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38" name="yt_shape_11138"/>
              <p:cNvSpPr txBox="1"/>
              <p:nvPr/>
            </p:nvSpPr>
            <p:spPr>
              <a:xfrm>
                <a:off x="540000" y="1842127"/>
                <a:ext cx="5444632" cy="1330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38" name="yt_shape_11138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2127"/>
                <a:ext cx="5444632" cy="1330749"/>
              </a:xfrm>
              <a:prstGeom prst="rect">
                <a:avLst/>
              </a:prstGeom>
              <a:blipFill>
                <a:blip r:embed="rId2"/>
                <a:stretch>
                  <a:fillRect l="-3471" r="-2352" b="-7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40" name="yt_shape_11140"/>
          <p:cNvSpPr txBox="1"/>
          <p:nvPr/>
        </p:nvSpPr>
        <p:spPr>
          <a:xfrm>
            <a:off x="540000" y="3223664"/>
            <a:ext cx="87908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请你用一个含正整数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的式子表示上述规律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并求出它的解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41" name="yt_shape_11141"/>
              <p:cNvSpPr txBox="1"/>
              <p:nvPr/>
            </p:nvSpPr>
            <p:spPr>
              <a:xfrm>
                <a:off x="540000" y="3702967"/>
                <a:ext cx="5463868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41" name="yt_shape_11141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2967"/>
                <a:ext cx="5463868" cy="642292"/>
              </a:xfrm>
              <a:prstGeom prst="rect">
                <a:avLst/>
              </a:prstGeom>
              <a:blipFill>
                <a:blip r:embed="rId3"/>
                <a:stretch>
                  <a:fillRect l="-3460" r="-245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386BF69-7EF1-F69D-C63A-A925DD28A1BE}"/>
                  </a:ext>
                </a:extLst>
              </p:cNvPr>
              <p:cNvSpPr txBox="1"/>
              <p:nvPr/>
            </p:nvSpPr>
            <p:spPr>
              <a:xfrm>
                <a:off x="449989" y="1795321"/>
                <a:ext cx="5572061" cy="7754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的解为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mathAnswerShape': 1}">
                <a:extLst>
                  <a:ext uri="{FF2B5EF4-FFF2-40B4-BE49-F238E27FC236}">
                    <a16:creationId xmlns:a16="http://schemas.microsoft.com/office/drawing/2014/main" id="{8386BF69-7EF1-F69D-C63A-A925DD28A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95321"/>
                <a:ext cx="5572061" cy="775412"/>
              </a:xfrm>
              <a:prstGeom prst="rect">
                <a:avLst/>
              </a:prstGeom>
              <a:blipFill>
                <a:blip r:embed="rId4"/>
                <a:stretch>
                  <a:fillRect l="-1751" r="-164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5E056C-0F1F-E3DB-2DA0-E9046D8DA493}"/>
                  </a:ext>
                </a:extLst>
              </p:cNvPr>
              <p:cNvSpPr txBox="1"/>
              <p:nvPr/>
            </p:nvSpPr>
            <p:spPr>
              <a:xfrm>
                <a:off x="449989" y="2477121"/>
                <a:ext cx="3971861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的解为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mathAnswerShape': 1}">
                <a:extLst>
                  <a:ext uri="{FF2B5EF4-FFF2-40B4-BE49-F238E27FC236}">
                    <a16:creationId xmlns:a16="http://schemas.microsoft.com/office/drawing/2014/main" id="{D05E056C-0F1F-E3DB-2DA0-E9046D8DA4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7121"/>
                <a:ext cx="3971861" cy="729691"/>
              </a:xfrm>
              <a:prstGeom prst="rect">
                <a:avLst/>
              </a:prstGeom>
              <a:blipFill>
                <a:blip r:embed="rId5"/>
                <a:stretch>
                  <a:fillRect l="-2458" r="-245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D03B78-A94A-4477-786A-9CE899D7F413}"/>
                  </a:ext>
                </a:extLst>
              </p:cNvPr>
              <p:cNvSpPr txBox="1"/>
              <p:nvPr/>
            </p:nvSpPr>
            <p:spPr>
              <a:xfrm>
                <a:off x="449989" y="3656161"/>
                <a:ext cx="5591111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4BD03B78-A94A-4477-786A-9CE899D7F4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56161"/>
                <a:ext cx="5591111" cy="729692"/>
              </a:xfrm>
              <a:prstGeom prst="rect">
                <a:avLst/>
              </a:prstGeom>
              <a:blipFill>
                <a:blip r:embed="rId6"/>
                <a:stretch>
                  <a:fillRect l="-1745" r="-174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143"/>
          <p:cNvSpPr txBox="1"/>
          <p:nvPr/>
        </p:nvSpPr>
        <p:spPr>
          <a:xfrm>
            <a:off x="551384" y="926612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3" name="yt_shape_11144"/>
          <p:cNvSpPr txBox="1"/>
          <p:nvPr/>
        </p:nvSpPr>
        <p:spPr>
          <a:xfrm>
            <a:off x="2567608" y="1556792"/>
            <a:ext cx="707037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分式方程无解有以下两种情况：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整式方程有解但这个解不是原分式方程的解；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整式方程无解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242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1" name="yt_shape_11051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分式方程的解法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52" name="yt_shape_11052"/>
              <p:cNvSpPr txBox="1"/>
              <p:nvPr/>
            </p:nvSpPr>
            <p:spPr>
              <a:xfrm>
                <a:off x="540000" y="1395205"/>
                <a:ext cx="9351150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株洲市中考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的分式方程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去分母可得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52" name="yt_shape_1105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9351150" cy="642292"/>
              </a:xfrm>
              <a:prstGeom prst="rect">
                <a:avLst/>
              </a:prstGeom>
              <a:blipFill>
                <a:blip r:embed="rId2"/>
                <a:stretch>
                  <a:fillRect l="-2021" r="-97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54" name="yt_table_110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972497"/>
              </p:ext>
            </p:extLst>
          </p:nvPr>
        </p:nvGraphicFramePr>
        <p:xfrm>
          <a:off x="540047" y="2088285"/>
          <a:ext cx="5826443" cy="950976"/>
        </p:xfrm>
        <a:graphic>
          <a:graphicData uri="http://schemas.openxmlformats.org/drawingml/2006/table">
            <a:tbl>
              <a:tblPr/>
              <a:tblGrid>
                <a:gridCol w="338804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056" name="yt_shape_11056"/>
              <p:cNvSpPr txBox="1"/>
              <p:nvPr/>
            </p:nvSpPr>
            <p:spPr>
              <a:xfrm>
                <a:off x="540000" y="3089839"/>
                <a:ext cx="7844327" cy="20192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1056" name="yt_shape_11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9839"/>
                <a:ext cx="7844327" cy="2019207"/>
              </a:xfrm>
              <a:prstGeom prst="rect">
                <a:avLst/>
              </a:prstGeom>
              <a:blipFill>
                <a:blip r:embed="rId3"/>
                <a:stretch>
                  <a:fillRect l="-2411" r="-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34729" title="H_26.259764">
            <a:extLst>
              <a:ext uri="{FF2B5EF4-FFF2-40B4-BE49-F238E27FC236}">
                <a16:creationId xmlns:a16="http://schemas.microsoft.com/office/drawing/2014/main" id="{2FA41E14-4D22-F876-278F-7A485704D4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EE18EB-FF5D-65B8-5C72-3EEEFC6024AA}"/>
              </a:ext>
            </a:extLst>
          </p:cNvPr>
          <p:cNvSpPr txBox="1"/>
          <p:nvPr/>
        </p:nvSpPr>
        <p:spPr>
          <a:xfrm>
            <a:off x="8880439" y="1348399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AB5648-B3F9-5B43-EA8C-CA43E54291D6}"/>
              </a:ext>
            </a:extLst>
          </p:cNvPr>
          <p:cNvSpPr txBox="1"/>
          <p:nvPr/>
        </p:nvSpPr>
        <p:spPr>
          <a:xfrm>
            <a:off x="6435690" y="3043033"/>
            <a:ext cx="1124649" cy="7754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660764-49C6-F307-2350-AFBDAAC5762E}"/>
              </a:ext>
            </a:extLst>
          </p:cNvPr>
          <p:cNvSpPr txBox="1"/>
          <p:nvPr/>
        </p:nvSpPr>
        <p:spPr>
          <a:xfrm>
            <a:off x="6892889" y="3724833"/>
            <a:ext cx="1429449" cy="7754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2" name="yt_shape_11062"/>
          <p:cNvSpPr txBox="1"/>
          <p:nvPr/>
        </p:nvSpPr>
        <p:spPr>
          <a:xfrm>
            <a:off x="569657" y="1164758"/>
            <a:ext cx="7155805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解：方程两边同乘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</a:p>
          <a:p>
            <a:pPr algn="l" eaLnBrk="1" latinLnBrk="0" hangingPunct="0">
              <a:tabLst>
                <a:tab pos="402730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tabLst>
                <a:tab pos="4027306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去括号，得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l" eaLnBrk="1" latinLnBrk="0" hangingPunct="0">
              <a:tabLst>
                <a:tab pos="4027306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合并同类项，得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  <a:p>
            <a:pPr algn="l" eaLnBrk="1" latinLnBrk="0" hangingPunct="0">
              <a:tabLst>
                <a:tab pos="4027306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移项，得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</a:p>
          <a:p>
            <a:pPr algn="l" eaLnBrk="1" latinLnBrk="0" hangingPunct="0">
              <a:tabLst>
                <a:tab pos="4027306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</a:p>
          <a:p>
            <a:pPr algn="l" eaLnBrk="1" latinLnBrk="0" hangingPunct="0">
              <a:tabLst>
                <a:tab pos="4027306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因此，原方程的解为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请指出他解答过程中的错误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并写出正确的解答过程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解：小明的解法有三处错误，步骤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去分母有误；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步骤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去括号有误；步骤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缺少检验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正确解法为：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方程两边同乘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E05641-5CC6-1EA3-730B-5CD943A26562}"/>
              </a:ext>
            </a:extLst>
          </p:cNvPr>
          <p:cNvSpPr txBox="1"/>
          <p:nvPr/>
        </p:nvSpPr>
        <p:spPr>
          <a:xfrm>
            <a:off x="479376" y="4026716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解：小明的解法有三处错误，步骤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去分母有误；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FCDD00-281D-2766-2527-B902F8B544EF}"/>
              </a:ext>
            </a:extLst>
          </p:cNvPr>
          <p:cNvSpPr txBox="1"/>
          <p:nvPr/>
        </p:nvSpPr>
        <p:spPr>
          <a:xfrm>
            <a:off x="479376" y="4502204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步骤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去括号有误；步骤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缺少检验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45F0A9-076C-DC6B-AD63-7F89D44DEE1D}"/>
              </a:ext>
            </a:extLst>
          </p:cNvPr>
          <p:cNvSpPr txBox="1"/>
          <p:nvPr/>
        </p:nvSpPr>
        <p:spPr>
          <a:xfrm>
            <a:off x="479376" y="497769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正确解法为：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885078-B881-F91D-6D77-0425BD7D3B5F}"/>
              </a:ext>
            </a:extLst>
          </p:cNvPr>
          <p:cNvSpPr txBox="1"/>
          <p:nvPr/>
        </p:nvSpPr>
        <p:spPr>
          <a:xfrm>
            <a:off x="479376" y="5453180"/>
            <a:ext cx="5747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方程两边同乘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479376" y="488605"/>
                <a:ext cx="10369152" cy="773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/Times New Roman" pitchFamily="24"/>
                    <a:ea typeface="楷体" pitchFamily="24"/>
                  </a:rPr>
                  <a:t>注重过程学习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小明解方程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的过程如下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88605"/>
                <a:ext cx="10369152" cy="773930"/>
              </a:xfrm>
              <a:prstGeom prst="rect">
                <a:avLst/>
              </a:prstGeom>
              <a:blipFill>
                <a:blip r:embed="rId2"/>
                <a:stretch>
                  <a:fillRect l="-941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073"/>
          <p:cNvSpPr txBox="1"/>
          <p:nvPr/>
        </p:nvSpPr>
        <p:spPr>
          <a:xfrm>
            <a:off x="569657" y="5920666"/>
            <a:ext cx="446436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经检验，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是原分式方程的解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99AC96-CB36-B096-4D40-CBE9AE6E80FD}"/>
              </a:ext>
            </a:extLst>
          </p:cNvPr>
          <p:cNvSpPr txBox="1"/>
          <p:nvPr/>
        </p:nvSpPr>
        <p:spPr>
          <a:xfrm>
            <a:off x="479646" y="587386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517B5B9-AC71-2289-6AA3-40DA4E6820A8}"/>
              </a:ext>
            </a:extLst>
          </p:cNvPr>
          <p:cNvSpPr txBox="1"/>
          <p:nvPr/>
        </p:nvSpPr>
        <p:spPr>
          <a:xfrm>
            <a:off x="479646" y="6349348"/>
            <a:ext cx="4601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是原分式方程的解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75" name="yt_shape_11075"/>
              <p:cNvSpPr txBox="1"/>
              <p:nvPr/>
            </p:nvSpPr>
            <p:spPr>
              <a:xfrm>
                <a:off x="540000" y="900000"/>
                <a:ext cx="4927631" cy="5152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广西自治区中考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解：去分母，得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是原分式方程的解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解：去分母，得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去括号，得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移项、合并同类项，得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是原分式方程的解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75" name="yt_shape_11075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27631" cy="5152629"/>
              </a:xfrm>
              <a:prstGeom prst="rect">
                <a:avLst/>
              </a:prstGeom>
              <a:blipFill>
                <a:blip r:embed="rId2"/>
                <a:stretch>
                  <a:fillRect l="-3837" t="-1065" r="-2847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C21265A-A7D0-C089-2B06-5DE66711C622}"/>
              </a:ext>
            </a:extLst>
          </p:cNvPr>
          <p:cNvSpPr txBox="1"/>
          <p:nvPr/>
        </p:nvSpPr>
        <p:spPr>
          <a:xfrm>
            <a:off x="449989" y="2003687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解：去分母，得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2F3D45-78F0-626D-AE80-CB316F38F40B}"/>
              </a:ext>
            </a:extLst>
          </p:cNvPr>
          <p:cNvSpPr txBox="1"/>
          <p:nvPr/>
        </p:nvSpPr>
        <p:spPr>
          <a:xfrm>
            <a:off x="2135560" y="2498597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3EAC56-15EB-AE6B-32F9-36BFFD352693}"/>
              </a:ext>
            </a:extLst>
          </p:cNvPr>
          <p:cNvSpPr txBox="1"/>
          <p:nvPr/>
        </p:nvSpPr>
        <p:spPr>
          <a:xfrm>
            <a:off x="449989" y="2954663"/>
            <a:ext cx="490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是原分式方程的解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F639F1-4C1D-E74E-24B8-CEF3136CE262}"/>
              </a:ext>
            </a:extLst>
          </p:cNvPr>
          <p:cNvSpPr txBox="1"/>
          <p:nvPr/>
        </p:nvSpPr>
        <p:spPr>
          <a:xfrm>
            <a:off x="449989" y="4105156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解：去分母，得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1CFF26-BDA8-2A04-1913-D496FF3A0D1B}"/>
              </a:ext>
            </a:extLst>
          </p:cNvPr>
          <p:cNvSpPr txBox="1"/>
          <p:nvPr/>
        </p:nvSpPr>
        <p:spPr>
          <a:xfrm>
            <a:off x="449989" y="4580644"/>
            <a:ext cx="361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去括号，得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0B791D-1759-B771-8630-BAA97D8B2F91}"/>
              </a:ext>
            </a:extLst>
          </p:cNvPr>
          <p:cNvSpPr txBox="1"/>
          <p:nvPr/>
        </p:nvSpPr>
        <p:spPr>
          <a:xfrm>
            <a:off x="449989" y="5056132"/>
            <a:ext cx="4296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移项、合并同类项，得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55867D-1146-A022-11FD-6A6705427EC4}"/>
              </a:ext>
            </a:extLst>
          </p:cNvPr>
          <p:cNvSpPr txBox="1"/>
          <p:nvPr/>
        </p:nvSpPr>
        <p:spPr>
          <a:xfrm>
            <a:off x="449989" y="5531620"/>
            <a:ext cx="4906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是原分式方程的解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2" name="yt_shape_11082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分式方程的增根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83" name="yt_shape_11083"/>
              <p:cNvSpPr txBox="1"/>
              <p:nvPr/>
            </p:nvSpPr>
            <p:spPr>
              <a:xfrm>
                <a:off x="540000" y="1395205"/>
                <a:ext cx="8437438" cy="6397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的分式方程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有增根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则增根为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83" name="yt_shape_1108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8437438" cy="639727"/>
              </a:xfrm>
              <a:prstGeom prst="rect">
                <a:avLst/>
              </a:prstGeom>
              <a:blipFill>
                <a:blip r:embed="rId2"/>
                <a:stretch>
                  <a:fillRect l="-2240" r="-1156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85" name="yt_table_110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688722"/>
              </p:ext>
            </p:extLst>
          </p:nvPr>
        </p:nvGraphicFramePr>
        <p:xfrm>
          <a:off x="540047" y="2085720"/>
          <a:ext cx="4373880" cy="950976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87" name="yt_shape_11087"/>
              <p:cNvSpPr txBox="1"/>
              <p:nvPr/>
            </p:nvSpPr>
            <p:spPr>
              <a:xfrm>
                <a:off x="540000" y="3087274"/>
                <a:ext cx="9839488" cy="111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贺州市中考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的分式方程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有增根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的值为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87" name="yt_shape_11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7274"/>
                <a:ext cx="9839488" cy="1110112"/>
              </a:xfrm>
              <a:prstGeom prst="rect">
                <a:avLst/>
              </a:prstGeom>
              <a:blipFill>
                <a:blip r:embed="rId3"/>
                <a:stretch>
                  <a:fillRect l="-1921" r="-867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34832" title="H_26.259764">
            <a:extLst>
              <a:ext uri="{FF2B5EF4-FFF2-40B4-BE49-F238E27FC236}">
                <a16:creationId xmlns:a16="http://schemas.microsoft.com/office/drawing/2014/main" id="{133C83F5-B4B5-C567-DC8C-6761B69516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EBCCD6-573D-1A96-B483-4E8A4A54E692}"/>
              </a:ext>
            </a:extLst>
          </p:cNvPr>
          <p:cNvSpPr txBox="1"/>
          <p:nvPr/>
        </p:nvSpPr>
        <p:spPr>
          <a:xfrm>
            <a:off x="7975564" y="1348399"/>
            <a:ext cx="400748" cy="72715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EC89CB-A3BC-577C-0B20-4D1DC26E8C61}"/>
              </a:ext>
            </a:extLst>
          </p:cNvPr>
          <p:cNvSpPr txBox="1"/>
          <p:nvPr/>
        </p:nvSpPr>
        <p:spPr>
          <a:xfrm>
            <a:off x="754789" y="371547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0" name="yt_shape_11090"/>
          <p:cNvSpPr txBox="1"/>
          <p:nvPr/>
        </p:nvSpPr>
        <p:spPr>
          <a:xfrm>
            <a:off x="540000" y="900000"/>
            <a:ext cx="735297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解分式方程后，忽略根的检验，未舍去增根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91" name="yt_shape_11091"/>
              <p:cNvSpPr txBox="1"/>
              <p:nvPr/>
            </p:nvSpPr>
            <p:spPr>
              <a:xfrm>
                <a:off x="540000" y="1395205"/>
                <a:ext cx="8021491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关于分式方程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91" name="yt_shape_11091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8021491" cy="642292"/>
              </a:xfrm>
              <a:prstGeom prst="rect">
                <a:avLst/>
              </a:prstGeom>
              <a:blipFill>
                <a:blip r:embed="rId2"/>
                <a:stretch>
                  <a:fillRect l="-2357" r="-129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93" name="yt_table_110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469227"/>
              </p:ext>
            </p:extLst>
          </p:nvPr>
        </p:nvGraphicFramePr>
        <p:xfrm>
          <a:off x="540047" y="2088285"/>
          <a:ext cx="6015356" cy="950976"/>
        </p:xfrm>
        <a:graphic>
          <a:graphicData uri="http://schemas.openxmlformats.org/drawingml/2006/table">
            <a:tbl>
              <a:tblPr/>
              <a:tblGrid>
                <a:gridCol w="3473768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2541588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解为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解为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解为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95" name="yt_shape_11095"/>
              <p:cNvSpPr txBox="1"/>
              <p:nvPr/>
            </p:nvSpPr>
            <p:spPr>
              <a:xfrm>
                <a:off x="540000" y="3089839"/>
                <a:ext cx="9533892" cy="6397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的分式方程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95" name="yt_shape_110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9839"/>
                <a:ext cx="9533892" cy="639727"/>
              </a:xfrm>
              <a:prstGeom prst="rect">
                <a:avLst/>
              </a:prstGeom>
              <a:blipFill>
                <a:blip r:embed="rId3"/>
                <a:stretch>
                  <a:fillRect l="-1982" r="-959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34902" title="H_26.259764">
            <a:extLst>
              <a:ext uri="{FF2B5EF4-FFF2-40B4-BE49-F238E27FC236}">
                <a16:creationId xmlns:a16="http://schemas.microsoft.com/office/drawing/2014/main" id="{518A4EF7-D590-2EE4-47E1-4DA898AFEF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50CB30-A66C-3E0A-ED80-D1C92120D1C8}"/>
              </a:ext>
            </a:extLst>
          </p:cNvPr>
          <p:cNvSpPr txBox="1"/>
          <p:nvPr/>
        </p:nvSpPr>
        <p:spPr>
          <a:xfrm>
            <a:off x="7563639" y="1348399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89DDEE-40E1-287E-4868-6E577E3D2BC9}"/>
              </a:ext>
            </a:extLst>
          </p:cNvPr>
          <p:cNvSpPr txBox="1"/>
          <p:nvPr/>
        </p:nvSpPr>
        <p:spPr>
          <a:xfrm>
            <a:off x="8901076" y="3043033"/>
            <a:ext cx="1094487" cy="72715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8" name="yt_shape_1109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097" name="yt_image_11097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00" name="yt_shape_11100"/>
              <p:cNvSpPr txBox="1"/>
              <p:nvPr/>
            </p:nvSpPr>
            <p:spPr>
              <a:xfrm>
                <a:off x="540119" y="1482165"/>
                <a:ext cx="11111999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a0f0"/>
                  </a:rPr>
                  <a:t>的解为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100" name="yt_shape_1110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109150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02" name="yt_table_11102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2549664"/>
                  </p:ext>
                </p:extLst>
              </p:nvPr>
            </p:nvGraphicFramePr>
            <p:xfrm>
              <a:off x="540047" y="2642103"/>
              <a:ext cx="9206866" cy="675450"/>
            </p:xfrm>
            <a:graphic>
              <a:graphicData uri="http://schemas.openxmlformats.org/drawingml/2006/table">
                <a:tbl>
                  <a:tblPr/>
                  <a:tblGrid>
                    <a:gridCol w="2543493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  <a:gridCol w="2526030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  <a:gridCol w="2526030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  <a:gridCol w="1611313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102" name="yt_table_11102" descr="{&quot;rangeId&quot;:14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2549664"/>
                  </p:ext>
                </p:extLst>
              </p:nvPr>
            </p:nvGraphicFramePr>
            <p:xfrm>
              <a:off x="540047" y="2642103"/>
              <a:ext cx="9206866" cy="636524"/>
            </p:xfrm>
            <a:graphic>
              <a:graphicData uri="http://schemas.openxmlformats.org/drawingml/2006/table">
                <a:tbl>
                  <a:tblPr/>
                  <a:tblGrid>
                    <a:gridCol w="2543493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  <a:gridCol w="2526030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  <a:gridCol w="2526030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  <a:gridCol w="1611313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235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482" r="-16361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482" r="-6361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723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03" name="yt_shape_11103"/>
              <p:cNvSpPr txBox="1"/>
              <p:nvPr/>
            </p:nvSpPr>
            <p:spPr>
              <a:xfrm>
                <a:off x="540119" y="3329274"/>
                <a:ext cx="11492915" cy="2373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小颖在解分式方程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处被污染看不清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但正确答案是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d243,isEnd"/>
                  </a:rPr>
                  <a:t>此方程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请你帮小颖猜测一下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处的数应是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1103" name="yt_shape_11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29274"/>
                <a:ext cx="11492915" cy="2373150"/>
              </a:xfrm>
              <a:prstGeom prst="rect">
                <a:avLst/>
              </a:prstGeom>
              <a:blipFill>
                <a:blip r:embed="rId5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F1B0BBD-DF82-00F7-ABC2-28B760A5FDBB}"/>
              </a:ext>
            </a:extLst>
          </p:cNvPr>
          <p:cNvSpPr txBox="1"/>
          <p:nvPr/>
        </p:nvSpPr>
        <p:spPr>
          <a:xfrm>
            <a:off x="1059708" y="210941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E4BE79-9F02-6576-BEA8-134DE127733E}"/>
              </a:ext>
            </a:extLst>
          </p:cNvPr>
          <p:cNvSpPr txBox="1"/>
          <p:nvPr/>
        </p:nvSpPr>
        <p:spPr>
          <a:xfrm>
            <a:off x="8679327" y="3282468"/>
            <a:ext cx="6372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6F9388-262D-A300-6053-354A75BF3C19}"/>
              </a:ext>
            </a:extLst>
          </p:cNvPr>
          <p:cNvSpPr txBox="1"/>
          <p:nvPr/>
        </p:nvSpPr>
        <p:spPr>
          <a:xfrm>
            <a:off x="6120658" y="473280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08" name="yt_shape_11108"/>
              <p:cNvSpPr txBox="1"/>
              <p:nvPr/>
            </p:nvSpPr>
            <p:spPr>
              <a:xfrm>
                <a:off x="551384" y="1196752"/>
                <a:ext cx="7471661" cy="52365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解：原方程可化为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去分母，得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检验：当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：原方程可化为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去分母，得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108" name="yt_shape_11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96752"/>
                <a:ext cx="7471661" cy="5236562"/>
              </a:xfrm>
              <a:prstGeom prst="rect">
                <a:avLst/>
              </a:prstGeom>
              <a:blipFill>
                <a:blip r:embed="rId2"/>
                <a:stretch>
                  <a:fillRect l="-2447" r="-1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9D51CD-9C70-6715-63DD-37739B67BF3F}"/>
                  </a:ext>
                </a:extLst>
              </p:cNvPr>
              <p:cNvSpPr txBox="1"/>
              <p:nvPr/>
            </p:nvSpPr>
            <p:spPr>
              <a:xfrm>
                <a:off x="461373" y="1824951"/>
                <a:ext cx="6096762" cy="8208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解：原方程可化为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B9D51CD-9C70-6715-63DD-37739B67B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824951"/>
                <a:ext cx="6096762" cy="820814"/>
              </a:xfrm>
              <a:prstGeom prst="rect">
                <a:avLst/>
              </a:prstGeom>
              <a:blipFill>
                <a:blip r:embed="rId3"/>
                <a:stretch>
                  <a:fillRect l="-1600" r="-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5E3D2F8-499D-419E-E580-4524A073233A}"/>
              </a:ext>
            </a:extLst>
          </p:cNvPr>
          <p:cNvSpPr txBox="1"/>
          <p:nvPr/>
        </p:nvSpPr>
        <p:spPr>
          <a:xfrm>
            <a:off x="461373" y="2552153"/>
            <a:ext cx="475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去分母，得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39F290-D22F-E674-53DC-A65D296C77B3}"/>
              </a:ext>
            </a:extLst>
          </p:cNvPr>
          <p:cNvSpPr txBox="1"/>
          <p:nvPr/>
        </p:nvSpPr>
        <p:spPr>
          <a:xfrm>
            <a:off x="461373" y="3027641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3B969C-830E-EB29-7EAE-13D4D0C9CD27}"/>
              </a:ext>
            </a:extLst>
          </p:cNvPr>
          <p:cNvSpPr txBox="1"/>
          <p:nvPr/>
        </p:nvSpPr>
        <p:spPr>
          <a:xfrm>
            <a:off x="461373" y="3503129"/>
            <a:ext cx="650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检验：当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A16378-5157-75D3-3A23-ED40D3B14B85}"/>
              </a:ext>
            </a:extLst>
          </p:cNvPr>
          <p:cNvSpPr txBox="1"/>
          <p:nvPr/>
        </p:nvSpPr>
        <p:spPr>
          <a:xfrm>
            <a:off x="461373" y="3978617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1384" y="748592"/>
            <a:ext cx="249299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8" name="yt_shape_11118"/>
          <p:cNvSpPr txBox="1"/>
          <p:nvPr/>
        </p:nvSpPr>
        <p:spPr>
          <a:xfrm>
            <a:off x="508855" y="2795595"/>
            <a:ext cx="646972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检验：把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是增根，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即原方程无解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2C828F-225A-BE57-3BDE-A6CE3A4809AE}"/>
              </a:ext>
            </a:extLst>
          </p:cNvPr>
          <p:cNvSpPr txBox="1"/>
          <p:nvPr/>
        </p:nvSpPr>
        <p:spPr>
          <a:xfrm>
            <a:off x="418844" y="2748789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EAF595-10E9-6F48-099E-9B3F9FA06B3E}"/>
              </a:ext>
            </a:extLst>
          </p:cNvPr>
          <p:cNvSpPr txBox="1"/>
          <p:nvPr/>
        </p:nvSpPr>
        <p:spPr>
          <a:xfrm>
            <a:off x="418844" y="3224277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检验：把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4FE00F-27D4-DC64-FC7A-86263CED45E6}"/>
              </a:ext>
            </a:extLst>
          </p:cNvPr>
          <p:cNvSpPr txBox="1"/>
          <p:nvPr/>
        </p:nvSpPr>
        <p:spPr>
          <a:xfrm>
            <a:off x="418844" y="3699765"/>
            <a:ext cx="6587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是增根，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660C75-770E-25F7-66C7-75B776A0B00B}"/>
              </a:ext>
            </a:extLst>
          </p:cNvPr>
          <p:cNvSpPr txBox="1"/>
          <p:nvPr/>
        </p:nvSpPr>
        <p:spPr>
          <a:xfrm>
            <a:off x="418844" y="4175253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即原方程无解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00522D6-F4C2-17EC-9F38-C075A384BC7A}"/>
                  </a:ext>
                </a:extLst>
              </p:cNvPr>
              <p:cNvSpPr txBox="1"/>
              <p:nvPr/>
            </p:nvSpPr>
            <p:spPr>
              <a:xfrm>
                <a:off x="411966" y="1473047"/>
                <a:ext cx="7579487" cy="859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解：原方程可化为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00522D6-F4C2-17EC-9F38-C075A384BC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966" y="1473047"/>
                <a:ext cx="7579487" cy="859486"/>
              </a:xfrm>
              <a:prstGeom prst="rect">
                <a:avLst/>
              </a:prstGeom>
              <a:blipFill>
                <a:blip r:embed="rId2"/>
                <a:stretch>
                  <a:fillRect l="-1287" r="-1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7D2A96E-19F7-B83C-0B13-707F8F13628E}"/>
              </a:ext>
            </a:extLst>
          </p:cNvPr>
          <p:cNvSpPr txBox="1"/>
          <p:nvPr/>
        </p:nvSpPr>
        <p:spPr>
          <a:xfrm>
            <a:off x="411966" y="2238921"/>
            <a:ext cx="56712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去分母，得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07368" y="764704"/>
                <a:ext cx="3767955" cy="7906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764704"/>
                <a:ext cx="3767955" cy="790601"/>
              </a:xfrm>
              <a:prstGeom prst="rect">
                <a:avLst/>
              </a:prstGeom>
              <a:blipFill>
                <a:blip r:embed="rId3"/>
                <a:stretch>
                  <a:fillRect l="-2589" r="-1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881</Words>
  <Application>Microsoft Office PowerPoint</Application>
  <PresentationFormat>宽屏</PresentationFormat>
  <Paragraphs>153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,isEnd</vt:lpstr>
      <vt:lpstr>_⨹_3_bd243,isEnd</vt:lpstr>
      <vt:lpstr>_⨹_3_fa0f0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2024-04-26T09:09:48Z</dcterms:created>
  <dcterms:modified xsi:type="dcterms:W3CDTF">2024-04-28T01:12:11Z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