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1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1" name="yt_shape_13981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平方根与立方根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82" name="yt_shape_13982"/>
              <p:cNvSpPr txBox="1"/>
              <p:nvPr/>
            </p:nvSpPr>
            <p:spPr>
              <a:xfrm>
                <a:off x="540119" y="1395205"/>
                <a:ext cx="11492915" cy="36212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已知某正数的两个平方根分别是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30a2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解：由已知得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+3+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的算术平方根是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2" name="yt_shape_13982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621248"/>
              </a:xfrm>
              <a:prstGeom prst="rect">
                <a:avLst/>
              </a:prstGeom>
              <a:blipFill>
                <a:blip r:embed="rId2"/>
                <a:stretch>
                  <a:fillRect l="-1645" t="-505" b="-4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245730" title="H_25.973701">
            <a:extLst>
              <a:ext uri="{FF2B5EF4-FFF2-40B4-BE49-F238E27FC236}">
                <a16:creationId xmlns:a16="http://schemas.microsoft.com/office/drawing/2014/main" id="{440405BD-63C9-37BA-E531-76AAE47E1D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70E5DF-85E9-9977-1A21-BB6E07666DEB}"/>
                  </a:ext>
                </a:extLst>
              </p:cNvPr>
              <p:cNvSpPr txBox="1"/>
              <p:nvPr/>
            </p:nvSpPr>
            <p:spPr>
              <a:xfrm>
                <a:off x="450108" y="2348905"/>
                <a:ext cx="575494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解：由已知得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+3+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hasSerialNum': 1}">
                <a:extLst>
                  <a:ext uri="{FF2B5EF4-FFF2-40B4-BE49-F238E27FC236}">
                    <a16:creationId xmlns:a16="http://schemas.microsoft.com/office/drawing/2014/main" id="{F770E5DF-85E9-9977-1A21-BB6E07666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48905"/>
                <a:ext cx="5754941" cy="1154189"/>
              </a:xfrm>
              <a:prstGeom prst="rect">
                <a:avLst/>
              </a:prstGeom>
              <a:blipFill>
                <a:blip r:embed="rId4"/>
                <a:stretch>
                  <a:fillRect l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B4F955-4CCD-6B6D-1419-A4A4895796E7}"/>
                  </a:ext>
                </a:extLst>
              </p:cNvPr>
              <p:cNvSpPr txBox="1"/>
              <p:nvPr/>
            </p:nvSpPr>
            <p:spPr>
              <a:xfrm>
                <a:off x="450108" y="3409482"/>
                <a:ext cx="47997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}">
                <a:extLst>
                  <a:ext uri="{FF2B5EF4-FFF2-40B4-BE49-F238E27FC236}">
                    <a16:creationId xmlns:a16="http://schemas.microsoft.com/office/drawing/2014/main" id="{06B4F955-4CCD-6B6D-1419-A4A489579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9482"/>
                <a:ext cx="4799711" cy="1154189"/>
              </a:xfrm>
              <a:prstGeom prst="rect">
                <a:avLst/>
              </a:prstGeom>
              <a:blipFill>
                <a:blip r:embed="rId5"/>
                <a:stretch>
                  <a:fillRect l="-2033" r="-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17662F-DCCF-979B-4CCF-24AA5B75E2FD}"/>
                  </a:ext>
                </a:extLst>
              </p:cNvPr>
              <p:cNvSpPr txBox="1"/>
              <p:nvPr/>
            </p:nvSpPr>
            <p:spPr>
              <a:xfrm>
                <a:off x="450108" y="4470059"/>
                <a:ext cx="4392358" cy="558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的算术平方根是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hasSerialNum': 1}">
                <a:extLst>
                  <a:ext uri="{FF2B5EF4-FFF2-40B4-BE49-F238E27FC236}">
                    <a16:creationId xmlns:a16="http://schemas.microsoft.com/office/drawing/2014/main" id="{0917662F-DCCF-979B-4CCF-24AA5B75E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70059"/>
                <a:ext cx="4392358" cy="558178"/>
              </a:xfrm>
              <a:prstGeom prst="rect">
                <a:avLst/>
              </a:prstGeom>
              <a:blipFill>
                <a:blip r:embed="rId6"/>
                <a:stretch>
                  <a:fillRect l="-2222" r="-2222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6" name="yt_shape_13986"/>
              <p:cNvSpPr txBox="1"/>
              <p:nvPr/>
            </p:nvSpPr>
            <p:spPr>
              <a:xfrm>
                <a:off x="540119" y="900000"/>
                <a:ext cx="11492915" cy="41502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65e4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立方根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代入求得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6" name="yt_shape_13986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50239"/>
              </a:xfrm>
              <a:prstGeom prst="rect">
                <a:avLst/>
              </a:prstGeom>
              <a:blipFill>
                <a:blip r:embed="rId2"/>
                <a:stretch>
                  <a:fillRect l="-1645" b="-3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345055-5B72-F47C-D516-9540810BC401}"/>
                  </a:ext>
                </a:extLst>
              </p:cNvPr>
              <p:cNvSpPr txBox="1"/>
              <p:nvPr/>
            </p:nvSpPr>
            <p:spPr>
              <a:xfrm>
                <a:off x="450108" y="1904500"/>
                <a:ext cx="44378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解：依题意有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hasSerialNum': 1}">
                <a:extLst>
                  <a:ext uri="{FF2B5EF4-FFF2-40B4-BE49-F238E27FC236}">
                    <a16:creationId xmlns:a16="http://schemas.microsoft.com/office/drawing/2014/main" id="{08345055-5B72-F47C-D516-9540810BC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04500"/>
                <a:ext cx="4437888" cy="1154189"/>
              </a:xfrm>
              <a:prstGeom prst="rect">
                <a:avLst/>
              </a:prstGeom>
              <a:blipFill>
                <a:blip r:embed="rId3"/>
                <a:stretch>
                  <a:fillRect l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FDBCE2-6919-6840-26D9-73B9CB3120E9}"/>
                  </a:ext>
                </a:extLst>
              </p:cNvPr>
              <p:cNvSpPr txBox="1"/>
              <p:nvPr/>
            </p:nvSpPr>
            <p:spPr>
              <a:xfrm>
                <a:off x="450108" y="2965077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}">
                <a:extLst>
                  <a:ext uri="{FF2B5EF4-FFF2-40B4-BE49-F238E27FC236}">
                    <a16:creationId xmlns:a16="http://schemas.microsoft.com/office/drawing/2014/main" id="{E6FDBCE2-6919-6840-26D9-73B9CB3120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5077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E047274-9B50-918D-860C-72DC208CC35F}"/>
              </a:ext>
            </a:extLst>
          </p:cNvPr>
          <p:cNvSpPr txBox="1"/>
          <p:nvPr/>
        </p:nvSpPr>
        <p:spPr>
          <a:xfrm>
            <a:off x="450108" y="4025654"/>
            <a:ext cx="572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代入求得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C84909-2C1E-E986-CB1C-904B4E2B741B}"/>
                  </a:ext>
                </a:extLst>
              </p:cNvPr>
              <p:cNvSpPr txBox="1"/>
              <p:nvPr/>
            </p:nvSpPr>
            <p:spPr>
              <a:xfrm>
                <a:off x="450108" y="4501142"/>
                <a:ext cx="2724786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hasSerialNum': 1}">
                <a:extLst>
                  <a:ext uri="{FF2B5EF4-FFF2-40B4-BE49-F238E27FC236}">
                    <a16:creationId xmlns:a16="http://schemas.microsoft.com/office/drawing/2014/main" id="{40C84909-2C1E-E986-CB1C-904B4E2B7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1142"/>
                <a:ext cx="2724786" cy="555765"/>
              </a:xfrm>
              <a:prstGeom prst="rect">
                <a:avLst/>
              </a:prstGeom>
              <a:blipFill>
                <a:blip r:embed="rId5"/>
                <a:stretch>
                  <a:fillRect l="-3579" r="-357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92" name="yt_shape_13992"/>
              <p:cNvSpPr txBox="1"/>
              <p:nvPr/>
            </p:nvSpPr>
            <p:spPr>
              <a:xfrm>
                <a:off x="540000" y="900000"/>
                <a:ext cx="10983776" cy="2394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已知长方形的长为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求与这个长方形面积相等的正方形的边长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长方形的长为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这个长方形的面积为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与这个长方形面积相等的正方形的边长为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1296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答：正方形的边长为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2" name="yt_shape_13992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83776" cy="2394310"/>
              </a:xfrm>
              <a:prstGeom prst="rect">
                <a:avLst/>
              </a:prstGeom>
              <a:blipFill>
                <a:blip r:embed="rId2"/>
                <a:stretch>
                  <a:fillRect l="-1721" t="-2296" r="-555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7718B31-9EE4-27D6-AB81-1851041586A6}"/>
              </a:ext>
            </a:extLst>
          </p:cNvPr>
          <p:cNvSpPr txBox="1"/>
          <p:nvPr/>
        </p:nvSpPr>
        <p:spPr>
          <a:xfrm>
            <a:off x="449989" y="1328682"/>
            <a:ext cx="549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长方形的长为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D15092-4D14-DC13-959B-61EE08C99FB4}"/>
              </a:ext>
            </a:extLst>
          </p:cNvPr>
          <p:cNvSpPr txBox="1"/>
          <p:nvPr/>
        </p:nvSpPr>
        <p:spPr>
          <a:xfrm>
            <a:off x="449989" y="1804170"/>
            <a:ext cx="621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这个长方形的面积为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1DBDD9-D447-9F13-B59B-A70D4BA9A34A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86066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与这个长方形面积相等的正方形的边长为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1296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hasSerialNum': 1}">
                <a:extLst>
                  <a:ext uri="{FF2B5EF4-FFF2-40B4-BE49-F238E27FC236}">
                    <a16:creationId xmlns:a16="http://schemas.microsoft.com/office/drawing/2014/main" id="{301DBDD9-D447-9F13-B59B-A70D4BA9A3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8606663" cy="613931"/>
              </a:xfrm>
              <a:prstGeom prst="rect">
                <a:avLst/>
              </a:prstGeom>
              <a:blipFill>
                <a:blip r:embed="rId3"/>
                <a:stretch>
                  <a:fillRect l="-1133" r="-99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87E09CB-BCFE-8A62-B278-84E9994D2601}"/>
              </a:ext>
            </a:extLst>
          </p:cNvPr>
          <p:cNvSpPr txBox="1"/>
          <p:nvPr/>
        </p:nvSpPr>
        <p:spPr>
          <a:xfrm>
            <a:off x="449989" y="2799977"/>
            <a:ext cx="367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答：正方形的边长为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6" name="yt_shape_13996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实数的分类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97" name="yt_shape_13997"/>
              <p:cNvSpPr txBox="1"/>
              <p:nvPr/>
            </p:nvSpPr>
            <p:spPr>
              <a:xfrm>
                <a:off x="540119" y="1395205"/>
                <a:ext cx="11492915" cy="44228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把下列各数分别填入相应的集合里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2472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0.2020020002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之间依次多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0.2020020002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每两个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之间依次多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7" name="yt_shape_13997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422877"/>
              </a:xfrm>
              <a:prstGeom prst="rect">
                <a:avLst/>
              </a:prstGeom>
              <a:blipFill>
                <a:blip r:embed="rId2"/>
                <a:stretch>
                  <a:fillRect l="-1645" t="-1241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245812" title="H_25.973701">
            <a:extLst>
              <a:ext uri="{FF2B5EF4-FFF2-40B4-BE49-F238E27FC236}">
                <a16:creationId xmlns:a16="http://schemas.microsoft.com/office/drawing/2014/main" id="{117BF4AF-78B3-15C4-1D59-45184D5EC4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8F9AF3-1A7B-D263-DCA8-97373E15EEBE}"/>
                  </a:ext>
                </a:extLst>
              </p:cNvPr>
              <p:cNvSpPr txBox="1"/>
              <p:nvPr/>
            </p:nvSpPr>
            <p:spPr>
              <a:xfrm>
                <a:off x="1558183" y="3058200"/>
                <a:ext cx="32275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868F9AF3-1A7B-D263-DCA8-97373E15EE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183" y="3058200"/>
                <a:ext cx="3227515" cy="613931"/>
              </a:xfrm>
              <a:prstGeom prst="rect">
                <a:avLst/>
              </a:prstGeom>
              <a:blipFill>
                <a:blip r:embed="rId4"/>
                <a:stretch>
                  <a:fillRect r="-283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9BBCEC-82FC-09BB-D66E-FA1DE6CC6E5C}"/>
                  </a:ext>
                </a:extLst>
              </p:cNvPr>
              <p:cNvSpPr txBox="1"/>
              <p:nvPr/>
            </p:nvSpPr>
            <p:spPr>
              <a:xfrm>
                <a:off x="1510558" y="3578519"/>
                <a:ext cx="4793361" cy="7696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  <m:lim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3.142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189BBCEC-82FC-09BB-D66E-FA1DE6CC6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0558" y="3578519"/>
                <a:ext cx="4793361" cy="769697"/>
              </a:xfrm>
              <a:prstGeom prst="rect">
                <a:avLst/>
              </a:prstGeom>
              <a:blipFill>
                <a:blip r:embed="rId5"/>
                <a:stretch>
                  <a:fillRect l="-2036" r="-2036" b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54347D-3E2A-BF98-0D1E-AA59095B5B8A}"/>
                  </a:ext>
                </a:extLst>
              </p:cNvPr>
              <p:cNvSpPr txBox="1"/>
              <p:nvPr/>
            </p:nvSpPr>
            <p:spPr>
              <a:xfrm>
                <a:off x="1510558" y="4254604"/>
                <a:ext cx="5132451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  <m:lim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··</m:t>
                        </m:r>
                      </m:lim>
                    </m:limUp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}">
                <a:extLst>
                  <a:ext uri="{FF2B5EF4-FFF2-40B4-BE49-F238E27FC236}">
                    <a16:creationId xmlns:a16="http://schemas.microsoft.com/office/drawing/2014/main" id="{F354347D-3E2A-BF98-0D1E-AA59095B5B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0558" y="4254604"/>
                <a:ext cx="5132451" cy="852437"/>
              </a:xfrm>
              <a:prstGeom prst="rect">
                <a:avLst/>
              </a:prstGeom>
              <a:blipFill>
                <a:blip r:embed="rId6"/>
                <a:stretch>
                  <a:fillRect l="-1900" r="-178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2F4649-733D-3FC1-A5F2-06E920711C01}"/>
                  </a:ext>
                </a:extLst>
              </p:cNvPr>
              <p:cNvSpPr txBox="1"/>
              <p:nvPr/>
            </p:nvSpPr>
            <p:spPr>
              <a:xfrm>
                <a:off x="1862983" y="5013429"/>
                <a:ext cx="8603552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0.2020020002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…（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每两个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之间依次多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个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}">
                <a:extLst>
                  <a:ext uri="{FF2B5EF4-FFF2-40B4-BE49-F238E27FC236}">
                    <a16:creationId xmlns:a16="http://schemas.microsoft.com/office/drawing/2014/main" id="{752F4649-733D-3FC1-A5F2-06E920711C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983" y="5013429"/>
                <a:ext cx="8603552" cy="808685"/>
              </a:xfrm>
              <a:prstGeom prst="rect">
                <a:avLst/>
              </a:prstGeom>
              <a:blipFill>
                <a:blip r:embed="rId7"/>
                <a:stretch>
                  <a:fillRect r="-1134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8" name="yt_shape_14008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实数的有关计算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09" name="yt_shape_14009"/>
              <p:cNvSpPr txBox="1"/>
              <p:nvPr/>
            </p:nvSpPr>
            <p:spPr>
              <a:xfrm>
                <a:off x="540000" y="1395205"/>
                <a:ext cx="9001951" cy="49682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9" name="yt_shape_14009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001951" cy="4968283"/>
              </a:xfrm>
              <a:prstGeom prst="rect">
                <a:avLst/>
              </a:prstGeom>
              <a:blipFill>
                <a:blip r:embed="rId2"/>
                <a:stretch>
                  <a:fillRect l="-2100" t="-1104" r="-1152" b="-2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245884" title="H_25.973701">
            <a:extLst>
              <a:ext uri="{FF2B5EF4-FFF2-40B4-BE49-F238E27FC236}">
                <a16:creationId xmlns:a16="http://schemas.microsoft.com/office/drawing/2014/main" id="{FCF2903D-99B2-1360-9FDE-0ACA38E60E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DA6A97-D003-8D9A-447E-44155538D199}"/>
                  </a:ext>
                </a:extLst>
              </p:cNvPr>
              <p:cNvSpPr txBox="1"/>
              <p:nvPr/>
            </p:nvSpPr>
            <p:spPr>
              <a:xfrm>
                <a:off x="449989" y="2791437"/>
                <a:ext cx="437927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B7DA6A97-D003-8D9A-447E-44155538D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1437"/>
                <a:ext cx="4379277" cy="768490"/>
              </a:xfrm>
              <a:prstGeom prst="rect">
                <a:avLst/>
              </a:prstGeom>
              <a:blipFill>
                <a:blip r:embed="rId4"/>
                <a:stretch>
                  <a:fillRect l="-22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0FEC332-0C80-467A-DEF2-626017CA296D}"/>
              </a:ext>
            </a:extLst>
          </p:cNvPr>
          <p:cNvSpPr txBox="1"/>
          <p:nvPr/>
        </p:nvSpPr>
        <p:spPr>
          <a:xfrm>
            <a:off x="1703441" y="3450926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1A0933D-8DB3-8C1F-F8C2-7FDA3EB63536}"/>
                  </a:ext>
                </a:extLst>
              </p:cNvPr>
              <p:cNvSpPr txBox="1"/>
              <p:nvPr/>
            </p:nvSpPr>
            <p:spPr>
              <a:xfrm>
                <a:off x="449989" y="4613253"/>
                <a:ext cx="696360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hasSerialNum': 1}">
                <a:extLst>
                  <a:ext uri="{FF2B5EF4-FFF2-40B4-BE49-F238E27FC236}">
                    <a16:creationId xmlns:a16="http://schemas.microsoft.com/office/drawing/2014/main" id="{21A0933D-8DB3-8C1F-F8C2-7FDA3EB635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3253"/>
                <a:ext cx="6963601" cy="765061"/>
              </a:xfrm>
              <a:prstGeom prst="rect">
                <a:avLst/>
              </a:prstGeom>
              <a:blipFill>
                <a:blip r:embed="rId5"/>
                <a:stretch>
                  <a:fillRect l="-1401" r="-13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C18887-AE96-89E1-75C1-F6B1036421F6}"/>
                  </a:ext>
                </a:extLst>
              </p:cNvPr>
              <p:cNvSpPr txBox="1"/>
              <p:nvPr/>
            </p:nvSpPr>
            <p:spPr>
              <a:xfrm>
                <a:off x="1703441" y="5269312"/>
                <a:ext cx="32345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C18887-AE96-89E1-75C1-F6B1036421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441" y="5269312"/>
                <a:ext cx="3234564" cy="615391"/>
              </a:xfrm>
              <a:prstGeom prst="rect">
                <a:avLst/>
              </a:prstGeom>
              <a:blipFill>
                <a:blip r:embed="rId6"/>
                <a:stretch>
                  <a:fillRect l="-282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07025B-0D53-DAD6-27B3-8AB561186AAE}"/>
                  </a:ext>
                </a:extLst>
              </p:cNvPr>
              <p:cNvSpPr txBox="1"/>
              <p:nvPr/>
            </p:nvSpPr>
            <p:spPr>
              <a:xfrm>
                <a:off x="1703441" y="5791091"/>
                <a:ext cx="2243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07025B-0D53-DAD6-27B3-8AB561186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441" y="5791091"/>
                <a:ext cx="2243964" cy="555765"/>
              </a:xfrm>
              <a:prstGeom prst="rect">
                <a:avLst/>
              </a:prstGeom>
              <a:blipFill>
                <a:blip r:embed="rId7"/>
                <a:stretch>
                  <a:fillRect l="-4065" t="-1099" r="-433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18" name="yt_shape_14018"/>
              <p:cNvSpPr txBox="1"/>
              <p:nvPr/>
            </p:nvSpPr>
            <p:spPr>
              <a:xfrm>
                <a:off x="540119" y="900000"/>
                <a:ext cx="11492915" cy="39367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来表示一种新的运算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af14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8" name="yt_shape_14018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36783"/>
              </a:xfrm>
              <a:prstGeom prst="rect">
                <a:avLst/>
              </a:prstGeom>
              <a:blipFill>
                <a:blip r:embed="rId2"/>
                <a:stretch>
                  <a:fillRect l="-1645" t="-1395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DFE6202-7A21-DE28-9796-1A792C5B1808}"/>
                  </a:ext>
                </a:extLst>
              </p:cNvPr>
              <p:cNvSpPr txBox="1"/>
              <p:nvPr/>
            </p:nvSpPr>
            <p:spPr>
              <a:xfrm>
                <a:off x="450108" y="1858971"/>
                <a:ext cx="574052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⊕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⊕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⊕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5DFE6202-7A21-DE28-9796-1A792C5B18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58971"/>
                <a:ext cx="5740528" cy="613931"/>
              </a:xfrm>
              <a:prstGeom prst="rect">
                <a:avLst/>
              </a:prstGeom>
              <a:blipFill>
                <a:blip r:embed="rId3"/>
                <a:stretch>
                  <a:fillRect l="-1699" r="-159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1506ADE-5643-04F9-6DA3-A5D1E16A8F86}"/>
              </a:ext>
            </a:extLst>
          </p:cNvPr>
          <p:cNvSpPr txBox="1"/>
          <p:nvPr/>
        </p:nvSpPr>
        <p:spPr>
          <a:xfrm>
            <a:off x="2999656" y="2354939"/>
            <a:ext cx="21596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E9DBBA-0F62-A175-4853-A20307F3D109}"/>
              </a:ext>
            </a:extLst>
          </p:cNvPr>
          <p:cNvSpPr txBox="1"/>
          <p:nvPr/>
        </p:nvSpPr>
        <p:spPr>
          <a:xfrm>
            <a:off x="2999656" y="2830427"/>
            <a:ext cx="10928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D5C6A36-6036-722F-BB46-E5ADDB9FC54C}"/>
                  </a:ext>
                </a:extLst>
              </p:cNvPr>
              <p:cNvSpPr txBox="1"/>
              <p:nvPr/>
            </p:nvSpPr>
            <p:spPr>
              <a:xfrm>
                <a:off x="2999656" y="3305915"/>
                <a:ext cx="1751139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D5C6A36-6036-722F-BB46-E5ADDB9FC5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656" y="3305915"/>
                <a:ext cx="1751139" cy="615391"/>
              </a:xfrm>
              <a:prstGeom prst="rect">
                <a:avLst/>
              </a:prstGeom>
              <a:blipFill>
                <a:blip r:embed="rId4"/>
                <a:stretch>
                  <a:fillRect l="-5226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D6E7D13-BFFA-3962-807D-472694AF70C2}"/>
              </a:ext>
            </a:extLst>
          </p:cNvPr>
          <p:cNvSpPr txBox="1"/>
          <p:nvPr/>
        </p:nvSpPr>
        <p:spPr>
          <a:xfrm>
            <a:off x="2999656" y="38276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D91DE9-4E18-8B90-882B-8FE8FB2A72ED}"/>
              </a:ext>
            </a:extLst>
          </p:cNvPr>
          <p:cNvSpPr txBox="1"/>
          <p:nvPr/>
        </p:nvSpPr>
        <p:spPr>
          <a:xfrm>
            <a:off x="2999656" y="4303182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412</Words>
  <Application>Microsoft Office PowerPoint</Application>
  <PresentationFormat>宽屏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_⨹_1_42472</vt:lpstr>
      <vt:lpstr>_⨹_1_930a2</vt:lpstr>
      <vt:lpstr>_⨹_1_daf14</vt:lpstr>
      <vt:lpstr>_⨹_1_e65e4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6</cp:revision>
  <dcterms:created xsi:type="dcterms:W3CDTF">2024-04-26T09:09:48Z</dcterms:created>
  <dcterms:modified xsi:type="dcterms:W3CDTF">2024-04-28T05:00:41Z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