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3" r:id="rId7"/>
    <p:sldId id="314" r:id="rId8"/>
    <p:sldId id="315" r:id="rId9"/>
    <p:sldId id="317" r:id="rId10"/>
    <p:sldId id="319" r:id="rId11"/>
    <p:sldId id="324" r:id="rId12"/>
    <p:sldId id="325" r:id="rId13"/>
    <p:sldId id="328" r:id="rId14"/>
    <p:sldId id="32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51" name="yt_image_1465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3" name="yt_shape_14653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一元一次不等式组的有关概念</a:t>
            </a:r>
          </a:p>
        </p:txBody>
      </p:sp>
      <p:sp>
        <p:nvSpPr>
          <p:cNvPr id="14654" name="yt_shape_14654"/>
          <p:cNvSpPr txBox="1"/>
          <p:nvPr/>
        </p:nvSpPr>
        <p:spPr>
          <a:xfrm>
            <a:off x="540000" y="1977370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下列不等式组中是一元一次不等式组的是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55" name="yt_table_14655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4798285"/>
                  </p:ext>
                </p:extLst>
              </p:nvPr>
            </p:nvGraphicFramePr>
            <p:xfrm>
              <a:off x="540047" y="2456673"/>
              <a:ext cx="6754496" cy="2295525"/>
            </p:xfrm>
            <a:graphic>
              <a:graphicData uri="http://schemas.openxmlformats.org/drawingml/2006/table">
                <a:tbl>
                  <a:tblPr/>
                  <a:tblGrid>
                    <a:gridCol w="3779711">
                      <a:extLst>
                        <a:ext uri="{9D8B030D-6E8A-4147-A177-3AD203B41FA5}">
                          <a16:colId xmlns:a16="http://schemas.microsoft.com/office/drawing/2014/main" val="11004"/>
                        </a:ext>
                      </a:extLst>
                    </a:gridCol>
                    <a:gridCol w="2974785">
                      <a:extLst>
                        <a:ext uri="{9D8B030D-6E8A-4147-A177-3AD203B41FA5}">
                          <a16:colId xmlns:a16="http://schemas.microsoft.com/office/drawing/2014/main" val="110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&lt;1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&gt;2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&gt;2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&lt;2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+2&gt;0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3&gt;0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1&gt;2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&lt;3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4655" name="yt_table_14655" descr="{&quot;rangeId&quot;:2,&quot;type&quot;:&quot;Option&quot;}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4798285"/>
                  </p:ext>
                </p:extLst>
              </p:nvPr>
            </p:nvGraphicFramePr>
            <p:xfrm>
              <a:off x="540047" y="2456673"/>
              <a:ext cx="6754496" cy="2295525"/>
            </p:xfrm>
            <a:graphic>
              <a:graphicData uri="http://schemas.openxmlformats.org/drawingml/2006/table">
                <a:tbl>
                  <a:tblPr/>
                  <a:tblGrid>
                    <a:gridCol w="3779711">
                      <a:extLst>
                        <a:ext uri="{9D8B030D-6E8A-4147-A177-3AD203B41FA5}">
                          <a16:colId xmlns:a16="http://schemas.microsoft.com/office/drawing/2014/main" val="11004"/>
                        </a:ext>
                      </a:extLst>
                    </a:gridCol>
                    <a:gridCol w="2974785">
                      <a:extLst>
                        <a:ext uri="{9D8B030D-6E8A-4147-A177-3AD203B41FA5}">
                          <a16:colId xmlns:a16="http://schemas.microsoft.com/office/drawing/2014/main" val="1100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8583" b="-11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254" b="-11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2"/>
                      </a:ext>
                    </a:extLst>
                  </a:tr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6207" r="-785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254" t="-862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123356426" title="H_26.259764">
            <a:extLst>
              <a:ext uri="{FF2B5EF4-FFF2-40B4-BE49-F238E27FC236}">
                <a16:creationId xmlns:a16="http://schemas.microsoft.com/office/drawing/2014/main" id="{27DA18B6-CE64-4D5C-C49B-2D04881A3C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5F923C-406E-1909-E75F-7342C95DADA9}"/>
              </a:ext>
            </a:extLst>
          </p:cNvPr>
          <p:cNvSpPr txBox="1"/>
          <p:nvPr/>
        </p:nvSpPr>
        <p:spPr>
          <a:xfrm>
            <a:off x="68507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19" name="yt_shape_14719"/>
              <p:cNvSpPr txBox="1"/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某校为了鼓励在数学竞赛中获奖的学生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准备买若干本课外读物送给他们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294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果每人送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则还剩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如果每人送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则最后一人得到的课外读物不足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f9f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该校的获奖人数及所买的课外读物的本数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解：设该校的获奖人数为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人，则所买的课外读物的本数为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答：该校的获奖人数为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人，所买的课外读物的本数为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19" name="yt_shape_14719" descr="{&quot;rangeId&quot;:1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4ADAB2-AB1A-DFED-DC4A-912BC5D1D0B9}"/>
              </a:ext>
            </a:extLst>
          </p:cNvPr>
          <p:cNvSpPr txBox="1"/>
          <p:nvPr/>
        </p:nvSpPr>
        <p:spPr>
          <a:xfrm>
            <a:off x="450108" y="2279658"/>
            <a:ext cx="9860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解：设该校的获奖人数为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人，则所买的课外读物的本数为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91DCF0-BC78-FE6D-CEAE-C4328F0B298C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746982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, 'IsSplitBraceMath': 1}">
                <a:extLst>
                  <a:ext uri="{FF2B5EF4-FFF2-40B4-BE49-F238E27FC236}">
                    <a16:creationId xmlns:a16="http://schemas.microsoft.com/office/drawing/2014/main" id="{4C91DCF0-BC78-FE6D-CEAE-C4328F0B2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7469822" cy="1154189"/>
              </a:xfrm>
              <a:prstGeom prst="rect">
                <a:avLst/>
              </a:prstGeom>
              <a:blipFill>
                <a:blip r:embed="rId3"/>
                <a:stretch>
                  <a:fillRect l="-1306" r="-1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EBA9739-7AE0-BECC-F401-62628F15FA19}"/>
              </a:ext>
            </a:extLst>
          </p:cNvPr>
          <p:cNvSpPr txBox="1"/>
          <p:nvPr/>
        </p:nvSpPr>
        <p:spPr>
          <a:xfrm>
            <a:off x="450108" y="3815723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69E85F-AB52-F98C-B310-A9E9C46307F3}"/>
              </a:ext>
            </a:extLst>
          </p:cNvPr>
          <p:cNvSpPr txBox="1"/>
          <p:nvPr/>
        </p:nvSpPr>
        <p:spPr>
          <a:xfrm>
            <a:off x="450108" y="4291211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741232-5F37-7A9B-7787-43F2562C8814}"/>
              </a:ext>
            </a:extLst>
          </p:cNvPr>
          <p:cNvSpPr txBox="1"/>
          <p:nvPr/>
        </p:nvSpPr>
        <p:spPr>
          <a:xfrm>
            <a:off x="450108" y="4766699"/>
            <a:ext cx="8028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答：该校的获奖人数为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人，所买的课外读物的本数为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3" name="yt_shape_1472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722" name="yt_image_14722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26" name="yt_shape_14726"/>
              <p:cNvSpPr txBox="1"/>
              <p:nvPr/>
            </p:nvSpPr>
            <p:spPr>
              <a:xfrm>
                <a:off x="540119" y="1482165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阅读下列例题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例题：解一元二次不等式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，由有理数的乘法法则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_3bf37"/>
                  </a:rPr>
                  <a:t>两数相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乘，同号得正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+4&gt;0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+4&lt;0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解不等式组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2_407a3"/>
                  </a:rPr>
                  <a:t>解不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等式组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所以一元二次不等式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的解集是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4205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再按要求完成下列任务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726" name="yt_shape_14726" descr="{&quot;rangeId&quot;:22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3419975"/>
              </a:xfrm>
              <a:prstGeom prst="rect">
                <a:avLst/>
              </a:prstGeom>
              <a:blipFill>
                <a:blip r:embed="rId3"/>
                <a:stretch>
                  <a:fillRect l="-1701" t="-1426" r="-494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30" name="yt_shape_14730"/>
              <p:cNvSpPr txBox="1"/>
              <p:nvPr/>
            </p:nvSpPr>
            <p:spPr>
              <a:xfrm>
                <a:off x="540000" y="900000"/>
                <a:ext cx="8085547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由有理数的乘法法则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两数相乘，异号得负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所以不等式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的解集是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30" name="yt_shape_14730" descr="{&quot;rangeId&quot;:2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85547" cy="3419975"/>
              </a:xfrm>
              <a:prstGeom prst="rect">
                <a:avLst/>
              </a:prstGeom>
              <a:blipFill>
                <a:blip r:embed="rId2"/>
                <a:stretch>
                  <a:fillRect l="-2338" t="-1604" r="-1357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816B82-40AA-2DE1-DF50-B19A619F2DF0}"/>
              </a:ext>
            </a:extLst>
          </p:cNvPr>
          <p:cNvSpPr txBox="1"/>
          <p:nvPr/>
        </p:nvSpPr>
        <p:spPr>
          <a:xfrm>
            <a:off x="449989" y="1328682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由有理数的乘法法则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两数相乘，异号得负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FFE351-AE7A-089E-82E0-D43ECBBEDBDE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18528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, 'IsSplitBraceMath': 1}">
                <a:extLst>
                  <a:ext uri="{FF2B5EF4-FFF2-40B4-BE49-F238E27FC236}">
                    <a16:creationId xmlns:a16="http://schemas.microsoft.com/office/drawing/2014/main" id="{74FFE351-AE7A-089E-82E0-D43ECBBED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185283" cy="1154189"/>
              </a:xfrm>
              <a:prstGeom prst="rect">
                <a:avLst/>
              </a:prstGeom>
              <a:blipFill>
                <a:blip r:embed="rId3"/>
                <a:stretch>
                  <a:fillRect l="-1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6478E1-E066-1C95-D753-CB5D51F8DCC7}"/>
              </a:ext>
            </a:extLst>
          </p:cNvPr>
          <p:cNvSpPr txBox="1"/>
          <p:nvPr/>
        </p:nvSpPr>
        <p:spPr>
          <a:xfrm>
            <a:off x="449989" y="2864747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ED0746-6B45-16BA-8C7A-745A4020E26A}"/>
              </a:ext>
            </a:extLst>
          </p:cNvPr>
          <p:cNvSpPr txBox="1"/>
          <p:nvPr/>
        </p:nvSpPr>
        <p:spPr>
          <a:xfrm>
            <a:off x="449989" y="3340235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634A8A-1749-2E28-99A7-416674C63EAC}"/>
              </a:ext>
            </a:extLst>
          </p:cNvPr>
          <p:cNvSpPr txBox="1"/>
          <p:nvPr/>
        </p:nvSpPr>
        <p:spPr>
          <a:xfrm>
            <a:off x="449989" y="3815723"/>
            <a:ext cx="8187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所以不等式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的解集是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32" name="yt_shape_14732"/>
              <p:cNvSpPr txBox="1"/>
              <p:nvPr/>
            </p:nvSpPr>
            <p:spPr>
              <a:xfrm>
                <a:off x="540000" y="900000"/>
                <a:ext cx="7848302" cy="3848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由有理数的除法法则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两数相除，同号得正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+15&lt;0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无解，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所以不等式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的解集是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32" name="yt_shape_14732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8302" cy="3848554"/>
              </a:xfrm>
              <a:prstGeom prst="rect">
                <a:avLst/>
              </a:prstGeom>
              <a:blipFill>
                <a:blip r:embed="rId2"/>
                <a:stretch>
                  <a:fillRect l="-2409" r="-1399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78ACD8-D9B0-E59E-A9F2-D41AD2E0C16A}"/>
              </a:ext>
            </a:extLst>
          </p:cNvPr>
          <p:cNvSpPr txBox="1"/>
          <p:nvPr/>
        </p:nvSpPr>
        <p:spPr>
          <a:xfrm>
            <a:off x="449989" y="1534994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由有理数的除法法则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两数相除，同号得正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DAECD9-BEEA-6AA7-6776-002DAC0C763B}"/>
                  </a:ext>
                </a:extLst>
              </p:cNvPr>
              <p:cNvSpPr txBox="1"/>
              <p:nvPr/>
            </p:nvSpPr>
            <p:spPr>
              <a:xfrm>
                <a:off x="449989" y="2010482"/>
                <a:ext cx="552183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+15&lt;0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EBDAECD9-BEEA-6AA7-6776-002DAC0C7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482"/>
                <a:ext cx="5521833" cy="1154189"/>
              </a:xfrm>
              <a:prstGeom prst="rect">
                <a:avLst/>
              </a:prstGeom>
              <a:blipFill>
                <a:blip r:embed="rId3"/>
                <a:stretch>
                  <a:fillRect l="-1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330BDA3-8D79-6B0F-6286-92DD2EBF4BA9}"/>
              </a:ext>
            </a:extLst>
          </p:cNvPr>
          <p:cNvSpPr txBox="1"/>
          <p:nvPr/>
        </p:nvSpPr>
        <p:spPr>
          <a:xfrm>
            <a:off x="449989" y="3071059"/>
            <a:ext cx="4144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259255-920E-70AB-464B-53BF983297CE}"/>
              </a:ext>
            </a:extLst>
          </p:cNvPr>
          <p:cNvSpPr txBox="1"/>
          <p:nvPr/>
        </p:nvSpPr>
        <p:spPr>
          <a:xfrm>
            <a:off x="449989" y="354654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无解，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2971C2-905B-D5B4-9E32-9CD8DF7A450E}"/>
                  </a:ext>
                </a:extLst>
              </p:cNvPr>
              <p:cNvSpPr txBox="1"/>
              <p:nvPr/>
            </p:nvSpPr>
            <p:spPr>
              <a:xfrm>
                <a:off x="449989" y="4022036"/>
                <a:ext cx="5686742" cy="7361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所以不等式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的解集是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}">
                <a:extLst>
                  <a:ext uri="{FF2B5EF4-FFF2-40B4-BE49-F238E27FC236}">
                    <a16:creationId xmlns:a16="http://schemas.microsoft.com/office/drawing/2014/main" id="{442971C2-905B-D5B4-9E32-9CD8DF7A4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2036"/>
                <a:ext cx="5686742" cy="736105"/>
              </a:xfrm>
              <a:prstGeom prst="rect">
                <a:avLst/>
              </a:prstGeom>
              <a:blipFill>
                <a:blip r:embed="rId4"/>
                <a:stretch>
                  <a:fillRect l="-1715" r="-160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的一元一次不等式组的解集在数轴上表示如图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9ee2"/>
              </a:rPr>
              <a:t>则该不等式组的解集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8" name="yt_table_146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633294"/>
              </p:ext>
            </p:extLst>
          </p:nvPr>
        </p:nvGraphicFramePr>
        <p:xfrm>
          <a:off x="540047" y="1859435"/>
          <a:ext cx="5745480" cy="950976"/>
        </p:xfrm>
        <a:graphic>
          <a:graphicData uri="http://schemas.openxmlformats.org/drawingml/2006/table">
            <a:tbl>
              <a:tblPr/>
              <a:tblGrid>
                <a:gridCol w="3338830">
                  <a:extLst>
                    <a:ext uri="{9D8B030D-6E8A-4147-A177-3AD203B41FA5}">
                      <a16:colId xmlns:a16="http://schemas.microsoft.com/office/drawing/2014/main" val="11006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1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</a:tbl>
          </a:graphicData>
        </a:graphic>
      </p:graphicFrame>
      <p:pic>
        <p:nvPicPr>
          <p:cNvPr id="14657" name="yt_image_14657_skip" title="H_47.0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526" y="1859435"/>
            <a:ext cx="3442716" cy="5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A23FA0-A8EB-3232-8783-C4FB2A2FA370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0" name="yt_shape_14660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61" name="yt_shape_14661"/>
              <p:cNvSpPr txBox="1"/>
              <p:nvPr/>
            </p:nvSpPr>
            <p:spPr>
              <a:xfrm>
                <a:off x="540000" y="1395205"/>
                <a:ext cx="1088990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8&lt;0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的解集在数轴上表示正确的是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:m="http://schemas.openxmlformats.org/officeDocument/2006/math" xmlns="">
          <p:sp>
            <p:nvSpPr>
              <p:cNvPr id="14661" name="yt_shape_14661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889904" cy="1070934"/>
              </a:xfrm>
              <a:prstGeom prst="rect">
                <a:avLst/>
              </a:prstGeom>
              <a:blipFill>
                <a:blip r:embed="rId2"/>
                <a:stretch>
                  <a:fillRect l="-1736" r="-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63" name="yt_image_14663" title="H_54.36">
            <a:extLst>
              <a:ext uri="">
                <a16:creationId xmlns:p14="http://schemas.microsoft.com/office/powerpoint/2010/main"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69291"/>
            <a:ext cx="4846136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65" name="yt_shape_14665"/>
              <p:cNvSpPr txBox="1"/>
              <p:nvPr/>
            </p:nvSpPr>
            <p:spPr>
              <a:xfrm>
                <a:off x="540000" y="3410298"/>
                <a:ext cx="7143687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在一元一次不等式组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5≤0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整数解的个数是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:m="http://schemas.openxmlformats.org/officeDocument/2006/math" xmlns="">
          <p:sp>
            <p:nvSpPr>
              <p:cNvPr id="14665" name="yt_shape_14665" descr="{&quot;rangeId&quot;:6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0298"/>
                <a:ext cx="7143687" cy="1499449"/>
              </a:xfrm>
              <a:prstGeom prst="rect">
                <a:avLst/>
              </a:prstGeom>
              <a:blipFill>
                <a:blip r:embed="rId4"/>
                <a:stretch>
                  <a:fillRect l="-2647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68" name="yt_table_146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702117"/>
              </p:ext>
            </p:extLst>
          </p:nvPr>
        </p:nvGraphicFramePr>
        <p:xfrm>
          <a:off x="540047" y="501132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10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00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101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1011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</a:tbl>
          </a:graphicData>
        </a:graphic>
      </p:graphicFrame>
      <p:sp>
        <p:nvSpPr>
          <p:cNvPr id="14670" name="yt_shape_14670"/>
          <p:cNvSpPr txBox="1"/>
          <p:nvPr/>
        </p:nvSpPr>
        <p:spPr>
          <a:xfrm>
            <a:off x="540119" y="55374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某种品牌的八宝粥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外包装标明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净含量为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330g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76f5,isEnd"/>
              </a:rPr>
              <a:t>表示这罐八宝粥的净含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123356496" title="H_26.259764">
            <a:extLst>
              <a:ext uri="{FF2B5EF4-FFF2-40B4-BE49-F238E27FC236}">
                <a16:creationId xmlns:a16="http://schemas.microsoft.com/office/drawing/2014/main" id="{90C8CD77-8BAF-497A-1CD3-23CDCA4D5B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284843-27D1-641C-523C-9142F25414E9}"/>
              </a:ext>
            </a:extLst>
          </p:cNvPr>
          <p:cNvSpPr txBox="1"/>
          <p:nvPr/>
        </p:nvSpPr>
        <p:spPr>
          <a:xfrm>
            <a:off x="10404312" y="1348399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124A8B-DE18-ED6D-AF09-6115DA85AC59}"/>
              </a:ext>
            </a:extLst>
          </p:cNvPr>
          <p:cNvSpPr txBox="1"/>
          <p:nvPr/>
        </p:nvSpPr>
        <p:spPr>
          <a:xfrm>
            <a:off x="4717189" y="44240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EF9615-7AE0-3C50-7FA5-8ABD22419A71}"/>
              </a:ext>
            </a:extLst>
          </p:cNvPr>
          <p:cNvSpPr txBox="1"/>
          <p:nvPr/>
        </p:nvSpPr>
        <p:spPr>
          <a:xfrm>
            <a:off x="3271096" y="5966176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71" name="yt_shape_14671"/>
              <p:cNvSpPr txBox="1"/>
              <p:nvPr/>
            </p:nvSpPr>
            <p:spPr>
              <a:xfrm>
                <a:off x="551384" y="476672"/>
                <a:ext cx="6933116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1≤3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4671" name="yt_shape_14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76672"/>
                <a:ext cx="6933116" cy="1247008"/>
              </a:xfrm>
              <a:prstGeom prst="rect">
                <a:avLst/>
              </a:prstGeom>
              <a:blipFill>
                <a:blip r:embed="rId2"/>
                <a:stretch>
                  <a:fillRect l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4673"/>
          <p:cNvSpPr txBox="1"/>
          <p:nvPr/>
        </p:nvSpPr>
        <p:spPr>
          <a:xfrm>
            <a:off x="551384" y="1493504"/>
            <a:ext cx="661719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请结合题意填空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完成本题的解答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的解集在数轴上表示出来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4" name="yt_image_14677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009" y="3372115"/>
            <a:ext cx="870966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680"/>
          <p:cNvSpPr txBox="1"/>
          <p:nvPr/>
        </p:nvSpPr>
        <p:spPr>
          <a:xfrm>
            <a:off x="551384" y="5137529"/>
            <a:ext cx="4472828" cy="597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宋体/Times New Roman" pitchFamily="32"/>
                <a:ea typeface="宋体" pitchFamily="32"/>
              </a:rPr>
              <a:t> </a:t>
            </a:r>
            <a:r>
              <a:rPr lang="en-US" altLang="zh-CN" sz="3250" b="0" i="0" u="none" spc="34141">
                <a:solidFill>
                  <a:srgbClr val="1EE3CF"/>
                </a:solidFill>
                <a:effectLst/>
                <a:latin typeface="宋体/Times New Roman" pitchFamily="32"/>
                <a:ea typeface="宋体" pitchFamily="32"/>
              </a:rPr>
              <a:t> </a:t>
            </a:r>
          </a:p>
        </p:txBody>
      </p:sp>
      <p:pic>
        <p:nvPicPr>
          <p:cNvPr id="6" name="yt_image_1467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5600" y="4971043"/>
            <a:ext cx="443652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682"/>
          <p:cNvSpPr txBox="1"/>
          <p:nvPr/>
        </p:nvSpPr>
        <p:spPr>
          <a:xfrm>
            <a:off x="551384" y="5835112"/>
            <a:ext cx="6311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所以原不等式组的解集为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DB1DB8-D8D8-A1B8-3F53-440E44F1CCF2}"/>
              </a:ext>
            </a:extLst>
          </p:cNvPr>
          <p:cNvSpPr txBox="1"/>
          <p:nvPr/>
        </p:nvSpPr>
        <p:spPr>
          <a:xfrm>
            <a:off x="3709398" y="1922186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972FC2-7ECB-317A-40E9-3D025FE9150C}"/>
              </a:ext>
            </a:extLst>
          </p:cNvPr>
          <p:cNvSpPr txBox="1"/>
          <p:nvPr/>
        </p:nvSpPr>
        <p:spPr>
          <a:xfrm>
            <a:off x="3709398" y="2397674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D4CA76-FAAC-3E99-7C7B-513166E538DE}"/>
              </a:ext>
            </a:extLst>
          </p:cNvPr>
          <p:cNvSpPr txBox="1"/>
          <p:nvPr/>
        </p:nvSpPr>
        <p:spPr>
          <a:xfrm>
            <a:off x="4880973" y="5788306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84" name="yt_shape_14684"/>
              <p:cNvSpPr txBox="1"/>
              <p:nvPr/>
            </p:nvSpPr>
            <p:spPr>
              <a:xfrm>
                <a:off x="540000" y="900198"/>
                <a:ext cx="4618252" cy="51628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解下列不等式组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1≤1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此不等式组无解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此不等式组的解集为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84" name="yt_shape_14684" descr="{&quot;rangeId&quot;:18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4618252" cy="5162888"/>
              </a:xfrm>
              <a:prstGeom prst="rect">
                <a:avLst/>
              </a:prstGeom>
              <a:blipFill>
                <a:blip r:embed="rId2"/>
                <a:stretch>
                  <a:fillRect l="-4095" t="-2125" r="-3170" b="-2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C00FE53-61AD-E1A3-AFEC-C5687A551AB3}"/>
              </a:ext>
            </a:extLst>
          </p:cNvPr>
          <p:cNvSpPr txBox="1"/>
          <p:nvPr/>
        </p:nvSpPr>
        <p:spPr>
          <a:xfrm>
            <a:off x="449989" y="2300684"/>
            <a:ext cx="39154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2D4057-73E2-C0A6-173F-4E99DE71002E}"/>
              </a:ext>
            </a:extLst>
          </p:cNvPr>
          <p:cNvSpPr txBox="1"/>
          <p:nvPr/>
        </p:nvSpPr>
        <p:spPr>
          <a:xfrm>
            <a:off x="449989" y="2703020"/>
            <a:ext cx="307727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39D0E-49C7-2C81-86EF-623204C8A074}"/>
              </a:ext>
            </a:extLst>
          </p:cNvPr>
          <p:cNvSpPr txBox="1"/>
          <p:nvPr/>
        </p:nvSpPr>
        <p:spPr>
          <a:xfrm>
            <a:off x="449989" y="3105356"/>
            <a:ext cx="2694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此不等式组无解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1DB4A-E21E-9211-DC72-8A44151D7AE9}"/>
              </a:ext>
            </a:extLst>
          </p:cNvPr>
          <p:cNvSpPr txBox="1"/>
          <p:nvPr/>
        </p:nvSpPr>
        <p:spPr>
          <a:xfrm>
            <a:off x="449989" y="4792170"/>
            <a:ext cx="4220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67AA17-21D8-A4B6-8B09-FC3837E550ED}"/>
              </a:ext>
            </a:extLst>
          </p:cNvPr>
          <p:cNvSpPr txBox="1"/>
          <p:nvPr/>
        </p:nvSpPr>
        <p:spPr>
          <a:xfrm>
            <a:off x="449989" y="5194506"/>
            <a:ext cx="307727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D4073C-4EC6-7210-32E7-DA0C86C27563}"/>
              </a:ext>
            </a:extLst>
          </p:cNvPr>
          <p:cNvSpPr txBox="1"/>
          <p:nvPr/>
        </p:nvSpPr>
        <p:spPr>
          <a:xfrm>
            <a:off x="449989" y="5596842"/>
            <a:ext cx="475367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此不等式组的解集为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92" name="yt_shape_14692"/>
              <p:cNvSpPr txBox="1"/>
              <p:nvPr/>
            </p:nvSpPr>
            <p:spPr>
              <a:xfrm>
                <a:off x="540000" y="900000"/>
                <a:ext cx="9556334" cy="3385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+1&lt;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＞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并把解集在数轴上表示出来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解不等式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则不等式组的解集为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原不等式组的解集在数轴上表示如下：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692" name="yt_shape_14692" descr="{&quot;rangeId&quot;:9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56334" cy="3385286"/>
              </a:xfrm>
              <a:prstGeom prst="rect">
                <a:avLst/>
              </a:prstGeom>
              <a:blipFill>
                <a:blip r:embed="rId2"/>
                <a:stretch>
                  <a:fillRect l="-1978" r="-1021" b="-4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98" name="yt_shape_14698"/>
          <p:cNvSpPr txBox="1"/>
          <p:nvPr/>
        </p:nvSpPr>
        <p:spPr>
          <a:xfrm>
            <a:off x="540000" y="4537570"/>
            <a:ext cx="3058466" cy="4597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spc="-2500">
                <a:solidFill>
                  <a:srgbClr val="1EE3CF"/>
                </a:solidFill>
                <a:effectLst/>
                <a:latin typeface="宋体/Times New Roman" pitchFamily="25"/>
                <a:ea typeface="宋体" pitchFamily="25"/>
              </a:rPr>
              <a:t> </a:t>
            </a:r>
            <a:r>
              <a:rPr lang="en-US" altLang="zh-CN" sz="2500" b="0" i="0" u="none" spc="23287">
                <a:solidFill>
                  <a:srgbClr val="1EE3CF"/>
                </a:solidFill>
                <a:effectLst/>
                <a:latin typeface="宋体/Times New Roman" pitchFamily="25"/>
                <a:ea typeface="宋体" pitchFamily="25"/>
              </a:rPr>
              <a:t> </a:t>
            </a:r>
          </a:p>
        </p:txBody>
      </p:sp>
      <p:pic>
        <p:nvPicPr>
          <p:cNvPr id="14697" name="yt_image_14697" title="H_39.2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37570"/>
            <a:ext cx="3036126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DDC87A-0FE2-6210-A464-960C4731A67B}"/>
              </a:ext>
            </a:extLst>
          </p:cNvPr>
          <p:cNvSpPr txBox="1"/>
          <p:nvPr/>
        </p:nvSpPr>
        <p:spPr>
          <a:xfrm>
            <a:off x="449989" y="2371225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E790CC-46E4-1A44-6E3B-2657FCF4298D}"/>
              </a:ext>
            </a:extLst>
          </p:cNvPr>
          <p:cNvSpPr txBox="1"/>
          <p:nvPr/>
        </p:nvSpPr>
        <p:spPr>
          <a:xfrm>
            <a:off x="449989" y="2846713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14833F-9118-20F7-C9F0-93C21D846C53}"/>
              </a:ext>
            </a:extLst>
          </p:cNvPr>
          <p:cNvSpPr txBox="1"/>
          <p:nvPr/>
        </p:nvSpPr>
        <p:spPr>
          <a:xfrm>
            <a:off x="449989" y="3322201"/>
            <a:ext cx="444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则不等式组的解集为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6BCF63-49BF-61B1-2899-96E6BA43FCE6}"/>
              </a:ext>
            </a:extLst>
          </p:cNvPr>
          <p:cNvSpPr txBox="1"/>
          <p:nvPr/>
        </p:nvSpPr>
        <p:spPr>
          <a:xfrm>
            <a:off x="449989" y="3797690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原不等式组的解集在数轴上表示如下：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0" name="yt_shape_14700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在处理端点的不等号时出错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01" name="yt_shape_14701"/>
              <p:cNvSpPr txBox="1"/>
              <p:nvPr/>
            </p:nvSpPr>
            <p:spPr>
              <a:xfrm>
                <a:off x="540000" y="1395205"/>
                <a:ext cx="9618980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的取值范围是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01" name="yt_shape_147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9618980" cy="1499449"/>
              </a:xfrm>
              <a:prstGeom prst="rect">
                <a:avLst/>
              </a:prstGeom>
              <a:blipFill>
                <a:blip r:embed="rId2"/>
                <a:stretch>
                  <a:fillRect l="-1966" r="-101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356587" title="H_26.259764">
            <a:extLst>
              <a:ext uri="{FF2B5EF4-FFF2-40B4-BE49-F238E27FC236}">
                <a16:creationId xmlns:a16="http://schemas.microsoft.com/office/drawing/2014/main" id="{841B1F38-40B7-8A25-9854-CEA0797758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900FCB-F805-DF8F-20EF-3CA2BF0CE549}"/>
              </a:ext>
            </a:extLst>
          </p:cNvPr>
          <p:cNvSpPr txBox="1"/>
          <p:nvPr/>
        </p:nvSpPr>
        <p:spPr>
          <a:xfrm>
            <a:off x="802414" y="2408976"/>
            <a:ext cx="121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5" name="yt_shape_1470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704" name="yt_image_14704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07" name="yt_shape_14707"/>
              <p:cNvSpPr txBox="1"/>
              <p:nvPr/>
            </p:nvSpPr>
            <p:spPr>
              <a:xfrm>
                <a:off x="540120" y="1482165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永州十九中月考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6≤1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3284"/>
                  </a:rPr>
                  <a:t>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707" name="yt_shape_14707" descr="{&quot;rangeId&quot;:1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675523"/>
              </a:xfrm>
              <a:prstGeom prst="rect">
                <a:avLst/>
              </a:prstGeom>
              <a:blipFill>
                <a:blip r:embed="rId3"/>
                <a:stretch>
                  <a:fillRect l="-1645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09" name="yt_table_14709" title="H_150.1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7124380"/>
                  </p:ext>
                </p:extLst>
              </p:nvPr>
            </p:nvGraphicFramePr>
            <p:xfrm>
              <a:off x="540047" y="3208476"/>
              <a:ext cx="5376863" cy="2099183"/>
            </p:xfrm>
            <a:graphic>
              <a:graphicData uri="http://schemas.openxmlformats.org/drawingml/2006/table">
                <a:tbl>
                  <a:tblPr/>
                  <a:tblGrid>
                    <a:gridCol w="5376863">
                      <a:extLst>
                        <a:ext uri="{9D8B030D-6E8A-4147-A177-3AD203B41FA5}">
                          <a16:colId xmlns:a16="http://schemas.microsoft.com/office/drawing/2014/main" val="110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此不等式组的正整数解为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此不等式组的解集为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≤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个整数解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此不等式组无解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2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709" name="yt_table_14709" descr="{&quot;rangeId&quot;:13,&quot;type&quot;:&quot;Option&quot;}" title="H_150.1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7124380"/>
                  </p:ext>
                </p:extLst>
              </p:nvPr>
            </p:nvGraphicFramePr>
            <p:xfrm>
              <a:off x="540047" y="3208476"/>
              <a:ext cx="5376863" cy="1907034"/>
            </p:xfrm>
            <a:graphic>
              <a:graphicData uri="http://schemas.openxmlformats.org/drawingml/2006/table">
                <a:tbl>
                  <a:tblPr/>
                  <a:tblGrid>
                    <a:gridCol w="5376863">
                      <a:extLst>
                        <a:ext uri="{9D8B030D-6E8A-4147-A177-3AD203B41FA5}">
                          <a16:colId xmlns:a16="http://schemas.microsoft.com/office/drawing/2014/main" val="1101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此不等式组的正整数解为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7"/>
                      </a:ext>
                    </a:extLst>
                  </a:tr>
                  <a:tr h="6339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个整数解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此不等式组无解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90BBEA-33A7-07F4-8A7C-2F7AAD6172CD}"/>
              </a:ext>
            </a:extLst>
          </p:cNvPr>
          <p:cNvSpPr txBox="1"/>
          <p:nvPr/>
        </p:nvSpPr>
        <p:spPr>
          <a:xfrm>
            <a:off x="1059709" y="26703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10" name="yt_shape_14710"/>
              <p:cNvSpPr txBox="1"/>
              <p:nvPr/>
            </p:nvSpPr>
            <p:spPr>
              <a:xfrm>
                <a:off x="540000" y="900000"/>
                <a:ext cx="10687028" cy="3281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苏州市中考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k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＜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4&lt;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并求它的所有整数解的和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10" name="yt_shape_147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87028" cy="3281796"/>
              </a:xfrm>
              <a:prstGeom prst="rect">
                <a:avLst/>
              </a:prstGeom>
              <a:blipFill>
                <a:blip r:embed="rId2"/>
                <a:stretch>
                  <a:fillRect l="-1768" r="-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23A41B-699D-1250-3FD8-47292A494249}"/>
                  </a:ext>
                </a:extLst>
              </p:cNvPr>
              <p:cNvSpPr txBox="1"/>
              <p:nvPr/>
            </p:nvSpPr>
            <p:spPr>
              <a:xfrm>
                <a:off x="9436636" y="772244"/>
                <a:ext cx="1700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mathAnswerShape': 1, 'pageBreak': True}">
                <a:extLst>
                  <a:ext uri="{FF2B5EF4-FFF2-40B4-BE49-F238E27FC236}">
                    <a16:creationId xmlns:a16="http://schemas.microsoft.com/office/drawing/2014/main" id="{6223A41B-699D-1250-3FD8-47292A494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6636" y="772244"/>
                <a:ext cx="1700911" cy="765061"/>
              </a:xfrm>
              <a:prstGeom prst="rect">
                <a:avLst/>
              </a:prstGeom>
              <a:blipFill>
                <a:blip r:embed="rId3"/>
                <a:stretch>
                  <a:fillRect l="-537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5DC926-DAF9-9FA0-F8AF-37BECB3A7C3A}"/>
                  </a:ext>
                </a:extLst>
              </p:cNvPr>
              <p:cNvSpPr txBox="1"/>
              <p:nvPr/>
            </p:nvSpPr>
            <p:spPr>
              <a:xfrm>
                <a:off x="9421897" y="1705361"/>
                <a:ext cx="165328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5DC926-DAF9-9FA0-F8AF-37BECB3A7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1897" y="1705361"/>
                <a:ext cx="165328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3E9E686-B3BF-8561-7C99-DBEA5F5D49D5}"/>
              </a:ext>
            </a:extLst>
          </p:cNvPr>
          <p:cNvCxnSpPr/>
          <p:nvPr/>
        </p:nvCxnSpPr>
        <p:spPr>
          <a:xfrm>
            <a:off x="9103864" y="2651076"/>
            <a:ext cx="18256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yt_shape_14716"/>
          <p:cNvSpPr txBox="1"/>
          <p:nvPr/>
        </p:nvSpPr>
        <p:spPr>
          <a:xfrm>
            <a:off x="540000" y="4234080"/>
            <a:ext cx="538609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解：解不等式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解不等式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不等式组的解集是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它的整数解为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所有整数解的和为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55FD82-E840-243A-E8D1-34071D074E7D}"/>
              </a:ext>
            </a:extLst>
          </p:cNvPr>
          <p:cNvSpPr txBox="1"/>
          <p:nvPr/>
        </p:nvSpPr>
        <p:spPr>
          <a:xfrm>
            <a:off x="449989" y="418727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1C9E65-4785-A6FB-C25F-32CCF0793ABB}"/>
              </a:ext>
            </a:extLst>
          </p:cNvPr>
          <p:cNvSpPr txBox="1"/>
          <p:nvPr/>
        </p:nvSpPr>
        <p:spPr>
          <a:xfrm>
            <a:off x="449989" y="4662762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解不等式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3D1A66-9148-E970-FDB3-D62258CCDD92}"/>
              </a:ext>
            </a:extLst>
          </p:cNvPr>
          <p:cNvSpPr txBox="1"/>
          <p:nvPr/>
        </p:nvSpPr>
        <p:spPr>
          <a:xfrm>
            <a:off x="449989" y="5138250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不等式组的解集是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6FC408-EAE4-1FF2-AB99-C57B62DDCC86}"/>
              </a:ext>
            </a:extLst>
          </p:cNvPr>
          <p:cNvSpPr txBox="1"/>
          <p:nvPr/>
        </p:nvSpPr>
        <p:spPr>
          <a:xfrm>
            <a:off x="449989" y="561373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它的整数解为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3B32F6-0113-E49C-A08D-811FF8954167}"/>
              </a:ext>
            </a:extLst>
          </p:cNvPr>
          <p:cNvSpPr txBox="1"/>
          <p:nvPr/>
        </p:nvSpPr>
        <p:spPr>
          <a:xfrm>
            <a:off x="449989" y="6089226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所有整数解的和为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996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,isEnd</vt:lpstr>
      <vt:lpstr>_⨹_1_3f9f4</vt:lpstr>
      <vt:lpstr>_⨹_1_42944</vt:lpstr>
      <vt:lpstr>_⨹_1_f4205</vt:lpstr>
      <vt:lpstr>_⨹_10_876f5,isEnd</vt:lpstr>
      <vt:lpstr>_⨹_2_407a3</vt:lpstr>
      <vt:lpstr>_⨹_3_3bf37</vt:lpstr>
      <vt:lpstr>_⨹_8_63284</vt:lpstr>
      <vt:lpstr>_⨹_9_f9ee2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2024-04-26T09:09:48Z</dcterms:created>
  <dcterms:modified xsi:type="dcterms:W3CDTF">2024-04-28T05:08:52Z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