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0" r:id="rId8"/>
    <p:sldId id="311" r:id="rId9"/>
    <p:sldId id="313" r:id="rId10"/>
    <p:sldId id="314" r:id="rId11"/>
    <p:sldId id="315" r:id="rId12"/>
    <p:sldId id="321" r:id="rId13"/>
    <p:sldId id="316" r:id="rId14"/>
    <p:sldId id="32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2" autoAdjust="0"/>
    <p:restoredTop sz="94660"/>
  </p:normalViewPr>
  <p:slideViewPr>
    <p:cSldViewPr showGuides="1">
      <p:cViewPr>
        <p:scale>
          <a:sx n="50" d="100"/>
          <a:sy n="50" d="100"/>
        </p:scale>
        <p:origin x="6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bin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34" name="yt_image_1293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36" name="yt_shape_12936"/>
          <p:cNvSpPr txBox="1"/>
          <p:nvPr/>
        </p:nvSpPr>
        <p:spPr>
          <a:xfrm>
            <a:off x="540000" y="1482165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全等三角形的四种判定方法的综合运用</a:t>
            </a:r>
          </a:p>
        </p:txBody>
      </p:sp>
      <p:sp>
        <p:nvSpPr>
          <p:cNvPr id="12937" name="yt_shape_12937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3fc7"/>
              </a:rPr>
              <a:t>添加一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41" name="yt_table_1294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668029"/>
              </p:ext>
            </p:extLst>
          </p:nvPr>
        </p:nvGraphicFramePr>
        <p:xfrm>
          <a:off x="540047" y="2936805"/>
          <a:ext cx="5480368" cy="950976"/>
        </p:xfrm>
        <a:graphic>
          <a:graphicData uri="http://schemas.openxmlformats.org/drawingml/2006/table">
            <a:tbl>
              <a:tblPr/>
              <a:tblGrid>
                <a:gridCol w="3057843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  <a:gridCol w="2422525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FD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</a:tbl>
          </a:graphicData>
        </a:graphic>
      </p:graphicFrame>
      <p:grpSp>
        <p:nvGrpSpPr>
          <p:cNvPr id="12938" name="yt_shape_12938_skip" title="H_173.2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78567" y="2936805"/>
            <a:ext cx="1971351" cy="2200797"/>
            <a:chOff x="0" y="0"/>
            <a:chExt cx="1971351" cy="2200797"/>
          </a:xfrm>
        </p:grpSpPr>
        <p:pic>
          <p:nvPicPr>
            <p:cNvPr id="2" name="yt_image_1293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71351" cy="18047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40" name="yt_shape_12940"/>
            <p:cNvSpPr txBox="1"/>
            <p:nvPr/>
          </p:nvSpPr>
          <p:spPr>
            <a:xfrm>
              <a:off x="452394" y="184079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3084096">
            <a:extLst>
              <a:ext uri="{FF2B5EF4-FFF2-40B4-BE49-F238E27FC236}">
                <a16:creationId xmlns:a16="http://schemas.microsoft.com/office/drawing/2014/main" id="{0DCDC461-07C5-B9EB-1184-DDA347D320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2BCE480-DA37-E4CC-3060-97D094678D59}"/>
              </a:ext>
            </a:extLst>
          </p:cNvPr>
          <p:cNvSpPr txBox="1"/>
          <p:nvPr/>
        </p:nvSpPr>
        <p:spPr>
          <a:xfrm>
            <a:off x="6379421" y="240605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6" name="yt_shape_12996"/>
          <p:cNvSpPr txBox="1"/>
          <p:nvPr/>
        </p:nvSpPr>
        <p:spPr>
          <a:xfrm>
            <a:off x="540000" y="900000"/>
            <a:ext cx="1007808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课间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小明拿着老师的等腰三角板玩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不小心掉到两墙之间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证明：由题意可知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99" name="yt_image_12999" title="H_80.2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1337" y="2870908"/>
            <a:ext cx="2093486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6E066B-BF37-8537-3865-17C4C2222323}"/>
              </a:ext>
            </a:extLst>
          </p:cNvPr>
          <p:cNvSpPr txBox="1"/>
          <p:nvPr/>
        </p:nvSpPr>
        <p:spPr>
          <a:xfrm>
            <a:off x="449989" y="1804170"/>
            <a:ext cx="10160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证明：由题意可知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21DC4C-24DB-F21A-9B31-D02CFC297E07}"/>
              </a:ext>
            </a:extLst>
          </p:cNvPr>
          <p:cNvSpPr txBox="1"/>
          <p:nvPr/>
        </p:nvSpPr>
        <p:spPr>
          <a:xfrm>
            <a:off x="449989" y="2279658"/>
            <a:ext cx="3810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23FE25-3FD5-F157-5621-B8C14EC7CC1A}"/>
              </a:ext>
            </a:extLst>
          </p:cNvPr>
          <p:cNvSpPr txBox="1"/>
          <p:nvPr/>
        </p:nvSpPr>
        <p:spPr>
          <a:xfrm>
            <a:off x="449989" y="2755146"/>
            <a:ext cx="6210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0F9FF8-ECD3-F786-F501-C349A7945CC5}"/>
              </a:ext>
            </a:extLst>
          </p:cNvPr>
          <p:cNvSpPr txBox="1"/>
          <p:nvPr/>
        </p:nvSpPr>
        <p:spPr>
          <a:xfrm>
            <a:off x="449989" y="3230634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C61B47-19DE-788F-C150-49E517CA7227}"/>
              </a:ext>
            </a:extLst>
          </p:cNvPr>
          <p:cNvSpPr txBox="1"/>
          <p:nvPr/>
        </p:nvSpPr>
        <p:spPr>
          <a:xfrm>
            <a:off x="449989" y="3706122"/>
            <a:ext cx="4071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3002"/>
          <p:cNvSpPr txBox="1"/>
          <p:nvPr/>
        </p:nvSpPr>
        <p:spPr>
          <a:xfrm>
            <a:off x="479376" y="1986777"/>
            <a:ext cx="723916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砌墙砖块的厚度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5cm.</a:t>
            </a:r>
          </a:p>
        </p:txBody>
      </p:sp>
      <p:pic>
        <p:nvPicPr>
          <p:cNvPr id="13003" name="yt_image_13003" title="H_80.2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97889" y="1986777"/>
            <a:ext cx="2093486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D6006D-C5EF-FAE7-A206-09BE159A95E7}"/>
              </a:ext>
            </a:extLst>
          </p:cNvPr>
          <p:cNvSpPr txBox="1"/>
          <p:nvPr/>
        </p:nvSpPr>
        <p:spPr>
          <a:xfrm>
            <a:off x="389365" y="1939971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759596-BD2F-9147-F6E1-5D06DABEDEB2}"/>
              </a:ext>
            </a:extLst>
          </p:cNvPr>
          <p:cNvSpPr txBox="1"/>
          <p:nvPr/>
        </p:nvSpPr>
        <p:spPr>
          <a:xfrm>
            <a:off x="389365" y="2415459"/>
            <a:ext cx="5085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A0762C-8192-F732-81D7-3683CB74680D}"/>
              </a:ext>
            </a:extLst>
          </p:cNvPr>
          <p:cNvSpPr txBox="1"/>
          <p:nvPr/>
        </p:nvSpPr>
        <p:spPr>
          <a:xfrm>
            <a:off x="389365" y="2890947"/>
            <a:ext cx="7349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BA2F06-72F2-367E-237F-8A0112932B92}"/>
              </a:ext>
            </a:extLst>
          </p:cNvPr>
          <p:cNvSpPr txBox="1"/>
          <p:nvPr/>
        </p:nvSpPr>
        <p:spPr>
          <a:xfrm>
            <a:off x="389365" y="3366435"/>
            <a:ext cx="163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85117D-A4FB-25F4-FA9F-800A17522F4D}"/>
              </a:ext>
            </a:extLst>
          </p:cNvPr>
          <p:cNvSpPr txBox="1"/>
          <p:nvPr/>
        </p:nvSpPr>
        <p:spPr>
          <a:xfrm>
            <a:off x="389365" y="3841923"/>
            <a:ext cx="3771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砌墙砖块的厚度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001"/>
          <p:cNvSpPr txBox="1"/>
          <p:nvPr/>
        </p:nvSpPr>
        <p:spPr>
          <a:xfrm>
            <a:off x="479376" y="9807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由测量可知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请你帮小明求出砌墙砖块的厚度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e95e"/>
              </a:rPr>
              <a:t>每块砖的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厚度相等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07" name="yt_shape_13007"/>
              <p:cNvSpPr txBox="1"/>
              <p:nvPr/>
            </p:nvSpPr>
            <p:spPr>
              <a:xfrm>
                <a:off x="506760" y="1296199"/>
                <a:ext cx="11492915" cy="53222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f2a6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所在直线上的动点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上运动时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的度数是否发生变化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227c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求出其度数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若变化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写出其变化规律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的度数不发生变化，为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</p:txBody>
          </p:sp>
        </mc:Choice>
        <mc:Fallback>
          <p:sp>
            <p:nvSpPr>
              <p:cNvPr id="13007" name="yt_shape_130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760" y="1296199"/>
                <a:ext cx="11492915" cy="5322291"/>
              </a:xfrm>
              <a:prstGeom prst="rect">
                <a:avLst/>
              </a:prstGeom>
              <a:blipFill>
                <a:blip r:embed="rId2"/>
                <a:stretch>
                  <a:fillRect l="-1592" t="-1031" b="-2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11" name="yt_image_13011" title="H_125.64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48481" y="3350953"/>
            <a:ext cx="1470159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18F6B02-6DFF-CF0A-D184-B078C26D3CED}"/>
                  </a:ext>
                </a:extLst>
              </p:cNvPr>
              <p:cNvSpPr txBox="1"/>
              <p:nvPr/>
            </p:nvSpPr>
            <p:spPr>
              <a:xfrm>
                <a:off x="416749" y="3151345"/>
                <a:ext cx="700030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18F6B02-6DFF-CF0A-D184-B078C26D3C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749" y="3151345"/>
                <a:ext cx="7000304" cy="1611643"/>
              </a:xfrm>
              <a:prstGeom prst="rect">
                <a:avLst/>
              </a:prstGeom>
              <a:blipFill>
                <a:blip r:embed="rId4"/>
                <a:stretch>
                  <a:fillRect l="-1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A8418D6-1106-856F-D11F-E71D0FB81620}"/>
              </a:ext>
            </a:extLst>
          </p:cNvPr>
          <p:cNvSpPr txBox="1"/>
          <p:nvPr/>
        </p:nvSpPr>
        <p:spPr>
          <a:xfrm>
            <a:off x="416749" y="4669376"/>
            <a:ext cx="4002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F0A408-B542-2AA0-3E06-2C38095A3C00}"/>
              </a:ext>
            </a:extLst>
          </p:cNvPr>
          <p:cNvSpPr txBox="1"/>
          <p:nvPr/>
        </p:nvSpPr>
        <p:spPr>
          <a:xfrm>
            <a:off x="416749" y="5144864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A086C5-087B-9717-CC62-5CBF0616DF63}"/>
              </a:ext>
            </a:extLst>
          </p:cNvPr>
          <p:cNvSpPr txBox="1"/>
          <p:nvPr/>
        </p:nvSpPr>
        <p:spPr>
          <a:xfrm>
            <a:off x="416749" y="5620352"/>
            <a:ext cx="8639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DD3534-8D36-C0D2-950B-D81C095614F2}"/>
              </a:ext>
            </a:extLst>
          </p:cNvPr>
          <p:cNvSpPr txBox="1"/>
          <p:nvPr/>
        </p:nvSpPr>
        <p:spPr>
          <a:xfrm>
            <a:off x="416749" y="6095840"/>
            <a:ext cx="5045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的度数不发生变化，为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3005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9376" y="76470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3" name="yt_shape_13013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中的结论是否改变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5dfc"/>
              </a:rPr>
              <a:t>并说明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中的结论不改变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理由：如图所示，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</p:txBody>
      </p:sp>
      <p:pic>
        <p:nvPicPr>
          <p:cNvPr id="13015" name="yt_image_13015" title="H_125.64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1840" y="2011799"/>
            <a:ext cx="1470159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18" name="yt_shape_13018"/>
          <p:cNvSpPr txBox="1"/>
          <p:nvPr/>
        </p:nvSpPr>
        <p:spPr>
          <a:xfrm>
            <a:off x="540000" y="5043499"/>
            <a:ext cx="1605439" cy="146200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50" b="0" i="0" u="none" spc="-7950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  <a:r>
              <a:rPr lang="en-US" altLang="zh-CN" sz="7950" b="0" i="0" u="none" spc="10719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</a:p>
        </p:txBody>
      </p:sp>
      <p:pic>
        <p:nvPicPr>
          <p:cNvPr id="13017" name="yt_image_13017" title="H_125.19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24929" y="3990672"/>
            <a:ext cx="1611766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7644C0-6612-4940-5A11-270E16F78F08}"/>
              </a:ext>
            </a:extLst>
          </p:cNvPr>
          <p:cNvSpPr txBox="1"/>
          <p:nvPr/>
        </p:nvSpPr>
        <p:spPr>
          <a:xfrm>
            <a:off x="450108" y="1804170"/>
            <a:ext cx="6961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中的结论不改变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理由：如图所示，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08B8EE-061E-F7D7-6C2E-E914ACA07B69}"/>
              </a:ext>
            </a:extLst>
          </p:cNvPr>
          <p:cNvSpPr txBox="1"/>
          <p:nvPr/>
        </p:nvSpPr>
        <p:spPr>
          <a:xfrm>
            <a:off x="450108" y="2279658"/>
            <a:ext cx="3775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AD3A4A-611D-8860-A62C-63E95D495266}"/>
              </a:ext>
            </a:extLst>
          </p:cNvPr>
          <p:cNvSpPr txBox="1"/>
          <p:nvPr/>
        </p:nvSpPr>
        <p:spPr>
          <a:xfrm>
            <a:off x="450108" y="2755146"/>
            <a:ext cx="2908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E7C6F6-EA7F-D14E-2445-6CD43BFD6109}"/>
              </a:ext>
            </a:extLst>
          </p:cNvPr>
          <p:cNvSpPr txBox="1"/>
          <p:nvPr/>
        </p:nvSpPr>
        <p:spPr>
          <a:xfrm>
            <a:off x="450108" y="3230634"/>
            <a:ext cx="3928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1F31B0-BDD9-F4FD-F211-E2BCF557C4E0}"/>
              </a:ext>
            </a:extLst>
          </p:cNvPr>
          <p:cNvSpPr txBox="1"/>
          <p:nvPr/>
        </p:nvSpPr>
        <p:spPr>
          <a:xfrm>
            <a:off x="450108" y="3706122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FCAEA6-2C1E-F407-8CCB-3901F65B6752}"/>
              </a:ext>
            </a:extLst>
          </p:cNvPr>
          <p:cNvSpPr txBox="1"/>
          <p:nvPr/>
        </p:nvSpPr>
        <p:spPr>
          <a:xfrm>
            <a:off x="450108" y="4181610"/>
            <a:ext cx="7957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3" name="yt_shape_1294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齐齐哈尔市中考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f25d,isEnd"/>
              </a:rPr>
              <a:t>应添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加的条件是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写出一个条件即可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2947" name="yt_shape_12947"/>
          <p:cNvSpPr txBox="1"/>
          <p:nvPr/>
        </p:nvSpPr>
        <p:spPr>
          <a:xfrm>
            <a:off x="540000" y="432346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44" name="yt_shape_12944" title="H_178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3565" y="2011799"/>
            <a:ext cx="2004868" cy="2261376"/>
            <a:chOff x="0" y="0"/>
            <a:chExt cx="2004868" cy="2261376"/>
          </a:xfrm>
        </p:grpSpPr>
        <p:pic>
          <p:nvPicPr>
            <p:cNvPr id="2" name="yt_image_1294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4868" cy="1865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46" name="yt_shape_12946"/>
            <p:cNvSpPr txBox="1"/>
            <p:nvPr/>
          </p:nvSpPr>
          <p:spPr>
            <a:xfrm>
              <a:off x="469153" y="1901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158DD29-CC6E-C162-BD3D-2385F1424D96}"/>
              </a:ext>
            </a:extLst>
          </p:cNvPr>
          <p:cNvSpPr txBox="1"/>
          <p:nvPr/>
        </p:nvSpPr>
        <p:spPr>
          <a:xfrm>
            <a:off x="2278908" y="1328682"/>
            <a:ext cx="5947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8" name="yt_shape_12948"/>
          <p:cNvSpPr txBox="1"/>
          <p:nvPr/>
        </p:nvSpPr>
        <p:spPr>
          <a:xfrm>
            <a:off x="540000" y="900000"/>
            <a:ext cx="89287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一题多设问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2952" name="yt_shape_12952"/>
          <p:cNvSpPr txBox="1"/>
          <p:nvPr/>
        </p:nvSpPr>
        <p:spPr>
          <a:xfrm>
            <a:off x="540000" y="340908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49" name="yt_shape_12949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8872" y="1531667"/>
            <a:ext cx="2194254" cy="1827036"/>
            <a:chOff x="0" y="0"/>
            <a:chExt cx="2194254" cy="1827036"/>
          </a:xfrm>
        </p:grpSpPr>
        <p:pic>
          <p:nvPicPr>
            <p:cNvPr id="2" name="yt_image_1294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94254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51" name="yt_shape_12951"/>
            <p:cNvSpPr txBox="1"/>
            <p:nvPr/>
          </p:nvSpPr>
          <p:spPr>
            <a:xfrm>
              <a:off x="563846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953" name="yt_shape_12953"/>
          <p:cNvSpPr txBox="1"/>
          <p:nvPr/>
        </p:nvSpPr>
        <p:spPr>
          <a:xfrm>
            <a:off x="540000" y="3818372"/>
            <a:ext cx="84862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为依据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则需添加的条件是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954" name="yt_shape_12954"/>
          <p:cNvSpPr txBox="1"/>
          <p:nvPr/>
        </p:nvSpPr>
        <p:spPr>
          <a:xfrm>
            <a:off x="540000" y="4297675"/>
            <a:ext cx="84654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为依据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则需添加的条件是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955" name="yt_shape_12955"/>
          <p:cNvSpPr txBox="1"/>
          <p:nvPr/>
        </p:nvSpPr>
        <p:spPr>
          <a:xfrm>
            <a:off x="540119" y="477697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ASA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为依据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则需添加的条件是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4961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4961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9F0EE7-C2AD-D6EF-86C8-DB55A9C450C6}"/>
              </a:ext>
            </a:extLst>
          </p:cNvPr>
          <p:cNvSpPr txBox="1"/>
          <p:nvPr/>
        </p:nvSpPr>
        <p:spPr>
          <a:xfrm>
            <a:off x="7001601" y="3771566"/>
            <a:ext cx="1727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986C61-DF06-AE01-5FC6-C588122B67FB}"/>
              </a:ext>
            </a:extLst>
          </p:cNvPr>
          <p:cNvSpPr txBox="1"/>
          <p:nvPr/>
        </p:nvSpPr>
        <p:spPr>
          <a:xfrm>
            <a:off x="7004776" y="4250869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9348AC-2F26-F902-45E1-8B4F3A890C7D}"/>
              </a:ext>
            </a:extLst>
          </p:cNvPr>
          <p:cNvSpPr txBox="1"/>
          <p:nvPr/>
        </p:nvSpPr>
        <p:spPr>
          <a:xfrm>
            <a:off x="7004896" y="4730173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88c0f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92E25B-5FE0-8541-3E5F-FE34F1DB75D8}"/>
              </a:ext>
            </a:extLst>
          </p:cNvPr>
          <p:cNvSpPr txBox="1"/>
          <p:nvPr/>
        </p:nvSpPr>
        <p:spPr>
          <a:xfrm>
            <a:off x="450108" y="5205660"/>
            <a:ext cx="14469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6" name="yt_shape_1295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开放性问题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919d"/>
              </a:rPr>
              <a:t>在同一条直线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有下面四个选项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c4ae"/>
              </a:rPr>
              <a:t>请用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其中三个作为条件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余下一个作为结论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编一道真命题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并写出证明过程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960" name="yt_shape_12960"/>
          <p:cNvSpPr txBox="1"/>
          <p:nvPr/>
        </p:nvSpPr>
        <p:spPr>
          <a:xfrm>
            <a:off x="540000" y="433735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57" name="yt_shape_12957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5661" y="2569608"/>
            <a:ext cx="1956457" cy="1795032"/>
            <a:chOff x="0" y="0"/>
            <a:chExt cx="1956457" cy="1795032"/>
          </a:xfrm>
        </p:grpSpPr>
        <p:pic>
          <p:nvPicPr>
            <p:cNvPr id="2" name="yt_image_12957">
              <a:extLst>
                <a:ext uri="">
  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56457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59" name="yt_shape_12959"/>
            <p:cNvSpPr txBox="1"/>
            <p:nvPr/>
          </p:nvSpPr>
          <p:spPr>
            <a:xfrm>
              <a:off x="444947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961" name="yt_shape_12961"/>
          <p:cNvSpPr txBox="1"/>
          <p:nvPr/>
        </p:nvSpPr>
        <p:spPr>
          <a:xfrm>
            <a:off x="514009" y="2335583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条件为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962" name="yt_shape_12962"/>
          <p:cNvSpPr txBox="1"/>
          <p:nvPr/>
        </p:nvSpPr>
        <p:spPr>
          <a:xfrm>
            <a:off x="514009" y="2814886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963" name="yt_shape_12963"/>
          <p:cNvSpPr txBox="1"/>
          <p:nvPr/>
        </p:nvSpPr>
        <p:spPr>
          <a:xfrm>
            <a:off x="540119" y="570524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解：如图，在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、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、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、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在同一条直线上，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80f5a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，求证：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4586F2-C590-95DB-A6B5-DA7A0F7E5E48}"/>
              </a:ext>
            </a:extLst>
          </p:cNvPr>
          <p:cNvSpPr txBox="1"/>
          <p:nvPr/>
        </p:nvSpPr>
        <p:spPr>
          <a:xfrm>
            <a:off x="1947998" y="228877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568426-7FEF-092A-C77D-1823218BD6BE}"/>
              </a:ext>
            </a:extLst>
          </p:cNvPr>
          <p:cNvSpPr txBox="1"/>
          <p:nvPr/>
        </p:nvSpPr>
        <p:spPr>
          <a:xfrm>
            <a:off x="1947998" y="276808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27BBA6-AC4E-36B9-3325-9A3A986F0BC7}"/>
              </a:ext>
            </a:extLst>
          </p:cNvPr>
          <p:cNvSpPr txBox="1"/>
          <p:nvPr/>
        </p:nvSpPr>
        <p:spPr>
          <a:xfrm>
            <a:off x="335360" y="3286063"/>
            <a:ext cx="1137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解：如图，在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在同一条直线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E273716-6813-454B-BDC2-ED5B27790B44}"/>
              </a:ext>
            </a:extLst>
          </p:cNvPr>
          <p:cNvSpPr txBox="1"/>
          <p:nvPr/>
        </p:nvSpPr>
        <p:spPr>
          <a:xfrm>
            <a:off x="335360" y="3761551"/>
            <a:ext cx="5628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80f5a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，求证：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2964"/>
              <p:cNvSpPr txBox="1"/>
              <p:nvPr/>
            </p:nvSpPr>
            <p:spPr>
              <a:xfrm>
                <a:off x="410834" y="4287492"/>
                <a:ext cx="7208705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答案不唯一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" name="yt_shape_129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834" y="4287492"/>
                <a:ext cx="7208705" cy="3401765"/>
              </a:xfrm>
              <a:prstGeom prst="rect">
                <a:avLst/>
              </a:prstGeom>
              <a:blipFill>
                <a:blip r:embed="rId3"/>
                <a:stretch>
                  <a:fillRect l="-2536" t="-1434" r="-1606" b="-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EFFE2E07-0E73-9CD0-372C-111824E6007D}"/>
              </a:ext>
            </a:extLst>
          </p:cNvPr>
          <p:cNvSpPr txBox="1"/>
          <p:nvPr/>
        </p:nvSpPr>
        <p:spPr>
          <a:xfrm>
            <a:off x="320823" y="4240686"/>
            <a:ext cx="509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CA60F78-878A-6778-C938-6B8A13841269}"/>
              </a:ext>
            </a:extLst>
          </p:cNvPr>
          <p:cNvSpPr txBox="1"/>
          <p:nvPr/>
        </p:nvSpPr>
        <p:spPr>
          <a:xfrm>
            <a:off x="320823" y="4716174"/>
            <a:ext cx="731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D7EC0D4-4857-A987-C099-CBF1E8A70FF6}"/>
                  </a:ext>
                </a:extLst>
              </p:cNvPr>
              <p:cNvSpPr txBox="1"/>
              <p:nvPr/>
            </p:nvSpPr>
            <p:spPr>
              <a:xfrm>
                <a:off x="315556" y="4785945"/>
                <a:ext cx="52492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D7EC0D4-4857-A987-C099-CBF1E8A70F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556" y="4785945"/>
                <a:ext cx="5249291" cy="1611643"/>
              </a:xfrm>
              <a:prstGeom prst="rect">
                <a:avLst/>
              </a:prstGeom>
              <a:blipFill>
                <a:blip r:embed="rId4"/>
                <a:stretch>
                  <a:fillRect l="-18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8EBD91C4-39AE-8A57-9FD1-FB183D846E38}"/>
              </a:ext>
            </a:extLst>
          </p:cNvPr>
          <p:cNvSpPr txBox="1"/>
          <p:nvPr/>
        </p:nvSpPr>
        <p:spPr>
          <a:xfrm>
            <a:off x="5418984" y="5447038"/>
            <a:ext cx="423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852402A-2A82-9043-F7A7-32B5C6633044}"/>
              </a:ext>
            </a:extLst>
          </p:cNvPr>
          <p:cNvSpPr txBox="1"/>
          <p:nvPr/>
        </p:nvSpPr>
        <p:spPr>
          <a:xfrm>
            <a:off x="335360" y="6246730"/>
            <a:ext cx="4044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6" name="yt_shape_12966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全等三角形判定的实际应用</a:t>
            </a:r>
          </a:p>
        </p:txBody>
      </p:sp>
      <p:sp>
        <p:nvSpPr>
          <p:cNvPr id="12967" name="yt_shape_12967"/>
          <p:cNvSpPr txBox="1"/>
          <p:nvPr/>
        </p:nvSpPr>
        <p:spPr>
          <a:xfrm>
            <a:off x="540119" y="139520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要测量水池的宽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处观测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001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延长线上找一点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这时只要量出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就知道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7432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2968" name="yt_image_12968" title="H_149.8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2767504"/>
            <a:ext cx="1725363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084183" title="H_26.259764">
            <a:extLst>
              <a:ext uri="{FF2B5EF4-FFF2-40B4-BE49-F238E27FC236}">
                <a16:creationId xmlns:a16="http://schemas.microsoft.com/office/drawing/2014/main" id="{405FB902-C22B-4794-DF87-E673660A4D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970"/>
              <p:cNvSpPr txBox="1"/>
              <p:nvPr/>
            </p:nvSpPr>
            <p:spPr>
              <a:xfrm>
                <a:off x="540000" y="2818292"/>
                <a:ext cx="5371983" cy="3881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AB'C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𝐶𝐴𝐵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AB'C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AB'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9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8292"/>
                <a:ext cx="5371983" cy="3881897"/>
              </a:xfrm>
              <a:prstGeom prst="rect">
                <a:avLst/>
              </a:prstGeom>
              <a:blipFill>
                <a:blip r:embed="rId4"/>
                <a:stretch>
                  <a:fillRect l="-3519" t="-1256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D5A2FB7-13B7-1B7D-B4FA-5F4FD1809117}"/>
              </a:ext>
            </a:extLst>
          </p:cNvPr>
          <p:cNvSpPr txBox="1"/>
          <p:nvPr/>
        </p:nvSpPr>
        <p:spPr>
          <a:xfrm>
            <a:off x="449989" y="2771486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46C144-90BF-C896-8156-5BD80161226A}"/>
              </a:ext>
            </a:extLst>
          </p:cNvPr>
          <p:cNvSpPr txBox="1"/>
          <p:nvPr/>
        </p:nvSpPr>
        <p:spPr>
          <a:xfrm>
            <a:off x="449989" y="3246974"/>
            <a:ext cx="2045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365CB90-8A79-399A-E04E-F1AD2A90C3A5}"/>
              </a:ext>
            </a:extLst>
          </p:cNvPr>
          <p:cNvSpPr txBox="1"/>
          <p:nvPr/>
        </p:nvSpPr>
        <p:spPr>
          <a:xfrm>
            <a:off x="449989" y="3722462"/>
            <a:ext cx="351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499EE7C-A09A-4961-ABFC-348F49C18511}"/>
                  </a:ext>
                </a:extLst>
              </p:cNvPr>
              <p:cNvSpPr txBox="1"/>
              <p:nvPr/>
            </p:nvSpPr>
            <p:spPr>
              <a:xfrm>
                <a:off x="449989" y="4197950"/>
                <a:ext cx="55001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AB'C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𝐶𝐴𝐵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′,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499EE7C-A09A-4961-ABFC-348F49C18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97950"/>
                <a:ext cx="5500116" cy="1611643"/>
              </a:xfrm>
              <a:prstGeom prst="rect">
                <a:avLst/>
              </a:prstGeom>
              <a:blipFill>
                <a:blip r:embed="rId5"/>
                <a:stretch>
                  <a:fillRect l="-17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EE19AC9F-252D-3E18-E60B-C4283393D10D}"/>
              </a:ext>
            </a:extLst>
          </p:cNvPr>
          <p:cNvSpPr txBox="1"/>
          <p:nvPr/>
        </p:nvSpPr>
        <p:spPr>
          <a:xfrm>
            <a:off x="449989" y="5715982"/>
            <a:ext cx="4005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AB'C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A47F5ED-5225-CF4F-A652-B6CEABC5A80A}"/>
              </a:ext>
            </a:extLst>
          </p:cNvPr>
          <p:cNvSpPr txBox="1"/>
          <p:nvPr/>
        </p:nvSpPr>
        <p:spPr>
          <a:xfrm>
            <a:off x="449989" y="6191469"/>
            <a:ext cx="1769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2" name="yt_shape_12972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推理探究法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油纸伞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是汉族古老的传统工艺品之一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8ff1"/>
              </a:rPr>
              <a:t>其制作工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艺十分巧妙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伞圈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沿着伞柄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滑动时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总有伞骨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e50f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伞柄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是否始终平分同一平面内两条伞骨所成的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73" name="yt_image_12973" title="H_105.39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2264" y="2587836"/>
            <a:ext cx="2971911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975"/>
              <p:cNvSpPr txBox="1"/>
              <p:nvPr/>
            </p:nvSpPr>
            <p:spPr>
              <a:xfrm>
                <a:off x="630131" y="2401073"/>
                <a:ext cx="4994957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始终平分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SSS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9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131" y="2401073"/>
                <a:ext cx="4994957" cy="3401765"/>
              </a:xfrm>
              <a:prstGeom prst="rect">
                <a:avLst/>
              </a:prstGeom>
              <a:blipFill>
                <a:blip r:embed="rId3"/>
                <a:stretch>
                  <a:fillRect l="-3659" t="-1613" r="-2683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0CB084C-ECF1-36CC-1097-53ABF53CA78E}"/>
              </a:ext>
            </a:extLst>
          </p:cNvPr>
          <p:cNvSpPr txBox="1"/>
          <p:nvPr/>
        </p:nvSpPr>
        <p:spPr>
          <a:xfrm>
            <a:off x="540120" y="2354267"/>
            <a:ext cx="5126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始终平分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9259CA9-5896-F737-B91B-A33991A35593}"/>
                  </a:ext>
                </a:extLst>
              </p:cNvPr>
              <p:cNvSpPr txBox="1"/>
              <p:nvPr/>
            </p:nvSpPr>
            <p:spPr>
              <a:xfrm>
                <a:off x="540120" y="2829755"/>
                <a:ext cx="50016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9259CA9-5896-F737-B91B-A33991A355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829755"/>
                <a:ext cx="5001641" cy="1611643"/>
              </a:xfrm>
              <a:prstGeom prst="rect">
                <a:avLst/>
              </a:prstGeom>
              <a:blipFill>
                <a:blip r:embed="rId4"/>
                <a:stretch>
                  <a:fillRect l="-19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DA7027A-CA5F-4B8E-AF17-141C0F0B1B0A}"/>
              </a:ext>
            </a:extLst>
          </p:cNvPr>
          <p:cNvSpPr txBox="1"/>
          <p:nvPr/>
        </p:nvSpPr>
        <p:spPr>
          <a:xfrm>
            <a:off x="540120" y="4347786"/>
            <a:ext cx="398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92DFA9-F20F-DA27-AFA9-360B183EB79B}"/>
              </a:ext>
            </a:extLst>
          </p:cNvPr>
          <p:cNvSpPr txBox="1"/>
          <p:nvPr/>
        </p:nvSpPr>
        <p:spPr>
          <a:xfrm>
            <a:off x="540120" y="4823274"/>
            <a:ext cx="2943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BA86F76-9952-59DE-3B00-F9A5B15F200C}"/>
              </a:ext>
            </a:extLst>
          </p:cNvPr>
          <p:cNvSpPr txBox="1"/>
          <p:nvPr/>
        </p:nvSpPr>
        <p:spPr>
          <a:xfrm>
            <a:off x="540120" y="5298763"/>
            <a:ext cx="2688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8" name="yt_shape_1297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977" name="yt_image_1297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0" name="yt_shape_12980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长沙市中雅培粹学校月考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aeb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如果只添加一个条件使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89ff1"/>
              </a:rPr>
              <a:t>则添加的条件不能为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84" name="yt_table_1298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397637"/>
              </p:ext>
            </p:extLst>
          </p:nvPr>
        </p:nvGraphicFramePr>
        <p:xfrm>
          <a:off x="540047" y="2921731"/>
          <a:ext cx="5218430" cy="950976"/>
        </p:xfrm>
        <a:graphic>
          <a:graphicData uri="http://schemas.openxmlformats.org/drawingml/2006/table">
            <a:tbl>
              <a:tblPr/>
              <a:tblGrid>
                <a:gridCol w="3075305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  <a:gridCol w="2143125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"/>
                  </a:ext>
                </a:extLst>
              </a:tr>
            </a:tbl>
          </a:graphicData>
        </a:graphic>
      </p:graphicFrame>
      <p:grpSp>
        <p:nvGrpSpPr>
          <p:cNvPr id="12981" name="yt_shape_12981_skip" title="H_114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14071" y="2921731"/>
            <a:ext cx="2135883" cy="1454418"/>
            <a:chOff x="0" y="0"/>
            <a:chExt cx="2135883" cy="1454418"/>
          </a:xfrm>
        </p:grpSpPr>
        <p:pic>
          <p:nvPicPr>
            <p:cNvPr id="2" name="yt_image_1298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35883" cy="10584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83" name="yt_shape_12983"/>
            <p:cNvSpPr txBox="1"/>
            <p:nvPr/>
          </p:nvSpPr>
          <p:spPr>
            <a:xfrm>
              <a:off x="534660" y="10944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080CA13-57AB-1DF1-96E3-F28292A41C8F}"/>
              </a:ext>
            </a:extLst>
          </p:cNvPr>
          <p:cNvSpPr txBox="1"/>
          <p:nvPr/>
        </p:nvSpPr>
        <p:spPr>
          <a:xfrm>
            <a:off x="1059708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6" name="yt_shape_12986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500f,isEnd"/>
              </a:rPr>
              <a:t>的速度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上由点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它们运动的时间为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ecc0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的运动速度为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若要使运动过程中存在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6dbc,isEnd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990" name="yt_shape_12990"/>
          <p:cNvSpPr txBox="1"/>
          <p:nvPr/>
        </p:nvSpPr>
        <p:spPr>
          <a:xfrm>
            <a:off x="540000" y="493747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87" name="yt_shape_12987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7193" y="2972062"/>
            <a:ext cx="1737613" cy="1915047"/>
            <a:chOff x="0" y="0"/>
            <a:chExt cx="1737613" cy="1915047"/>
          </a:xfrm>
        </p:grpSpPr>
        <p:pic>
          <p:nvPicPr>
            <p:cNvPr id="2" name="yt_image_1298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7613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89" name="yt_shape_12989"/>
            <p:cNvSpPr txBox="1"/>
            <p:nvPr/>
          </p:nvSpPr>
          <p:spPr>
            <a:xfrm>
              <a:off x="335525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A8FFA34-0DC9-D6BA-A256-7468CEF29A83}"/>
              </a:ext>
            </a:extLst>
          </p:cNvPr>
          <p:cNvSpPr txBox="1"/>
          <p:nvPr/>
        </p:nvSpPr>
        <p:spPr>
          <a:xfrm>
            <a:off x="1059708" y="22796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1" name="yt_shape_12991"/>
          <p:cNvSpPr txBox="1"/>
          <p:nvPr/>
        </p:nvSpPr>
        <p:spPr>
          <a:xfrm>
            <a:off x="540000" y="900000"/>
            <a:ext cx="71093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992" name="yt_image_12992" title="H_124.3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1328515"/>
            <a:ext cx="1841985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994"/>
              <p:cNvSpPr txBox="1"/>
              <p:nvPr/>
            </p:nvSpPr>
            <p:spPr>
              <a:xfrm>
                <a:off x="630011" y="1531590"/>
                <a:ext cx="5605702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&amp;∠3=∠4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29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1531590"/>
                <a:ext cx="5605702" cy="4842159"/>
              </a:xfrm>
              <a:prstGeom prst="rect">
                <a:avLst/>
              </a:prstGeom>
              <a:blipFill>
                <a:blip r:embed="rId3"/>
                <a:stretch>
                  <a:fillRect l="-3261" t="-1006" r="-1087" b="-3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6C79BFB-4ABE-EB75-A526-D0D9EFFDC547}"/>
              </a:ext>
            </a:extLst>
          </p:cNvPr>
          <p:cNvSpPr txBox="1"/>
          <p:nvPr/>
        </p:nvSpPr>
        <p:spPr>
          <a:xfrm>
            <a:off x="540000" y="1484784"/>
            <a:ext cx="4307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496C2B-304D-8065-1EFA-91DF548E96AA}"/>
              </a:ext>
            </a:extLst>
          </p:cNvPr>
          <p:cNvSpPr txBox="1"/>
          <p:nvPr/>
        </p:nvSpPr>
        <p:spPr>
          <a:xfrm>
            <a:off x="540000" y="1960272"/>
            <a:ext cx="462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82FA46-0131-F351-855D-4A424443A019}"/>
              </a:ext>
            </a:extLst>
          </p:cNvPr>
          <p:cNvSpPr txBox="1"/>
          <p:nvPr/>
        </p:nvSpPr>
        <p:spPr>
          <a:xfrm>
            <a:off x="540000" y="2435760"/>
            <a:ext cx="287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9655320-B41B-6313-224B-6C02B323F9AD}"/>
              </a:ext>
            </a:extLst>
          </p:cNvPr>
          <p:cNvSpPr txBox="1"/>
          <p:nvPr/>
        </p:nvSpPr>
        <p:spPr>
          <a:xfrm>
            <a:off x="540000" y="2911248"/>
            <a:ext cx="3856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9A2EE4A-3486-D2B6-9CA7-A9A9B318CAF9}"/>
              </a:ext>
            </a:extLst>
          </p:cNvPr>
          <p:cNvSpPr txBox="1"/>
          <p:nvPr/>
        </p:nvSpPr>
        <p:spPr>
          <a:xfrm>
            <a:off x="540000" y="3386736"/>
            <a:ext cx="5731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2C282FD-D8F1-8FC5-A4C4-CC37FADF18D4}"/>
                  </a:ext>
                </a:extLst>
              </p:cNvPr>
              <p:cNvSpPr txBox="1"/>
              <p:nvPr/>
            </p:nvSpPr>
            <p:spPr>
              <a:xfrm>
                <a:off x="540000" y="3862224"/>
                <a:ext cx="502011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&amp;∠3=∠4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2C282FD-D8F1-8FC5-A4C4-CC37FADF18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62224"/>
                <a:ext cx="5020119" cy="1611643"/>
              </a:xfrm>
              <a:prstGeom prst="rect">
                <a:avLst/>
              </a:prstGeom>
              <a:blipFill>
                <a:blip r:embed="rId4"/>
                <a:stretch>
                  <a:fillRect l="-1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593922B5-1E4D-2481-A107-A658EA6696EE}"/>
              </a:ext>
            </a:extLst>
          </p:cNvPr>
          <p:cNvSpPr txBox="1"/>
          <p:nvPr/>
        </p:nvSpPr>
        <p:spPr>
          <a:xfrm>
            <a:off x="540000" y="5380255"/>
            <a:ext cx="4037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68E71DB-AC92-5F02-96FE-AF50216B7846}"/>
              </a:ext>
            </a:extLst>
          </p:cNvPr>
          <p:cNvSpPr txBox="1"/>
          <p:nvPr/>
        </p:nvSpPr>
        <p:spPr>
          <a:xfrm>
            <a:off x="540000" y="5855743"/>
            <a:ext cx="1962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1537</Words>
  <Application>Microsoft Office PowerPoint</Application>
  <PresentationFormat>宽屏</PresentationFormat>
  <Paragraphs>147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9" baseType="lpstr">
      <vt:lpstr>,isEnd</vt:lpstr>
      <vt:lpstr>_⨹_1_0227c</vt:lpstr>
      <vt:lpstr>_⨹_1_27432</vt:lpstr>
      <vt:lpstr>_⨹_1_70014</vt:lpstr>
      <vt:lpstr>_⨹_1_80f5a</vt:lpstr>
      <vt:lpstr>_⨹_1_88c0f</vt:lpstr>
      <vt:lpstr>_⨹_1_9e50f</vt:lpstr>
      <vt:lpstr>_⨹_1_baebc</vt:lpstr>
      <vt:lpstr>_⨹_1_eecc0,isEnd</vt:lpstr>
      <vt:lpstr>_⨹_1_ff2a6</vt:lpstr>
      <vt:lpstr>_⨹_2_0f25d,isEnd</vt:lpstr>
      <vt:lpstr>_⨹_2_5c4ae</vt:lpstr>
      <vt:lpstr>_⨹_2_66dbc,isEnd</vt:lpstr>
      <vt:lpstr>_⨹_3_6500f,isEnd</vt:lpstr>
      <vt:lpstr>_⨹_3_65dfc</vt:lpstr>
      <vt:lpstr>_⨹_3_a3fc7</vt:lpstr>
      <vt:lpstr>_⨹_4_6e95e</vt:lpstr>
      <vt:lpstr>_⨹_4_f8ff1</vt:lpstr>
      <vt:lpstr>_⨹_6_9919d</vt:lpstr>
      <vt:lpstr>_⨹_9_89ff1</vt:lpstr>
      <vt:lpstr>Finished</vt:lpstr>
      <vt:lpstr>W:3.754961,H:37.44,isEnd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2024-04-28T01:59:16Z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