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1" r:id="rId7"/>
    <p:sldId id="312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4" name="yt_image_1320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6" name="yt_shape_13206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已知三边作三角形</a:t>
            </a:r>
          </a:p>
        </p:txBody>
      </p:sp>
      <p:sp>
        <p:nvSpPr>
          <p:cNvPr id="13207" name="yt_shape_13207"/>
          <p:cNvSpPr txBox="1"/>
          <p:nvPr/>
        </p:nvSpPr>
        <p:spPr>
          <a:xfrm>
            <a:off x="540120" y="197737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651c,isEnd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4368,isEnd"/>
              </a:rPr>
              <a:t>为圆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两弧交于点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b40,isEnd"/>
              </a:rPr>
              <a:t>即为所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求作的三角形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08" name="yt_image_13208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3957" y="3985211"/>
            <a:ext cx="3134743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23293" title="H_26.259764">
            <a:extLst>
              <a:ext uri="{FF2B5EF4-FFF2-40B4-BE49-F238E27FC236}">
                <a16:creationId xmlns:a16="http://schemas.microsoft.com/office/drawing/2014/main" id="{B4BBD195-A2EC-55B5-F4B2-41C3B255D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13A09-F73E-2E4D-2203-AC9DFFE71FA4}"/>
              </a:ext>
            </a:extLst>
          </p:cNvPr>
          <p:cNvSpPr txBox="1"/>
          <p:nvPr/>
        </p:nvSpPr>
        <p:spPr>
          <a:xfrm>
            <a:off x="4277572" y="2406052"/>
            <a:ext cx="7357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E6743A-B901-EB0B-88D4-CD3F1E298944}"/>
              </a:ext>
            </a:extLst>
          </p:cNvPr>
          <p:cNvSpPr txBox="1"/>
          <p:nvPr/>
        </p:nvSpPr>
        <p:spPr>
          <a:xfrm>
            <a:off x="6709621" y="2406052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7418ED-F2CC-5630-BABA-EA890947E56C}"/>
              </a:ext>
            </a:extLst>
          </p:cNvPr>
          <p:cNvSpPr txBox="1"/>
          <p:nvPr/>
        </p:nvSpPr>
        <p:spPr>
          <a:xfrm>
            <a:off x="10310071" y="2406052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FBD0D2-3A46-292B-415C-429A89805B6A}"/>
              </a:ext>
            </a:extLst>
          </p:cNvPr>
          <p:cNvSpPr txBox="1"/>
          <p:nvPr/>
        </p:nvSpPr>
        <p:spPr>
          <a:xfrm>
            <a:off x="1716934" y="2881540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B251FB-FC2B-8259-83AF-B92F5F506C65}"/>
              </a:ext>
            </a:extLst>
          </p:cNvPr>
          <p:cNvSpPr txBox="1"/>
          <p:nvPr/>
        </p:nvSpPr>
        <p:spPr>
          <a:xfrm>
            <a:off x="8181233" y="2881540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" name="yt_shape_13210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已知底边及底边上的高线作等腰三角形</a:t>
            </a:r>
          </a:p>
        </p:txBody>
      </p:sp>
      <p:sp>
        <p:nvSpPr>
          <p:cNvPr id="13211" name="yt_shape_13211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作等腰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1fb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以下是张红的作法是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8cc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上截取线段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08b6e"/>
              </a:rPr>
              <a:t>即为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所求的等腰三角形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上述作法的四个步骤中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有错误的一步是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13" name="yt_table_132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75811"/>
              </p:ext>
            </p:extLst>
          </p:nvPr>
        </p:nvGraphicFramePr>
        <p:xfrm>
          <a:off x="540047" y="331490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pic>
        <p:nvPicPr>
          <p:cNvPr id="13212" name="yt_image_13212_skip" title="H_130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782" y="3314903"/>
            <a:ext cx="2745306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23358" title="H_26.259764">
            <a:extLst>
              <a:ext uri="{FF2B5EF4-FFF2-40B4-BE49-F238E27FC236}">
                <a16:creationId xmlns:a16="http://schemas.microsoft.com/office/drawing/2014/main" id="{6F2472B4-C974-C49E-5588-C2CE24F32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67587B-F075-C497-A78E-92FE9A1CFCBA}"/>
              </a:ext>
            </a:extLst>
          </p:cNvPr>
          <p:cNvSpPr txBox="1"/>
          <p:nvPr/>
        </p:nvSpPr>
        <p:spPr>
          <a:xfrm>
            <a:off x="9060707" y="27748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5" name="yt_shape_13215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作角平分线</a:t>
            </a:r>
          </a:p>
        </p:txBody>
      </p:sp>
      <p:sp>
        <p:nvSpPr>
          <p:cNvPr id="13216" name="yt_shape_13216"/>
          <p:cNvSpPr txBox="1"/>
          <p:nvPr/>
        </p:nvSpPr>
        <p:spPr>
          <a:xfrm>
            <a:off x="540120" y="134441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0a4"/>
              </a:rPr>
              <a:t>保留作图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17" name="yt_image_13217" title="H_193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564904"/>
            <a:ext cx="2168344" cy="139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0" name="yt_shape_13220"/>
          <p:cNvSpPr txBox="1"/>
          <p:nvPr/>
        </p:nvSpPr>
        <p:spPr>
          <a:xfrm>
            <a:off x="497014" y="3086170"/>
            <a:ext cx="1863715" cy="1094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  <a:r>
              <a:rPr lang="en-US" altLang="zh-CN" sz="5950" b="0" i="0" u="none" spc="13183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3219" name="yt_image_13219" title="H_93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432" y="3331741"/>
            <a:ext cx="186120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2" name="yt_shape_13222"/>
          <p:cNvSpPr txBox="1"/>
          <p:nvPr/>
        </p:nvSpPr>
        <p:spPr>
          <a:xfrm>
            <a:off x="540000" y="6334470"/>
            <a:ext cx="3045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123434" title="H_26.259764">
            <a:extLst>
              <a:ext uri="{FF2B5EF4-FFF2-40B4-BE49-F238E27FC236}">
                <a16:creationId xmlns:a16="http://schemas.microsoft.com/office/drawing/2014/main" id="{B96DD504-B951-5F61-18B4-33F038C7D5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A40D05-FC49-B4A4-C440-3B799B95CDDC}"/>
              </a:ext>
            </a:extLst>
          </p:cNvPr>
          <p:cNvSpPr txBox="1"/>
          <p:nvPr/>
        </p:nvSpPr>
        <p:spPr>
          <a:xfrm>
            <a:off x="420897" y="2422009"/>
            <a:ext cx="3196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解：射线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4" name="yt_shape_1322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23" name="yt_image_13223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6" name="yt_shape_1322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广西北部湾中考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03c1"/>
              </a:rPr>
              <a:t>观察图中尺规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作图的痕迹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8" name="yt_table_132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854085"/>
              </p:ext>
            </p:extLst>
          </p:nvPr>
        </p:nvGraphicFramePr>
        <p:xfrm>
          <a:off x="540047" y="244160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pic>
        <p:nvPicPr>
          <p:cNvPr id="13227" name="yt_image_13227_skip" title="H_11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3130" y="2441600"/>
            <a:ext cx="208681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2410AE-9192-6035-8DF2-6A62A0BE7111}"/>
              </a:ext>
            </a:extLst>
          </p:cNvPr>
          <p:cNvSpPr txBox="1"/>
          <p:nvPr/>
        </p:nvSpPr>
        <p:spPr>
          <a:xfrm>
            <a:off x="542215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" name="yt_shape_13230"/>
          <p:cNvSpPr txBox="1"/>
          <p:nvPr/>
        </p:nvSpPr>
        <p:spPr>
          <a:xfrm>
            <a:off x="540119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0da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231" name="yt_image_132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6832" y="1812366"/>
            <a:ext cx="3322701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3" name="yt_shape_13233"/>
          <p:cNvSpPr txBox="1"/>
          <p:nvPr/>
        </p:nvSpPr>
        <p:spPr>
          <a:xfrm>
            <a:off x="540000" y="3173628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234" name="yt_shape_13234"/>
          <p:cNvSpPr txBox="1"/>
          <p:nvPr/>
        </p:nvSpPr>
        <p:spPr>
          <a:xfrm>
            <a:off x="540000" y="3636452"/>
            <a:ext cx="79573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35" name="yt_shape_13235"/>
              <p:cNvSpPr txBox="1"/>
              <p:nvPr/>
            </p:nvSpPr>
            <p:spPr>
              <a:xfrm>
                <a:off x="540000" y="4115755"/>
                <a:ext cx="5536452" cy="603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5" name="yt_shape_132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15755"/>
                <a:ext cx="5536452" cy="603050"/>
              </a:xfrm>
              <a:prstGeom prst="rect">
                <a:avLst/>
              </a:prstGeom>
              <a:blipFill>
                <a:blip r:embed="rId3"/>
                <a:stretch>
                  <a:fillRect l="-3414" r="-2313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37" name="yt_shape_13237"/>
              <p:cNvSpPr txBox="1"/>
              <p:nvPr/>
            </p:nvSpPr>
            <p:spPr>
              <a:xfrm>
                <a:off x="540000" y="4769593"/>
                <a:ext cx="8267969" cy="603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的延长线上截取一点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7" name="yt_shape_13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9593"/>
                <a:ext cx="8267969" cy="603050"/>
              </a:xfrm>
              <a:prstGeom prst="rect">
                <a:avLst/>
              </a:prstGeom>
              <a:blipFill>
                <a:blip r:embed="rId4"/>
                <a:stretch>
                  <a:fillRect l="-2286" r="-1254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39" name="yt_shape_13239"/>
          <p:cNvSpPr txBox="1"/>
          <p:nvPr/>
        </p:nvSpPr>
        <p:spPr>
          <a:xfrm>
            <a:off x="540000" y="5423431"/>
            <a:ext cx="83308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29C724-8CBC-467F-788B-8D4DAA322F77}"/>
                  </a:ext>
                </a:extLst>
              </p:cNvPr>
              <p:cNvSpPr txBox="1"/>
              <p:nvPr/>
            </p:nvSpPr>
            <p:spPr>
              <a:xfrm>
                <a:off x="5017227" y="3884532"/>
                <a:ext cx="790956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29C724-8CBC-467F-788B-8D4DAA322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227" y="3884532"/>
                <a:ext cx="790956" cy="6908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74CDD0-C2BB-B570-DBBA-E1FDF6EC1D30}"/>
                  </a:ext>
                </a:extLst>
              </p:cNvPr>
              <p:cNvSpPr txBox="1"/>
              <p:nvPr/>
            </p:nvSpPr>
            <p:spPr>
              <a:xfrm>
                <a:off x="7722326" y="4538370"/>
                <a:ext cx="790956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74CDD0-C2BB-B570-DBBA-E1FDF6EC1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2326" y="4538370"/>
                <a:ext cx="790956" cy="69083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A282136-C1BB-EAA4-9504-DC0FF9043403}"/>
              </a:ext>
            </a:extLst>
          </p:cNvPr>
          <p:cNvSpPr txBox="1"/>
          <p:nvPr/>
        </p:nvSpPr>
        <p:spPr>
          <a:xfrm>
            <a:off x="2174014" y="5376625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FE84BF-CC1A-6AFD-7F1A-7296CC47C16A}"/>
              </a:ext>
            </a:extLst>
          </p:cNvPr>
          <p:cNvSpPr txBox="1"/>
          <p:nvPr/>
        </p:nvSpPr>
        <p:spPr>
          <a:xfrm>
            <a:off x="3555139" y="5376625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两个城镇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与一条公路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一条河流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d5cf"/>
              </a:rPr>
              <a:t>某人要修建一避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暑山庄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要求该山庄到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的距离必须相等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的距离也必须相等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667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请画出该山庄的位置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41" name="yt_image_13241" title="H_221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8803" y="3476335"/>
            <a:ext cx="2708962" cy="158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243" title="H_109.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7488" y="3573016"/>
            <a:ext cx="2319462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83A860C-3593-32DA-CC3F-06CA3C48F44B}"/>
              </a:ext>
            </a:extLst>
          </p:cNvPr>
          <p:cNvSpPr txBox="1"/>
          <p:nvPr/>
        </p:nvSpPr>
        <p:spPr>
          <a:xfrm>
            <a:off x="496205" y="2564904"/>
            <a:ext cx="10829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解：如图，作线段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的垂直平分线与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469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33" baseType="lpstr">
      <vt:lpstr>,isEnd</vt:lpstr>
      <vt:lpstr>_⨹_1_3651c,isEnd</vt:lpstr>
      <vt:lpstr>_⨹_1_98ccb</vt:lpstr>
      <vt:lpstr>_⨹_1_b1fb8</vt:lpstr>
      <vt:lpstr>_⨹_1_c7667</vt:lpstr>
      <vt:lpstr>_⨹_1_e0dac</vt:lpstr>
      <vt:lpstr>_⨹_2_08b6e</vt:lpstr>
      <vt:lpstr>_⨹_2_c4368,isEnd</vt:lpstr>
      <vt:lpstr>_⨹_3_a7b40,isEnd</vt:lpstr>
      <vt:lpstr>_⨹_4_e60a4</vt:lpstr>
      <vt:lpstr>_⨹_6_603c1</vt:lpstr>
      <vt:lpstr>_⨹_7_2d5cf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2024-04-28T02:00:07Z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