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36" r:id="rId6"/>
    <p:sldId id="310" r:id="rId7"/>
    <p:sldId id="313" r:id="rId8"/>
    <p:sldId id="319" r:id="rId9"/>
    <p:sldId id="321" r:id="rId10"/>
    <p:sldId id="329" r:id="rId11"/>
    <p:sldId id="331" r:id="rId12"/>
    <p:sldId id="332" r:id="rId13"/>
    <p:sldId id="334" r:id="rId14"/>
    <p:sldId id="33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9" name="yt_shape_1041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18" name="yt_image_10418" title="H_41.8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21" name="yt_shape_10421"/>
              <p:cNvSpPr txBox="1"/>
              <p:nvPr/>
            </p:nvSpPr>
            <p:spPr>
              <a:xfrm>
                <a:off x="540120" y="1482165"/>
                <a:ext cx="11492915" cy="11555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同底数幂的除法公式：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是正整数，且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8f3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21" name="yt_shape_10421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1155573"/>
              </a:xfrm>
              <a:prstGeom prst="rect">
                <a:avLst/>
              </a:prstGeom>
              <a:blipFill>
                <a:blip r:embed="rId3"/>
                <a:stretch>
                  <a:fillRect l="-1701" b="-15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23" name="yt_shape_10423"/>
          <p:cNvSpPr txBox="1"/>
          <p:nvPr/>
        </p:nvSpPr>
        <p:spPr>
          <a:xfrm>
            <a:off x="540000" y="2688526"/>
            <a:ext cx="81095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贵港市中考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4" name="yt_table_104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241786"/>
              </p:ext>
            </p:extLst>
          </p:nvPr>
        </p:nvGraphicFramePr>
        <p:xfrm>
          <a:off x="540047" y="3167829"/>
          <a:ext cx="9443403" cy="475488"/>
        </p:xfrm>
        <a:graphic>
          <a:graphicData uri="http://schemas.openxmlformats.org/drawingml/2006/table">
            <a:tbl>
              <a:tblPr/>
              <a:tblGrid>
                <a:gridCol w="2395855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754630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754630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1538288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</a:tbl>
          </a:graphicData>
        </a:graphic>
      </p:graphicFrame>
      <p:sp>
        <p:nvSpPr>
          <p:cNvPr id="10426" name="yt_shape_10426"/>
          <p:cNvSpPr txBox="1"/>
          <p:nvPr/>
        </p:nvSpPr>
        <p:spPr>
          <a:xfrm>
            <a:off x="540000" y="3694000"/>
            <a:ext cx="64328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7" name="yt_table_104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609795"/>
              </p:ext>
            </p:extLst>
          </p:nvPr>
        </p:nvGraphicFramePr>
        <p:xfrm>
          <a:off x="540047" y="4173303"/>
          <a:ext cx="9044940" cy="475488"/>
        </p:xfrm>
        <a:graphic>
          <a:graphicData uri="http://schemas.openxmlformats.org/drawingml/2006/table">
            <a:tbl>
              <a:tblPr/>
              <a:tblGrid>
                <a:gridCol w="2395855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2754630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75463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sp>
        <p:nvSpPr>
          <p:cNvPr id="10429" name="yt_shape_10429"/>
          <p:cNvSpPr txBox="1"/>
          <p:nvPr/>
        </p:nvSpPr>
        <p:spPr>
          <a:xfrm>
            <a:off x="540000" y="4699474"/>
            <a:ext cx="66556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0" name="yt_table_104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397913"/>
              </p:ext>
            </p:extLst>
          </p:nvPr>
        </p:nvGraphicFramePr>
        <p:xfrm>
          <a:off x="540047" y="5178777"/>
          <a:ext cx="9745028" cy="475488"/>
        </p:xfrm>
        <a:graphic>
          <a:graphicData uri="http://schemas.openxmlformats.org/drawingml/2006/table">
            <a:tbl>
              <a:tblPr/>
              <a:tblGrid>
                <a:gridCol w="2395855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2754630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2754630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1839913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</a:tbl>
          </a:graphicData>
        </a:graphic>
      </p:graphicFrame>
      <p:pic>
        <p:nvPicPr>
          <p:cNvPr id="3" name="yt_shape_1714122725705" title="H_26.259764">
            <a:extLst>
              <a:ext uri="{FF2B5EF4-FFF2-40B4-BE49-F238E27FC236}">
                <a16:creationId xmlns:a16="http://schemas.microsoft.com/office/drawing/2014/main" id="{7B04B45A-D190-50B5-7BFB-0E495C9F08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167542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71D839-125A-1E31-2745-2A93DA9616CD}"/>
              </a:ext>
            </a:extLst>
          </p:cNvPr>
          <p:cNvSpPr txBox="1"/>
          <p:nvPr/>
        </p:nvSpPr>
        <p:spPr>
          <a:xfrm>
            <a:off x="7650889" y="26417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2D77F0-ACD5-5786-3F3D-7D28E64ECF82}"/>
              </a:ext>
            </a:extLst>
          </p:cNvPr>
          <p:cNvSpPr txBox="1"/>
          <p:nvPr/>
        </p:nvSpPr>
        <p:spPr>
          <a:xfrm>
            <a:off x="5990364" y="3647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E523A2-97D5-EE68-405B-F7576CCFF028}"/>
              </a:ext>
            </a:extLst>
          </p:cNvPr>
          <p:cNvSpPr txBox="1"/>
          <p:nvPr/>
        </p:nvSpPr>
        <p:spPr>
          <a:xfrm>
            <a:off x="6228489" y="46526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4" name="yt_shape_10494"/>
              <p:cNvSpPr txBox="1"/>
              <p:nvPr/>
            </p:nvSpPr>
            <p:spPr>
              <a:xfrm>
                <a:off x="540000" y="900000"/>
                <a:ext cx="6466514" cy="51503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94" name="yt_shape_1049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66514" cy="5150321"/>
              </a:xfrm>
              <a:prstGeom prst="rect">
                <a:avLst/>
              </a:prstGeom>
              <a:blipFill>
                <a:blip r:embed="rId2"/>
                <a:stretch>
                  <a:fillRect l="-2925" t="-1065" r="-1981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5C8E577-58E4-71F8-35EC-178447B9F31E}"/>
              </a:ext>
            </a:extLst>
          </p:cNvPr>
          <p:cNvSpPr txBox="1"/>
          <p:nvPr/>
        </p:nvSpPr>
        <p:spPr>
          <a:xfrm>
            <a:off x="449989" y="1804170"/>
            <a:ext cx="261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C5665E-C042-91E4-D845-D06E252F7F3E}"/>
              </a:ext>
            </a:extLst>
          </p:cNvPr>
          <p:cNvSpPr txBox="1"/>
          <p:nvPr/>
        </p:nvSpPr>
        <p:spPr>
          <a:xfrm>
            <a:off x="1631504" y="2282662"/>
            <a:ext cx="1167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00F459-5111-33C1-3C70-780C87FFF699}"/>
              </a:ext>
            </a:extLst>
          </p:cNvPr>
          <p:cNvSpPr txBox="1"/>
          <p:nvPr/>
        </p:nvSpPr>
        <p:spPr>
          <a:xfrm>
            <a:off x="449989" y="3230634"/>
            <a:ext cx="436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14EF34-CE00-D0E2-B8CA-965120D99FE5}"/>
              </a:ext>
            </a:extLst>
          </p:cNvPr>
          <p:cNvSpPr txBox="1"/>
          <p:nvPr/>
        </p:nvSpPr>
        <p:spPr>
          <a:xfrm>
            <a:off x="1631504" y="3709126"/>
            <a:ext cx="203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A12C8C3-BC3C-8D9D-0036-373F25CE52B1}"/>
                  </a:ext>
                </a:extLst>
              </p:cNvPr>
              <p:cNvSpPr txBox="1"/>
              <p:nvPr/>
            </p:nvSpPr>
            <p:spPr>
              <a:xfrm>
                <a:off x="449989" y="4855472"/>
                <a:ext cx="41329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2}">
                <a:extLst>
                  <a:ext uri="{FF2B5EF4-FFF2-40B4-BE49-F238E27FC236}">
                    <a16:creationId xmlns:a16="http://schemas.microsoft.com/office/drawing/2014/main" id="{9A12C8C3-BC3C-8D9D-0036-373F25CE52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5472"/>
                <a:ext cx="4132961" cy="767474"/>
              </a:xfrm>
              <a:prstGeom prst="rect">
                <a:avLst/>
              </a:prstGeom>
              <a:blipFill>
                <a:blip r:embed="rId3"/>
                <a:stretch>
                  <a:fillRect l="-2360" r="-88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0E8AD0E-DF67-BF6C-AF3D-76705A09278A}"/>
              </a:ext>
            </a:extLst>
          </p:cNvPr>
          <p:cNvSpPr txBox="1"/>
          <p:nvPr/>
        </p:nvSpPr>
        <p:spPr>
          <a:xfrm>
            <a:off x="1631504" y="5532338"/>
            <a:ext cx="2058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8" name="yt_shape_10498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某农科所要在一块长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的实验基地上培育新粮食品种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b65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现培育每种新品种需要一块边长为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的正方形试验田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c2ea"/>
              </a:rPr>
              <a:t>这块实验基地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最多能培育几种新粮食品种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答：这块实验基地最多能培育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种新粮食品种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DBF360-0AE9-BDDD-6F46-CC700560D570}"/>
              </a:ext>
            </a:extLst>
          </p:cNvPr>
          <p:cNvSpPr txBox="1"/>
          <p:nvPr/>
        </p:nvSpPr>
        <p:spPr>
          <a:xfrm>
            <a:off x="450108" y="2279658"/>
            <a:ext cx="8130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AF11AD-49BC-16FA-1C39-B5649EDECF53}"/>
              </a:ext>
            </a:extLst>
          </p:cNvPr>
          <p:cNvSpPr txBox="1"/>
          <p:nvPr/>
        </p:nvSpPr>
        <p:spPr>
          <a:xfrm>
            <a:off x="450108" y="2755146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答：这块实验基地最多能培育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种新粮食品种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B2FD1B-AF87-888A-15A9-B82645FDA76F}"/>
              </a:ext>
            </a:extLst>
          </p:cNvPr>
          <p:cNvSpPr txBox="1"/>
          <p:nvPr/>
        </p:nvSpPr>
        <p:spPr>
          <a:xfrm>
            <a:off x="450108" y="3706122"/>
            <a:ext cx="451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4F3300-CFBA-1F5F-261B-C9603526C7CE}"/>
              </a:ext>
            </a:extLst>
          </p:cNvPr>
          <p:cNvSpPr txBox="1"/>
          <p:nvPr/>
        </p:nvSpPr>
        <p:spPr>
          <a:xfrm>
            <a:off x="450108" y="4181610"/>
            <a:ext cx="365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0D094C-9E23-317F-F2A5-32D933A86059}"/>
              </a:ext>
            </a:extLst>
          </p:cNvPr>
          <p:cNvSpPr txBox="1"/>
          <p:nvPr/>
        </p:nvSpPr>
        <p:spPr>
          <a:xfrm>
            <a:off x="450108" y="4657098"/>
            <a:ext cx="622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" name="yt_shape_1050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03" name="yt_image_10503" title="H_41.85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09" name="yt_shape_10509"/>
              <p:cNvSpPr txBox="1"/>
              <p:nvPr/>
            </p:nvSpPr>
            <p:spPr>
              <a:xfrm>
                <a:off x="540119" y="1482165"/>
                <a:ext cx="11492915" cy="44318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课后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数学老师在黑板上给同学们留了一道题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a251"/>
                  </a:rPr>
                  <a:t>请你帮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同学们解答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0509" name="yt_shape_10509" descr="{&quot;rangeId&quot;:32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431854"/>
              </a:xfrm>
              <a:prstGeom prst="rect">
                <a:avLst/>
              </a:prstGeom>
              <a:blipFill>
                <a:blip r:embed="rId3"/>
                <a:stretch>
                  <a:fillRect l="-1645" t="-1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7226FF-BD54-C025-9361-B4CA2DEEEAEE}"/>
              </a:ext>
            </a:extLst>
          </p:cNvPr>
          <p:cNvSpPr txBox="1"/>
          <p:nvPr/>
        </p:nvSpPr>
        <p:spPr>
          <a:xfrm>
            <a:off x="450108" y="3337311"/>
            <a:ext cx="545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92820D-3BC4-600C-D64E-B9ADD33178EF}"/>
              </a:ext>
            </a:extLst>
          </p:cNvPr>
          <p:cNvSpPr txBox="1"/>
          <p:nvPr/>
        </p:nvSpPr>
        <p:spPr>
          <a:xfrm>
            <a:off x="1364508" y="3812799"/>
            <a:ext cx="263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131091-8248-235B-B41F-7A954DB30EBD}"/>
              </a:ext>
            </a:extLst>
          </p:cNvPr>
          <p:cNvSpPr txBox="1"/>
          <p:nvPr/>
        </p:nvSpPr>
        <p:spPr>
          <a:xfrm>
            <a:off x="450108" y="4288287"/>
            <a:ext cx="494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1134AE0-01C8-7A6D-9B80-101A65B45746}"/>
                  </a:ext>
                </a:extLst>
              </p:cNvPr>
              <p:cNvSpPr txBox="1"/>
              <p:nvPr/>
            </p:nvSpPr>
            <p:spPr>
              <a:xfrm>
                <a:off x="450108" y="4763776"/>
                <a:ext cx="436232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5" name="文本框 4" descr="{'rangeId': 32, 'mathAnswerShape': 1, 'IsSplitBraceMath': 1}">
                <a:extLst>
                  <a:ext uri="{FF2B5EF4-FFF2-40B4-BE49-F238E27FC236}">
                    <a16:creationId xmlns:a16="http://schemas.microsoft.com/office/drawing/2014/main" id="{21134AE0-01C8-7A6D-9B80-101A65B457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63776"/>
                <a:ext cx="4362323" cy="1154189"/>
              </a:xfrm>
              <a:prstGeom prst="rect">
                <a:avLst/>
              </a:prstGeom>
              <a:blipFill>
                <a:blip r:embed="rId4"/>
                <a:stretch>
                  <a:fillRect l="-2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1" name="yt_shape_10511"/>
          <p:cNvSpPr txBox="1"/>
          <p:nvPr/>
        </p:nvSpPr>
        <p:spPr>
          <a:xfrm>
            <a:off x="540000" y="900000"/>
            <a:ext cx="356828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B6DD10-85EB-AAB1-7A9F-14CDAE58B0B4}"/>
              </a:ext>
            </a:extLst>
          </p:cNvPr>
          <p:cNvSpPr txBox="1"/>
          <p:nvPr/>
        </p:nvSpPr>
        <p:spPr>
          <a:xfrm>
            <a:off x="449989" y="1328682"/>
            <a:ext cx="363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BBA0F6-DA07-9008-C86C-65EE80B27784}"/>
              </a:ext>
            </a:extLst>
          </p:cNvPr>
          <p:cNvSpPr txBox="1"/>
          <p:nvPr/>
        </p:nvSpPr>
        <p:spPr>
          <a:xfrm>
            <a:off x="449989" y="1804170"/>
            <a:ext cx="2708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E243E3-3CA5-8DDF-C2DB-4089100432D0}"/>
              </a:ext>
            </a:extLst>
          </p:cNvPr>
          <p:cNvSpPr txBox="1"/>
          <p:nvPr/>
        </p:nvSpPr>
        <p:spPr>
          <a:xfrm>
            <a:off x="449989" y="2279658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7DEA50-5A6B-6FFD-E01D-4574CFF0F452}"/>
              </a:ext>
            </a:extLst>
          </p:cNvPr>
          <p:cNvSpPr txBox="1"/>
          <p:nvPr/>
        </p:nvSpPr>
        <p:spPr>
          <a:xfrm>
            <a:off x="449989" y="2755146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D6942D-3911-1497-018E-63C5D0546BB9}"/>
              </a:ext>
            </a:extLst>
          </p:cNvPr>
          <p:cNvSpPr txBox="1"/>
          <p:nvPr/>
        </p:nvSpPr>
        <p:spPr>
          <a:xfrm>
            <a:off x="449989" y="3230634"/>
            <a:ext cx="1032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2" name="yt_shape_1043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墨迹覆盖了等式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5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d94d"/>
              </a:rPr>
              <a:t>则覆盖的是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3" name="yt_table_104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294258"/>
              </p:ext>
            </p:extLst>
          </p:nvPr>
        </p:nvGraphicFramePr>
        <p:xfrm>
          <a:off x="540047" y="185943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38" name="yt_shape_10438"/>
              <p:cNvSpPr txBox="1"/>
              <p:nvPr/>
            </p:nvSpPr>
            <p:spPr>
              <a:xfrm>
                <a:off x="540000" y="2385606"/>
                <a:ext cx="5826916" cy="20823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438" name="yt_shape_104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5606"/>
                <a:ext cx="5826916" cy="2082365"/>
              </a:xfrm>
              <a:prstGeom prst="rect">
                <a:avLst/>
              </a:prstGeom>
              <a:blipFill>
                <a:blip r:embed="rId2"/>
                <a:stretch>
                  <a:fillRect l="-3246" t="-2339" r="-2304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726037" title="H_12.320079">
            <a:extLst>
              <a:ext uri="{FF2B5EF4-FFF2-40B4-BE49-F238E27FC236}">
                <a16:creationId xmlns:a16="http://schemas.microsoft.com/office/drawing/2014/main" id="{C1955A52-D227-F669-9D30-DA2E584AFD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482" y="1059512"/>
            <a:ext cx="312929" cy="15646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AE8EA5-CD83-E3C8-2D8A-8F8A7144C019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66496F-DDBE-6AC2-B04C-BA343E4EE17C}"/>
              </a:ext>
            </a:extLst>
          </p:cNvPr>
          <p:cNvSpPr txBox="1"/>
          <p:nvPr/>
        </p:nvSpPr>
        <p:spPr>
          <a:xfrm>
            <a:off x="2999514" y="2814288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981764-4390-A38A-B911-669ADB449B03}"/>
              </a:ext>
            </a:extLst>
          </p:cNvPr>
          <p:cNvSpPr txBox="1"/>
          <p:nvPr/>
        </p:nvSpPr>
        <p:spPr>
          <a:xfrm>
            <a:off x="4923564" y="3289776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8421D6-DD37-A36E-858D-ED8E17DAA3CD}"/>
                  </a:ext>
                </a:extLst>
              </p:cNvPr>
              <p:cNvSpPr txBox="1"/>
              <p:nvPr/>
            </p:nvSpPr>
            <p:spPr>
              <a:xfrm>
                <a:off x="4606064" y="3765264"/>
                <a:ext cx="1013524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6" name="文本框 5" descr="{'rangeId': 6, 'mathAnswerShape': 1}">
                <a:extLst>
                  <a:ext uri="{FF2B5EF4-FFF2-40B4-BE49-F238E27FC236}">
                    <a16:creationId xmlns:a16="http://schemas.microsoft.com/office/drawing/2014/main" id="{DB8421D6-DD37-A36E-858D-ED8E17DAA3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6064" y="3765264"/>
                <a:ext cx="1013524" cy="729374"/>
              </a:xfrm>
              <a:prstGeom prst="rect">
                <a:avLst/>
              </a:prstGeom>
              <a:blipFill>
                <a:blip r:embed="rId4"/>
                <a:stretch>
                  <a:fillRect l="-963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9FC1E31-88EA-0F53-E070-154DF975C22B}"/>
              </a:ext>
            </a:extLst>
          </p:cNvPr>
          <p:cNvCxnSpPr/>
          <p:nvPr/>
        </p:nvCxnSpPr>
        <p:spPr>
          <a:xfrm>
            <a:off x="4391275" y="4466882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0" name="yt_shape_10440"/>
          <p:cNvSpPr txBox="1"/>
          <p:nvPr/>
        </p:nvSpPr>
        <p:spPr>
          <a:xfrm>
            <a:off x="540000" y="900000"/>
            <a:ext cx="3936975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	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	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E33FBF-1364-ED2F-5C7E-38A37C9284CA}"/>
              </a:ext>
            </a:extLst>
          </p:cNvPr>
          <p:cNvSpPr txBox="1"/>
          <p:nvPr/>
        </p:nvSpPr>
        <p:spPr>
          <a:xfrm>
            <a:off x="449989" y="1804170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EE285C-AF59-C12E-2BC7-FAC882CD072D}"/>
              </a:ext>
            </a:extLst>
          </p:cNvPr>
          <p:cNvSpPr txBox="1"/>
          <p:nvPr/>
        </p:nvSpPr>
        <p:spPr>
          <a:xfrm>
            <a:off x="1685308" y="231342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E409DF-051F-CC03-7E1B-1F0D972B3268}"/>
              </a:ext>
            </a:extLst>
          </p:cNvPr>
          <p:cNvSpPr txBox="1"/>
          <p:nvPr/>
        </p:nvSpPr>
        <p:spPr>
          <a:xfrm>
            <a:off x="449989" y="3230634"/>
            <a:ext cx="327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20FC71-6DF7-ED1D-2181-A00150903BB6}"/>
              </a:ext>
            </a:extLst>
          </p:cNvPr>
          <p:cNvSpPr txBox="1"/>
          <p:nvPr/>
        </p:nvSpPr>
        <p:spPr>
          <a:xfrm>
            <a:off x="1685308" y="3739893"/>
            <a:ext cx="174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B3ACED-6C72-8990-37D1-2C0FA5D8DE06}"/>
              </a:ext>
            </a:extLst>
          </p:cNvPr>
          <p:cNvSpPr txBox="1"/>
          <p:nvPr/>
        </p:nvSpPr>
        <p:spPr>
          <a:xfrm>
            <a:off x="1685308" y="4215381"/>
            <a:ext cx="86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EE629C-5D9E-914F-6D94-491293D10EFF}"/>
              </a:ext>
            </a:extLst>
          </p:cNvPr>
          <p:cNvSpPr txBox="1"/>
          <p:nvPr/>
        </p:nvSpPr>
        <p:spPr>
          <a:xfrm>
            <a:off x="449989" y="5132586"/>
            <a:ext cx="308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A224DE-F1A2-9467-C8E5-BE929991B9E4}"/>
              </a:ext>
            </a:extLst>
          </p:cNvPr>
          <p:cNvSpPr txBox="1"/>
          <p:nvPr/>
        </p:nvSpPr>
        <p:spPr>
          <a:xfrm>
            <a:off x="1685308" y="5641845"/>
            <a:ext cx="156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053729-429B-A2A8-1923-C56610ADB657}"/>
              </a:ext>
            </a:extLst>
          </p:cNvPr>
          <p:cNvSpPr txBox="1"/>
          <p:nvPr/>
        </p:nvSpPr>
        <p:spPr>
          <a:xfrm>
            <a:off x="1685308" y="611733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	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47" name="yt_shape_10447"/>
              <p:cNvSpPr txBox="1"/>
              <p:nvPr/>
            </p:nvSpPr>
            <p:spPr>
              <a:xfrm>
                <a:off x="540000" y="900000"/>
                <a:ext cx="2543966" cy="17118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47" name="yt_shape_10447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543966" cy="1711879"/>
              </a:xfrm>
              <a:prstGeom prst="rect">
                <a:avLst/>
              </a:prstGeom>
              <a:blipFill>
                <a:blip r:embed="rId2"/>
                <a:stretch>
                  <a:fillRect l="-7434" r="-4077" b="-10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840CCE-946A-7FDE-7001-9BCAA663BC70}"/>
              </a:ext>
            </a:extLst>
          </p:cNvPr>
          <p:cNvSpPr txBox="1"/>
          <p:nvPr/>
        </p:nvSpPr>
        <p:spPr>
          <a:xfrm>
            <a:off x="449989" y="1648659"/>
            <a:ext cx="269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F3718D-ABDB-4D9E-8F96-2D797916E917}"/>
              </a:ext>
            </a:extLst>
          </p:cNvPr>
          <p:cNvSpPr txBox="1"/>
          <p:nvPr/>
        </p:nvSpPr>
        <p:spPr>
          <a:xfrm>
            <a:off x="1631504" y="2109718"/>
            <a:ext cx="11500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0" name="yt_shape_10450"/>
          <p:cNvSpPr txBox="1"/>
          <p:nvPr/>
        </p:nvSpPr>
        <p:spPr>
          <a:xfrm>
            <a:off x="540000" y="900000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同底数幂的除法法则的逆应用</a:t>
            </a:r>
          </a:p>
        </p:txBody>
      </p:sp>
      <p:sp>
        <p:nvSpPr>
          <p:cNvPr id="10451" name="yt_shape_10451"/>
          <p:cNvSpPr txBox="1"/>
          <p:nvPr/>
        </p:nvSpPr>
        <p:spPr>
          <a:xfrm>
            <a:off x="540000" y="1395205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52" name="yt_table_104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632823"/>
              </p:ext>
            </p:extLst>
          </p:nvPr>
        </p:nvGraphicFramePr>
        <p:xfrm>
          <a:off x="540047" y="1874508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</a:tbl>
          </a:graphicData>
        </a:graphic>
      </p:graphicFrame>
      <p:sp>
        <p:nvSpPr>
          <p:cNvPr id="10454" name="yt_shape_10454"/>
          <p:cNvSpPr txBox="1"/>
          <p:nvPr/>
        </p:nvSpPr>
        <p:spPr>
          <a:xfrm>
            <a:off x="540000" y="2400679"/>
            <a:ext cx="90168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岳阳县校级期中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726192" title="H_26.259764">
            <a:extLst>
              <a:ext uri="{FF2B5EF4-FFF2-40B4-BE49-F238E27FC236}">
                <a16:creationId xmlns:a16="http://schemas.microsoft.com/office/drawing/2014/main" id="{BAEA0367-B024-CC93-49F2-5322276AEF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2BF60D-10E3-B606-6CCB-DFC129A42059}"/>
              </a:ext>
            </a:extLst>
          </p:cNvPr>
          <p:cNvSpPr txBox="1"/>
          <p:nvPr/>
        </p:nvSpPr>
        <p:spPr>
          <a:xfrm>
            <a:off x="58093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31987C-632C-28AD-202B-63D12124507D}"/>
              </a:ext>
            </a:extLst>
          </p:cNvPr>
          <p:cNvSpPr txBox="1"/>
          <p:nvPr/>
        </p:nvSpPr>
        <p:spPr>
          <a:xfrm>
            <a:off x="8693876" y="235387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" name="yt_shape_10455"/>
          <p:cNvSpPr txBox="1"/>
          <p:nvPr/>
        </p:nvSpPr>
        <p:spPr>
          <a:xfrm>
            <a:off x="540000" y="900198"/>
            <a:ext cx="5198539" cy="41614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同底数幂的除法的实际应用</a:t>
            </a:r>
          </a:p>
        </p:txBody>
      </p:sp>
      <p:sp>
        <p:nvSpPr>
          <p:cNvPr id="10456" name="yt_shape_10456"/>
          <p:cNvSpPr txBox="1"/>
          <p:nvPr/>
        </p:nvSpPr>
        <p:spPr>
          <a:xfrm>
            <a:off x="540119" y="1367138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某种液体中每升含有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个有害细菌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某种杀虫剂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滴可杀死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个此种有害细菌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027f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升这种液体中的有害细菌杀死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要用这种杀虫剂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57" name="yt_table_10457" title="H_69.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628500"/>
              </p:ext>
            </p:extLst>
          </p:nvPr>
        </p:nvGraphicFramePr>
        <p:xfrm>
          <a:off x="540047" y="2261952"/>
          <a:ext cx="4675506" cy="877824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438912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</a:tbl>
          </a:graphicData>
        </a:graphic>
      </p:graphicFrame>
      <p:sp>
        <p:nvSpPr>
          <p:cNvPr id="10459" name="yt_shape_10459"/>
          <p:cNvSpPr txBox="1"/>
          <p:nvPr/>
        </p:nvSpPr>
        <p:spPr>
          <a:xfrm>
            <a:off x="540119" y="3190577"/>
            <a:ext cx="11492915" cy="30600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根据里氏震级的定义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地震所释放的相对能量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与地震级数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bd47,isEnd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级地震所释放的相对能量是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2ef5,isEnd"/>
              </a:rPr>
              <a:t>级地震所释放的相对能量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一张数码照片的文件大小是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一个存储量为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7c94,isEnd"/>
              </a:rPr>
              <a:t>的移动存储器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能存储多少张这样的数码照片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答：能存储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张这样的数码照片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5" name="yt_shape_1714122726266" title="H_26.259764">
            <a:extLst>
              <a:ext uri="{FF2B5EF4-FFF2-40B4-BE49-F238E27FC236}">
                <a16:creationId xmlns:a16="http://schemas.microsoft.com/office/drawing/2014/main" id="{13305FB9-43A6-7DCD-000F-5524D305F1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0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988527-7686-C4E5-207A-B46FC920677F}"/>
              </a:ext>
            </a:extLst>
          </p:cNvPr>
          <p:cNvSpPr txBox="1"/>
          <p:nvPr/>
        </p:nvSpPr>
        <p:spPr>
          <a:xfrm>
            <a:off x="8527307" y="1759244"/>
            <a:ext cx="3832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70EE42-9F88-5839-318B-014A6F16652D}"/>
              </a:ext>
            </a:extLst>
          </p:cNvPr>
          <p:cNvSpPr txBox="1"/>
          <p:nvPr/>
        </p:nvSpPr>
        <p:spPr>
          <a:xfrm>
            <a:off x="1059708" y="4021595"/>
            <a:ext cx="9420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82E190-DC06-47CF-4175-AC587C16405C}"/>
              </a:ext>
            </a:extLst>
          </p:cNvPr>
          <p:cNvSpPr txBox="1"/>
          <p:nvPr/>
        </p:nvSpPr>
        <p:spPr>
          <a:xfrm>
            <a:off x="450108" y="5338332"/>
            <a:ext cx="38122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76101F-EC1D-80CD-F629-8D653B03C584}"/>
              </a:ext>
            </a:extLst>
          </p:cNvPr>
          <p:cNvSpPr txBox="1"/>
          <p:nvPr/>
        </p:nvSpPr>
        <p:spPr>
          <a:xfrm>
            <a:off x="450108" y="5777243"/>
            <a:ext cx="44726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答：能存储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张这样的数码照片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3" name="yt_shape_10463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弄错运算法则而出错</a:t>
            </a:r>
          </a:p>
        </p:txBody>
      </p:sp>
      <p:sp>
        <p:nvSpPr>
          <p:cNvPr id="10464" name="yt_shape_10464"/>
          <p:cNvSpPr txBox="1"/>
          <p:nvPr/>
        </p:nvSpPr>
        <p:spPr>
          <a:xfrm>
            <a:off x="540119" y="139520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注重过程学习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阅读下列解答过程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在横线上填入恰当的内容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3</a:t>
            </a:r>
          </a:p>
          <a:p>
            <a:pPr eaLnBrk="1" latinLnBrk="0" hangingPunct="0">
              <a:lnSpc>
                <a:spcPct val="129999"/>
              </a:lnSpc>
              <a:tabLst>
                <a:tab pos="3856400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  <a:tabLst>
                <a:tab pos="3856400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  <a:tabLst>
                <a:tab pos="3856400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③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上述过程中有错误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错在第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正确答案是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726343" title="H_26.259764">
            <a:extLst>
              <a:ext uri="{FF2B5EF4-FFF2-40B4-BE49-F238E27FC236}">
                <a16:creationId xmlns:a16="http://schemas.microsoft.com/office/drawing/2014/main" id="{D869DBB4-B63F-7BD9-E47F-F753F31712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CB75BA-5D55-DFBB-1F48-A65363052B97}"/>
              </a:ext>
            </a:extLst>
          </p:cNvPr>
          <p:cNvSpPr txBox="1"/>
          <p:nvPr/>
        </p:nvSpPr>
        <p:spPr>
          <a:xfrm>
            <a:off x="4412508" y="372583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683102-2CC0-2189-AAD6-0A2FCD274745}"/>
              </a:ext>
            </a:extLst>
          </p:cNvPr>
          <p:cNvSpPr txBox="1"/>
          <p:nvPr/>
        </p:nvSpPr>
        <p:spPr>
          <a:xfrm>
            <a:off x="6850907" y="3725839"/>
            <a:ext cx="482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5_34ab7"/>
              </a:rPr>
              <a:t>同底数幂相除，底数不变，指数相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D30CBF-99A0-CD49-F3E2-0085D17AA1F8}"/>
              </a:ext>
            </a:extLst>
          </p:cNvPr>
          <p:cNvSpPr txBox="1"/>
          <p:nvPr/>
        </p:nvSpPr>
        <p:spPr>
          <a:xfrm>
            <a:off x="450108" y="4201327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减，而不是相除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EF8810-E197-EA48-91E0-DC4FCDEA2090}"/>
              </a:ext>
            </a:extLst>
          </p:cNvPr>
          <p:cNvSpPr txBox="1"/>
          <p:nvPr/>
        </p:nvSpPr>
        <p:spPr>
          <a:xfrm>
            <a:off x="4841133" y="4201327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1" name="yt_shape_1047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70" name="yt_image_10470" title="H_41.8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3" name="yt_shape_10473"/>
          <p:cNvSpPr txBox="1"/>
          <p:nvPr/>
        </p:nvSpPr>
        <p:spPr>
          <a:xfrm>
            <a:off x="540000" y="1482165"/>
            <a:ext cx="91932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张家界一中月考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74" name="yt_table_104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816268"/>
              </p:ext>
            </p:extLst>
          </p:nvPr>
        </p:nvGraphicFramePr>
        <p:xfrm>
          <a:off x="540047" y="1961468"/>
          <a:ext cx="8562341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1100138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</a:tbl>
          </a:graphicData>
        </a:graphic>
      </p:graphicFrame>
      <p:sp>
        <p:nvSpPr>
          <p:cNvPr id="10476" name="yt_shape_10476"/>
          <p:cNvSpPr txBox="1"/>
          <p:nvPr/>
        </p:nvSpPr>
        <p:spPr>
          <a:xfrm>
            <a:off x="540000" y="2487639"/>
            <a:ext cx="85359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77" name="yt_table_104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402822"/>
              </p:ext>
            </p:extLst>
          </p:nvPr>
        </p:nvGraphicFramePr>
        <p:xfrm>
          <a:off x="540047" y="2966942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</a:tbl>
          </a:graphicData>
        </a:graphic>
      </p:graphicFrame>
      <p:sp>
        <p:nvSpPr>
          <p:cNvPr id="10479" name="yt_shape_10479"/>
          <p:cNvSpPr txBox="1"/>
          <p:nvPr/>
        </p:nvSpPr>
        <p:spPr>
          <a:xfrm>
            <a:off x="540000" y="3493113"/>
            <a:ext cx="745204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  <a:tabLst>
                <a:tab pos="4313050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  <a:tabLst>
                <a:tab pos="4313050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</a:p>
        </p:txBody>
      </p:sp>
      <p:graphicFrame>
        <p:nvGraphicFramePr>
          <p:cNvPr id="10483" name="yt_table_104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869428"/>
              </p:ext>
            </p:extLst>
          </p:nvPr>
        </p:nvGraphicFramePr>
        <p:xfrm>
          <a:off x="540047" y="5410325"/>
          <a:ext cx="88766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D89FEC4-28AF-B3B2-BAD2-114C617AA07C}"/>
              </a:ext>
            </a:extLst>
          </p:cNvPr>
          <p:cNvSpPr txBox="1"/>
          <p:nvPr/>
        </p:nvSpPr>
        <p:spPr>
          <a:xfrm>
            <a:off x="872403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1EF028-00AE-8B25-4AAD-1F8228A69D01}"/>
              </a:ext>
            </a:extLst>
          </p:cNvPr>
          <p:cNvSpPr txBox="1"/>
          <p:nvPr/>
        </p:nvSpPr>
        <p:spPr>
          <a:xfrm>
            <a:off x="8090626" y="244083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21FCF7-D606-2A25-C935-940B95860918}"/>
              </a:ext>
            </a:extLst>
          </p:cNvPr>
          <p:cNvSpPr txBox="1"/>
          <p:nvPr/>
        </p:nvSpPr>
        <p:spPr>
          <a:xfrm>
            <a:off x="3955189" y="3446307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" name="yt_shape_10485"/>
          <p:cNvSpPr txBox="1"/>
          <p:nvPr/>
        </p:nvSpPr>
        <p:spPr>
          <a:xfrm>
            <a:off x="540000" y="900000"/>
            <a:ext cx="855202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C54029-0AD6-C792-14C4-472BFEF002E1}"/>
              </a:ext>
            </a:extLst>
          </p:cNvPr>
          <p:cNvSpPr txBox="1"/>
          <p:nvPr/>
        </p:nvSpPr>
        <p:spPr>
          <a:xfrm>
            <a:off x="5564914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BE8114-AE54-4C2D-F951-72AE21226ED7}"/>
              </a:ext>
            </a:extLst>
          </p:cNvPr>
          <p:cNvSpPr txBox="1"/>
          <p:nvPr/>
        </p:nvSpPr>
        <p:spPr>
          <a:xfrm>
            <a:off x="6766651" y="13286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504BB6-76B9-C703-FC1B-0264483A5639}"/>
              </a:ext>
            </a:extLst>
          </p:cNvPr>
          <p:cNvSpPr txBox="1"/>
          <p:nvPr/>
        </p:nvSpPr>
        <p:spPr>
          <a:xfrm>
            <a:off x="8385901" y="13286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C3B5F4-3028-A76C-D873-556CB949B38F}"/>
              </a:ext>
            </a:extLst>
          </p:cNvPr>
          <p:cNvSpPr txBox="1"/>
          <p:nvPr/>
        </p:nvSpPr>
        <p:spPr>
          <a:xfrm>
            <a:off x="6095139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194EBD-DBE7-4F39-9F1B-378518B245F4}"/>
              </a:ext>
            </a:extLst>
          </p:cNvPr>
          <p:cNvSpPr txBox="1"/>
          <p:nvPr/>
        </p:nvSpPr>
        <p:spPr>
          <a:xfrm>
            <a:off x="4685439" y="2279658"/>
            <a:ext cx="1507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1172</Words>
  <Application>Microsoft Office PowerPoint</Application>
  <PresentationFormat>宽屏</PresentationFormat>
  <Paragraphs>180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1" baseType="lpstr">
      <vt:lpstr>,isEnd</vt:lpstr>
      <vt:lpstr>_⨹_1_6027f</vt:lpstr>
      <vt:lpstr>_⨹_1_c8f3f</vt:lpstr>
      <vt:lpstr>_⨹_1_fb65a</vt:lpstr>
      <vt:lpstr>_⨹_11_12ef5,isEnd</vt:lpstr>
      <vt:lpstr>_⨹_15_34ab7</vt:lpstr>
      <vt:lpstr>_⨹_3_aa251</vt:lpstr>
      <vt:lpstr>_⨹_3_cbd47,isEnd</vt:lpstr>
      <vt:lpstr>_⨹_5_2d94d</vt:lpstr>
      <vt:lpstr>_⨹_6_07c94,isEnd</vt:lpstr>
      <vt:lpstr>_⨹_6_9c2ea</vt:lpstr>
      <vt:lpstr>Finished</vt:lpstr>
      <vt:lpstr>IsAddLine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2024-04-28T00:55:32Z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