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08" r:id="rId5"/>
    <p:sldId id="333" r:id="rId6"/>
    <p:sldId id="312" r:id="rId7"/>
    <p:sldId id="317" r:id="rId8"/>
    <p:sldId id="334" r:id="rId9"/>
    <p:sldId id="335" r:id="rId10"/>
    <p:sldId id="320" r:id="rId11"/>
    <p:sldId id="322" r:id="rId12"/>
    <p:sldId id="328" r:id="rId13"/>
    <p:sldId id="329" r:id="rId14"/>
    <p:sldId id="330" r:id="rId15"/>
    <p:sldId id="331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860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5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28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1.png"/><Relationship Id="rId7" Type="http://schemas.openxmlformats.org/officeDocument/2006/relationships/image" Target="../media/image23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0.png"/><Relationship Id="rId5" Type="http://schemas.openxmlformats.org/officeDocument/2006/relationships/image" Target="../media/image22.png"/><Relationship Id="rId4" Type="http://schemas.openxmlformats.org/officeDocument/2006/relationships/image" Target="../media/image16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37" name="yt_image_15037" title="H_41.8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:p14="http://schemas.microsoft.com/office/powerpoint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039" name="yt_shape_15039"/>
              <p:cNvSpPr txBox="1"/>
              <p:nvPr/>
            </p:nvSpPr>
            <p:spPr>
              <a:xfrm>
                <a:off x="540000" y="1482165"/>
                <a:ext cx="9344418" cy="4703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5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Times New Roman" pitchFamily="24"/>
                    <a:sym typeface="Finished"/>
                  </a:rPr>
                  <a:t> </a:t>
                </a:r>
                <a:r>
                  <a:rPr lang="en-US" altLang="zh-CN" sz="240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   </a:t>
                </a:r>
                <a:r>
                  <a:rPr lang="en-US" altLang="zh-CN" sz="1300" b="0" i="0" u="none">
                    <a:solidFill>
                      <a:srgbClr val="1EE3CF"/>
                    </a:solidFill>
                    <a:effectLst/>
                    <a:latin typeface="Times New Roman" pitchFamily="13"/>
                    <a:ea typeface="宋体" pitchFamily="13"/>
                    <a:sym typeface="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积的算术平方根的性质：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，</a:t>
                </a:r>
                <a:r>
                  <a:rPr lang="en-US" altLang="zh-CN" sz="15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5039" name="yt_shape_15039" descr="{&quot;rangeId&quot;:1,&quot;color&quot;:&quot;B&quot;,&quot;ImageText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9344418" cy="470322"/>
              </a:xfrm>
              <a:prstGeom prst="rect">
                <a:avLst/>
              </a:prstGeom>
              <a:blipFill>
                <a:blip r:embed="rId3"/>
                <a:stretch>
                  <a:fillRect t="-2597" r="-1110" b="-40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041" name="yt_shape_15041"/>
              <p:cNvSpPr txBox="1"/>
              <p:nvPr/>
            </p:nvSpPr>
            <p:spPr>
              <a:xfrm>
                <a:off x="540000" y="2003275"/>
                <a:ext cx="4585294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5041" name="yt_shape_15041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03275"/>
                <a:ext cx="4585294" cy="465577"/>
              </a:xfrm>
              <a:prstGeom prst="rect">
                <a:avLst/>
              </a:prstGeom>
              <a:blipFill>
                <a:blip r:embed="rId4"/>
                <a:stretch>
                  <a:fillRect l="-4122" t="-5263" r="-3059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043" name="yt_table_15043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52614882"/>
                  </p:ext>
                </p:extLst>
              </p:nvPr>
            </p:nvGraphicFramePr>
            <p:xfrm>
              <a:off x="540047" y="2519640"/>
              <a:ext cx="9245474" cy="462153"/>
            </p:xfrm>
            <a:graphic>
              <a:graphicData uri="http://schemas.openxmlformats.org/drawingml/2006/table">
                <a:tbl>
                  <a:tblPr/>
                  <a:tblGrid>
                    <a:gridCol w="2476945">
                      <a:extLst>
                        <a:ext uri="{9D8B030D-6E8A-4147-A177-3AD203B41FA5}">
                          <a16:colId xmlns:a16="http://schemas.microsoft.com/office/drawing/2014/main" val="11098"/>
                        </a:ext>
                      </a:extLst>
                    </a:gridCol>
                    <a:gridCol w="2764282">
                      <a:extLst>
                        <a:ext uri="{9D8B030D-6E8A-4147-A177-3AD203B41FA5}">
                          <a16:colId xmlns:a16="http://schemas.microsoft.com/office/drawing/2014/main" val="11099"/>
                        </a:ext>
                      </a:extLst>
                    </a:gridCol>
                    <a:gridCol w="2459482">
                      <a:extLst>
                        <a:ext uri="{9D8B030D-6E8A-4147-A177-3AD203B41FA5}">
                          <a16:colId xmlns:a16="http://schemas.microsoft.com/office/drawing/2014/main" val="11100"/>
                        </a:ext>
                      </a:extLst>
                    </a:gridCol>
                    <a:gridCol w="1544765">
                      <a:extLst>
                        <a:ext uri="{9D8B030D-6E8A-4147-A177-3AD203B41FA5}">
                          <a16:colId xmlns:a16="http://schemas.microsoft.com/office/drawing/2014/main" val="1110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4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3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6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5043" name="yt_table_15043" descr="{&quot;rangeId&quot;:2,&quot;type&quot;:&quot;Option&quot;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52614882"/>
                  </p:ext>
                </p:extLst>
              </p:nvPr>
            </p:nvGraphicFramePr>
            <p:xfrm>
              <a:off x="540047" y="2519640"/>
              <a:ext cx="9245474" cy="462153"/>
            </p:xfrm>
            <a:graphic>
              <a:graphicData uri="http://schemas.openxmlformats.org/drawingml/2006/table">
                <a:tbl>
                  <a:tblPr/>
                  <a:tblGrid>
                    <a:gridCol w="2476945">
                      <a:extLst>
                        <a:ext uri="{9D8B030D-6E8A-4147-A177-3AD203B41FA5}">
                          <a16:colId xmlns:a16="http://schemas.microsoft.com/office/drawing/2014/main" val="11098"/>
                        </a:ext>
                      </a:extLst>
                    </a:gridCol>
                    <a:gridCol w="2764282">
                      <a:extLst>
                        <a:ext uri="{9D8B030D-6E8A-4147-A177-3AD203B41FA5}">
                          <a16:colId xmlns:a16="http://schemas.microsoft.com/office/drawing/2014/main" val="11099"/>
                        </a:ext>
                      </a:extLst>
                    </a:gridCol>
                    <a:gridCol w="2459482">
                      <a:extLst>
                        <a:ext uri="{9D8B030D-6E8A-4147-A177-3AD203B41FA5}">
                          <a16:colId xmlns:a16="http://schemas.microsoft.com/office/drawing/2014/main" val="11100"/>
                        </a:ext>
                      </a:extLst>
                    </a:gridCol>
                    <a:gridCol w="1544765">
                      <a:extLst>
                        <a:ext uri="{9D8B030D-6E8A-4147-A177-3AD203B41FA5}">
                          <a16:colId xmlns:a16="http://schemas.microsoft.com/office/drawing/2014/main" val="11101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r="-272973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89648" r="-144714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213648" r="-63027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497638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86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044" name="yt_shape_15044"/>
              <p:cNvSpPr txBox="1"/>
              <p:nvPr/>
            </p:nvSpPr>
            <p:spPr>
              <a:xfrm>
                <a:off x="540000" y="3032479"/>
                <a:ext cx="9129679" cy="4751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永兴县五校联考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5044" name="yt_shape_15044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32479"/>
                <a:ext cx="9129679" cy="475195"/>
              </a:xfrm>
              <a:prstGeom prst="rect">
                <a:avLst/>
              </a:prstGeom>
              <a:blipFill>
                <a:blip r:embed="rId6"/>
                <a:stretch>
                  <a:fillRect l="-2071" t="-1282" r="-1136" b="-397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046" name="yt_table_1504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6733294"/>
              </p:ext>
            </p:extLst>
          </p:nvPr>
        </p:nvGraphicFramePr>
        <p:xfrm>
          <a:off x="540047" y="3558462"/>
          <a:ext cx="7876477" cy="950976"/>
        </p:xfrm>
        <a:graphic>
          <a:graphicData uri="http://schemas.openxmlformats.org/drawingml/2006/table">
            <a:tbl>
              <a:tblPr/>
              <a:tblGrid>
                <a:gridCol w="5241227">
                  <a:extLst>
                    <a:ext uri="{9D8B030D-6E8A-4147-A177-3AD203B41FA5}">
                      <a16:colId xmlns:a16="http://schemas.microsoft.com/office/drawing/2014/main" val="11102"/>
                    </a:ext>
                  </a:extLst>
                </a:gridCol>
                <a:gridCol w="2635250">
                  <a:extLst>
                    <a:ext uri="{9D8B030D-6E8A-4147-A177-3AD203B41FA5}">
                      <a16:colId xmlns:a16="http://schemas.microsoft.com/office/drawing/2014/main" val="111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为一切实数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048" name="yt_shape_15048"/>
              <p:cNvSpPr txBox="1"/>
              <p:nvPr/>
            </p:nvSpPr>
            <p:spPr>
              <a:xfrm>
                <a:off x="540000" y="4560016"/>
                <a:ext cx="6668364" cy="5232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二次根式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5048" name="yt_shape_15048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60016"/>
                <a:ext cx="6668364" cy="523285"/>
              </a:xfrm>
              <a:prstGeom prst="rect">
                <a:avLst/>
              </a:prstGeom>
              <a:blipFill>
                <a:blip r:embed="rId7"/>
                <a:stretch>
                  <a:fillRect l="-2836" r="-1830" b="-325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050" name="yt_table_15050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67699169"/>
                  </p:ext>
                </p:extLst>
              </p:nvPr>
            </p:nvGraphicFramePr>
            <p:xfrm>
              <a:off x="540047" y="5134089"/>
              <a:ext cx="8962772" cy="461074"/>
            </p:xfrm>
            <a:graphic>
              <a:graphicData uri="http://schemas.openxmlformats.org/drawingml/2006/table">
                <a:tbl>
                  <a:tblPr/>
                  <a:tblGrid>
                    <a:gridCol w="2476945">
                      <a:extLst>
                        <a:ext uri="{9D8B030D-6E8A-4147-A177-3AD203B41FA5}">
                          <a16:colId xmlns:a16="http://schemas.microsoft.com/office/drawing/2014/main" val="11104"/>
                        </a:ext>
                      </a:extLst>
                    </a:gridCol>
                    <a:gridCol w="2764282">
                      <a:extLst>
                        <a:ext uri="{9D8B030D-6E8A-4147-A177-3AD203B41FA5}">
                          <a16:colId xmlns:a16="http://schemas.microsoft.com/office/drawing/2014/main" val="11105"/>
                        </a:ext>
                      </a:extLst>
                    </a:gridCol>
                    <a:gridCol w="2459482">
                      <a:extLst>
                        <a:ext uri="{9D8B030D-6E8A-4147-A177-3AD203B41FA5}">
                          <a16:colId xmlns:a16="http://schemas.microsoft.com/office/drawing/2014/main" val="11106"/>
                        </a:ext>
                      </a:extLst>
                    </a:gridCol>
                    <a:gridCol w="1262063">
                      <a:extLst>
                        <a:ext uri="{9D8B030D-6E8A-4147-A177-3AD203B41FA5}">
                          <a16:colId xmlns:a16="http://schemas.microsoft.com/office/drawing/2014/main" val="1110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12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6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5050" name="yt_table_15050" descr="{&quot;rangeId&quot;:4,&quot;type&quot;:&quot;Option&quot;}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67699169"/>
                  </p:ext>
                </p:extLst>
              </p:nvPr>
            </p:nvGraphicFramePr>
            <p:xfrm>
              <a:off x="540047" y="5134089"/>
              <a:ext cx="8962772" cy="461074"/>
            </p:xfrm>
            <a:graphic>
              <a:graphicData uri="http://schemas.openxmlformats.org/drawingml/2006/table">
                <a:tbl>
                  <a:tblPr/>
                  <a:tblGrid>
                    <a:gridCol w="2476945">
                      <a:extLst>
                        <a:ext uri="{9D8B030D-6E8A-4147-A177-3AD203B41FA5}">
                          <a16:colId xmlns:a16="http://schemas.microsoft.com/office/drawing/2014/main" val="11104"/>
                        </a:ext>
                      </a:extLst>
                    </a:gridCol>
                    <a:gridCol w="2764282">
                      <a:extLst>
                        <a:ext uri="{9D8B030D-6E8A-4147-A177-3AD203B41FA5}">
                          <a16:colId xmlns:a16="http://schemas.microsoft.com/office/drawing/2014/main" val="11105"/>
                        </a:ext>
                      </a:extLst>
                    </a:gridCol>
                    <a:gridCol w="2459482">
                      <a:extLst>
                        <a:ext uri="{9D8B030D-6E8A-4147-A177-3AD203B41FA5}">
                          <a16:colId xmlns:a16="http://schemas.microsoft.com/office/drawing/2014/main" val="11106"/>
                        </a:ext>
                      </a:extLst>
                    </a:gridCol>
                    <a:gridCol w="1262063">
                      <a:extLst>
                        <a:ext uri="{9D8B030D-6E8A-4147-A177-3AD203B41FA5}">
                          <a16:colId xmlns:a16="http://schemas.microsoft.com/office/drawing/2014/main" val="11107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8"/>
                          <a:stretch>
                            <a:fillRect t="-3947" r="-261425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8"/>
                          <a:stretch>
                            <a:fillRect l="-89845" t="-3947" r="-134879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12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6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123418112" title="H_26.259764">
            <a:extLst>
              <a:ext uri="{FF2B5EF4-FFF2-40B4-BE49-F238E27FC236}">
                <a16:creationId xmlns:a16="http://schemas.microsoft.com/office/drawing/2014/main" id="{6EA73954-164D-165A-2504-F56FBBAA04D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48302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F981224-1B37-A62C-A383-EF81DD3109D9}"/>
              </a:ext>
            </a:extLst>
          </p:cNvPr>
          <p:cNvSpPr txBox="1"/>
          <p:nvPr/>
        </p:nvSpPr>
        <p:spPr>
          <a:xfrm>
            <a:off x="4178138" y="1956469"/>
            <a:ext cx="383285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75F4960-5197-597B-835D-FF77C5C99450}"/>
              </a:ext>
            </a:extLst>
          </p:cNvPr>
          <p:cNvSpPr txBox="1"/>
          <p:nvPr/>
        </p:nvSpPr>
        <p:spPr>
          <a:xfrm>
            <a:off x="8661110" y="2985673"/>
            <a:ext cx="400748" cy="56421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7F91062-3801-701D-4D9C-598B0713A83E}"/>
              </a:ext>
            </a:extLst>
          </p:cNvPr>
          <p:cNvSpPr txBox="1"/>
          <p:nvPr/>
        </p:nvSpPr>
        <p:spPr>
          <a:xfrm>
            <a:off x="6223600" y="4513210"/>
            <a:ext cx="400748" cy="6118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09" name="yt_shape_15109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5108" name="yt_image_15108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111" name="yt_shape_15111"/>
              <p:cNvSpPr txBox="1"/>
              <p:nvPr/>
            </p:nvSpPr>
            <p:spPr>
              <a:xfrm>
                <a:off x="540000" y="1482165"/>
                <a:ext cx="10281789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下列二次根式中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不能化简成为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为有理数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形式的是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5111" name="yt_shape_15111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10281789" cy="466666"/>
              </a:xfrm>
              <a:prstGeom prst="rect">
                <a:avLst/>
              </a:prstGeom>
              <a:blipFill>
                <a:blip r:embed="rId3"/>
                <a:stretch>
                  <a:fillRect l="-1839" t="-3896" r="-830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113" name="yt_table_15113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53372632"/>
                  </p:ext>
                </p:extLst>
              </p:nvPr>
            </p:nvGraphicFramePr>
            <p:xfrm>
              <a:off x="540047" y="1999619"/>
              <a:ext cx="8699374" cy="525082"/>
            </p:xfrm>
            <a:graphic>
              <a:graphicData uri="http://schemas.openxmlformats.org/drawingml/2006/table">
                <a:tbl>
                  <a:tblPr/>
                  <a:tblGrid>
                    <a:gridCol w="2416620">
                      <a:extLst>
                        <a:ext uri="{9D8B030D-6E8A-4147-A177-3AD203B41FA5}">
                          <a16:colId xmlns:a16="http://schemas.microsoft.com/office/drawing/2014/main" val="11121"/>
                        </a:ext>
                      </a:extLst>
                    </a:gridCol>
                    <a:gridCol w="2399157">
                      <a:extLst>
                        <a:ext uri="{9D8B030D-6E8A-4147-A177-3AD203B41FA5}">
                          <a16:colId xmlns:a16="http://schemas.microsoft.com/office/drawing/2014/main" val="11122"/>
                        </a:ext>
                      </a:extLst>
                    </a:gridCol>
                    <a:gridCol w="2399157">
                      <a:extLst>
                        <a:ext uri="{9D8B030D-6E8A-4147-A177-3AD203B41FA5}">
                          <a16:colId xmlns:a16="http://schemas.microsoft.com/office/drawing/2014/main" val="11123"/>
                        </a:ext>
                      </a:extLst>
                    </a:gridCol>
                    <a:gridCol w="1484440">
                      <a:extLst>
                        <a:ext uri="{9D8B030D-6E8A-4147-A177-3AD203B41FA5}">
                          <a16:colId xmlns:a16="http://schemas.microsoft.com/office/drawing/2014/main" val="1112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98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48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50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7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5113" name="yt_table_15113" descr="{&quot;rangeId&quot;:15,&quot;type&quot;:&quot;Option&quot;}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53372632"/>
                  </p:ext>
                </p:extLst>
              </p:nvPr>
            </p:nvGraphicFramePr>
            <p:xfrm>
              <a:off x="540047" y="1999619"/>
              <a:ext cx="8699374" cy="464630"/>
            </p:xfrm>
            <a:graphic>
              <a:graphicData uri="http://schemas.openxmlformats.org/drawingml/2006/table">
                <a:tbl>
                  <a:tblPr/>
                  <a:tblGrid>
                    <a:gridCol w="2416620">
                      <a:extLst>
                        <a:ext uri="{9D8B030D-6E8A-4147-A177-3AD203B41FA5}">
                          <a16:colId xmlns:a16="http://schemas.microsoft.com/office/drawing/2014/main" val="11121"/>
                        </a:ext>
                      </a:extLst>
                    </a:gridCol>
                    <a:gridCol w="2399157">
                      <a:extLst>
                        <a:ext uri="{9D8B030D-6E8A-4147-A177-3AD203B41FA5}">
                          <a16:colId xmlns:a16="http://schemas.microsoft.com/office/drawing/2014/main" val="11122"/>
                        </a:ext>
                      </a:extLst>
                    </a:gridCol>
                    <a:gridCol w="2399157">
                      <a:extLst>
                        <a:ext uri="{9D8B030D-6E8A-4147-A177-3AD203B41FA5}">
                          <a16:colId xmlns:a16="http://schemas.microsoft.com/office/drawing/2014/main" val="11123"/>
                        </a:ext>
                      </a:extLst>
                    </a:gridCol>
                    <a:gridCol w="1484440">
                      <a:extLst>
                        <a:ext uri="{9D8B030D-6E8A-4147-A177-3AD203B41FA5}">
                          <a16:colId xmlns:a16="http://schemas.microsoft.com/office/drawing/2014/main" val="11124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59698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761" r="-161675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01272" r="-62087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85246" b="-4026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87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114" name="yt_shape_15114"/>
              <p:cNvSpPr txBox="1"/>
              <p:nvPr/>
            </p:nvSpPr>
            <p:spPr>
              <a:xfrm>
                <a:off x="540000" y="2514934"/>
                <a:ext cx="9610580" cy="200234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页第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为整数的最小正整数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在实数范围内分解因式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 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x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）</a:t>
                </a:r>
                <a:r>
                  <a:rPr lang="en-US" altLang="zh-CN" sz="2400" b="0" i="0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2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5114" name="yt_shape_151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14934"/>
                <a:ext cx="9610580" cy="2002343"/>
              </a:xfrm>
              <a:prstGeom prst="rect">
                <a:avLst/>
              </a:prstGeom>
              <a:blipFill>
                <a:blip r:embed="rId5"/>
                <a:stretch>
                  <a:fillRect l="-1967" t="-1220" r="-1015" b="-85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26A7868-6F79-AC02-E121-97D31531C608}"/>
              </a:ext>
            </a:extLst>
          </p:cNvPr>
          <p:cNvSpPr txBox="1"/>
          <p:nvPr/>
        </p:nvSpPr>
        <p:spPr>
          <a:xfrm>
            <a:off x="9819540" y="1435359"/>
            <a:ext cx="383286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94F0D65-8DE1-23B3-6BAF-FDE4C9295F29}"/>
              </a:ext>
            </a:extLst>
          </p:cNvPr>
          <p:cNvSpPr txBox="1"/>
          <p:nvPr/>
        </p:nvSpPr>
        <p:spPr>
          <a:xfrm>
            <a:off x="9434223" y="2468128"/>
            <a:ext cx="637286" cy="61386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F7A1B9A-F428-BC8D-98C5-DE2C46AED8B0}"/>
                  </a:ext>
                </a:extLst>
              </p:cNvPr>
              <p:cNvSpPr txBox="1"/>
              <p:nvPr/>
            </p:nvSpPr>
            <p:spPr>
              <a:xfrm>
                <a:off x="2562952" y="3382922"/>
                <a:ext cx="3701414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4" name="文本框 3" descr="{'rangeId': 16, 'hasSerialNum': 1, 'mathAnswerShape': 1}">
                <a:extLst>
                  <a:ext uri="{FF2B5EF4-FFF2-40B4-BE49-F238E27FC236}">
                    <a16:creationId xmlns:a16="http://schemas.microsoft.com/office/drawing/2014/main" id="{2F7A1B9A-F428-BC8D-98C5-DE2C46AED8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2952" y="3382922"/>
                <a:ext cx="3701414" cy="618693"/>
              </a:xfrm>
              <a:prstGeom prst="rect">
                <a:avLst/>
              </a:prstGeom>
              <a:blipFill>
                <a:blip r:embed="rId6"/>
                <a:stretch>
                  <a:fillRect l="-2467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DECE4A1-F08A-3F01-693F-1FE7D2E1E58F}"/>
                  </a:ext>
                </a:extLst>
              </p:cNvPr>
              <p:cNvSpPr txBox="1"/>
              <p:nvPr/>
            </p:nvSpPr>
            <p:spPr>
              <a:xfrm>
                <a:off x="3666391" y="3988953"/>
                <a:ext cx="2194751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5" name="文本框 4" descr="{'rangeId': 16, 'hasSerialNum': 1, 'mathAnswerShape': 1}">
                <a:extLst>
                  <a:ext uri="{FF2B5EF4-FFF2-40B4-BE49-F238E27FC236}">
                    <a16:creationId xmlns:a16="http://schemas.microsoft.com/office/drawing/2014/main" id="{3DECE4A1-F08A-3F01-693F-1FE7D2E1E5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6391" y="3988953"/>
                <a:ext cx="2194751" cy="555765"/>
              </a:xfrm>
              <a:prstGeom prst="rect">
                <a:avLst/>
              </a:prstGeom>
              <a:blipFill>
                <a:blip r:embed="rId7"/>
                <a:stretch>
                  <a:fillRect l="-4167" b="-2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45D14E1B-5B12-FD5A-5EC8-AD4F8D5544A4}"/>
              </a:ext>
            </a:extLst>
          </p:cNvPr>
          <p:cNvCxnSpPr/>
          <p:nvPr/>
        </p:nvCxnSpPr>
        <p:spPr>
          <a:xfrm>
            <a:off x="3451602" y="4516962"/>
            <a:ext cx="231952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121" name="yt_shape_15121"/>
              <p:cNvSpPr txBox="1"/>
              <p:nvPr/>
            </p:nvSpPr>
            <p:spPr>
              <a:xfrm>
                <a:off x="540000" y="900000"/>
                <a:ext cx="3616631" cy="50942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化简下列各题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16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14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49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16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64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121" name="yt_shape_15121" descr="{&quot;rangeId&quot;:17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616631" cy="5094280"/>
              </a:xfrm>
              <a:prstGeom prst="rect">
                <a:avLst/>
              </a:prstGeom>
              <a:blipFill>
                <a:blip r:embed="rId2"/>
                <a:stretch>
                  <a:fillRect l="-5228" t="-1078" b="-10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6F4F0C9-15D6-4788-F2AB-C3FE64C6062E}"/>
                  </a:ext>
                </a:extLst>
              </p:cNvPr>
              <p:cNvSpPr txBox="1"/>
              <p:nvPr/>
            </p:nvSpPr>
            <p:spPr>
              <a:xfrm>
                <a:off x="449989" y="1852621"/>
                <a:ext cx="3761740" cy="61755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7, 'hasSerialNum': 1, 'pageBreak': True}">
                <a:extLst>
                  <a:ext uri="{FF2B5EF4-FFF2-40B4-BE49-F238E27FC236}">
                    <a16:creationId xmlns:a16="http://schemas.microsoft.com/office/drawing/2014/main" id="{66F4F0C9-15D6-4788-F2AB-C3FE64C606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52621"/>
                <a:ext cx="3761740" cy="617550"/>
              </a:xfrm>
              <a:prstGeom prst="rect">
                <a:avLst/>
              </a:prstGeom>
              <a:blipFill>
                <a:blip r:embed="rId3"/>
                <a:stretch>
                  <a:fillRect l="-2593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397536D2-A593-B152-DFC5-9B75B93917A9}"/>
              </a:ext>
            </a:extLst>
          </p:cNvPr>
          <p:cNvSpPr txBox="1"/>
          <p:nvPr/>
        </p:nvSpPr>
        <p:spPr>
          <a:xfrm>
            <a:off x="1631504" y="2395193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B9EF997-3682-52B7-1D6A-69C7C21391E2}"/>
              </a:ext>
            </a:extLst>
          </p:cNvPr>
          <p:cNvSpPr txBox="1"/>
          <p:nvPr/>
        </p:nvSpPr>
        <p:spPr>
          <a:xfrm>
            <a:off x="1631504" y="2870681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0.2.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D33EF5C-04B3-5253-014B-E769CB7EDA75}"/>
                  </a:ext>
                </a:extLst>
              </p:cNvPr>
              <p:cNvSpPr txBox="1"/>
              <p:nvPr/>
            </p:nvSpPr>
            <p:spPr>
              <a:xfrm>
                <a:off x="449989" y="4220107"/>
                <a:ext cx="2895410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49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16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64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D33EF5C-04B3-5253-014B-E769CB7EDA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20107"/>
                <a:ext cx="2895410" cy="1061161"/>
              </a:xfrm>
              <a:prstGeom prst="rect">
                <a:avLst/>
              </a:prstGeom>
              <a:blipFill>
                <a:blip r:embed="rId4"/>
                <a:stretch>
                  <a:fillRect l="-3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09AD5AA-629B-48A8-91A7-A0D7C8907BFC}"/>
                  </a:ext>
                </a:extLst>
              </p:cNvPr>
              <p:cNvSpPr txBox="1"/>
              <p:nvPr/>
            </p:nvSpPr>
            <p:spPr>
              <a:xfrm>
                <a:off x="1631504" y="5281268"/>
                <a:ext cx="913511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09AD5AA-629B-48A8-91A7-A0D7C8907B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5281268"/>
                <a:ext cx="913511" cy="729184"/>
              </a:xfrm>
              <a:prstGeom prst="rect">
                <a:avLst/>
              </a:prstGeom>
              <a:blipFill>
                <a:blip r:embed="rId5"/>
                <a:stretch>
                  <a:fillRect l="-10738" r="-11409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130" name="yt_shape_15130"/>
              <p:cNvSpPr txBox="1"/>
              <p:nvPr/>
            </p:nvSpPr>
            <p:spPr>
              <a:xfrm>
                <a:off x="540000" y="900000"/>
                <a:ext cx="9885848" cy="50868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过程学习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小明的解答过程如下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,isEnd"/>
                  </a:rPr>
                  <a:t> </a:t>
                </a:r>
              </a:p>
              <a:p>
                <a:pPr eaLnBrk="1" latinLnBrk="0" hangingPunct="0">
                  <a:lnSpc>
                    <a:spcPct val="129999"/>
                  </a:lnSpc>
                  <a:tabLst>
                    <a:tab pos="2606015" algn="l"/>
                  </a:tabLst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1200" b="0" i="0" u="none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①</a:t>
                </a:r>
              </a:p>
              <a:p>
                <a:pPr eaLnBrk="1" latinLnBrk="0" hangingPunct="0">
                  <a:lnSpc>
                    <a:spcPct val="129999"/>
                  </a:lnSpc>
                  <a:tabLst>
                    <a:tab pos="2606015" algn="l"/>
                  </a:tabLst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1200" b="0" i="0" u="none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②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请你完成下列学习任务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  <a:sym typeface=",isEnd"/>
                  </a:rPr>
                  <a:t>任务：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找错：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步出现错误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  <a:sym typeface=",isEnd"/>
                  </a:rPr>
                  <a:t>纠错：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,isEnd"/>
                  </a:rPr>
                  <a:t> 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130" name="yt_shape_151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885848" cy="5086842"/>
              </a:xfrm>
              <a:prstGeom prst="rect">
                <a:avLst/>
              </a:prstGeom>
              <a:blipFill>
                <a:blip r:embed="rId2"/>
                <a:stretch>
                  <a:fillRect l="-1912" t="-240" r="-925" b="-27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0C8E0EB-DC18-206C-72E6-1105D931B36E}"/>
              </a:ext>
            </a:extLst>
          </p:cNvPr>
          <p:cNvSpPr txBox="1"/>
          <p:nvPr/>
        </p:nvSpPr>
        <p:spPr>
          <a:xfrm>
            <a:off x="2735989" y="393624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D136588-303E-3AE3-3DA6-63CFA7F892D9}"/>
                  </a:ext>
                </a:extLst>
              </p:cNvPr>
              <p:cNvSpPr txBox="1"/>
              <p:nvPr/>
            </p:nvSpPr>
            <p:spPr>
              <a:xfrm>
                <a:off x="497614" y="4887222"/>
                <a:ext cx="5011102" cy="6266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8, 'hasSerialNum': 1}">
                <a:extLst>
                  <a:ext uri="{FF2B5EF4-FFF2-40B4-BE49-F238E27FC236}">
                    <a16:creationId xmlns:a16="http://schemas.microsoft.com/office/drawing/2014/main" id="{8D136588-303E-3AE3-3DA6-63CFA7F892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4887222"/>
                <a:ext cx="5011102" cy="626631"/>
              </a:xfrm>
              <a:prstGeom prst="rect">
                <a:avLst/>
              </a:prstGeom>
              <a:blipFill>
                <a:blip r:embed="rId3"/>
                <a:stretch>
                  <a:fillRect b="-135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35539D1-AF35-F6F1-A4EC-D469D57F99C0}"/>
                  </a:ext>
                </a:extLst>
              </p:cNvPr>
              <p:cNvSpPr txBox="1"/>
              <p:nvPr/>
            </p:nvSpPr>
            <p:spPr>
              <a:xfrm>
                <a:off x="449989" y="5420241"/>
                <a:ext cx="3068448" cy="56421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8, 'hasSerialNum': 1}">
                <a:extLst>
                  <a:ext uri="{FF2B5EF4-FFF2-40B4-BE49-F238E27FC236}">
                    <a16:creationId xmlns:a16="http://schemas.microsoft.com/office/drawing/2014/main" id="{A35539D1-AF35-F6F1-A4EC-D469D57F99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20241"/>
                <a:ext cx="3068448" cy="564211"/>
              </a:xfrm>
              <a:prstGeom prst="rect">
                <a:avLst/>
              </a:prstGeom>
              <a:blipFill>
                <a:blip r:embed="rId4"/>
                <a:stretch>
                  <a:fillRect l="-3181" r="-3181" b="-247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146" name="yt_shape_15146"/>
              <p:cNvSpPr txBox="1"/>
              <p:nvPr/>
            </p:nvSpPr>
            <p:spPr>
              <a:xfrm>
                <a:off x="540119" y="900000"/>
                <a:ext cx="11492915" cy="398128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跨学科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交通警察通常根据刹车后车轮滑过的距离估计车辆行驶的速度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cc5aa"/>
                  </a:rPr>
                  <a:t>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用的经验公式是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v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𝑑𝑓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v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表示车速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26d02"/>
                  </a:rPr>
                  <a:t>表示刹车后车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轮滑过的距离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表示摩擦系数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在某次交通事故调查中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测得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2_d34c9"/>
                  </a:rPr>
                  <a:t>20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则肇事汽车的车速大约是多少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2.449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结果精确到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0.01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765ad"/>
                  </a:rPr>
                  <a:t>/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v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78.37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千米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答：肇事汽车的车速大约是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78.37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千米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146" name="yt_shape_15146" descr="{&quot;rangeId&quot;:1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981283"/>
              </a:xfrm>
              <a:prstGeom prst="rect">
                <a:avLst/>
              </a:prstGeom>
              <a:blipFill>
                <a:blip r:embed="rId2"/>
                <a:stretch>
                  <a:fillRect l="-1645" t="-1378" b="-38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75D9749-38FF-EE4D-F796-BDB919E52205}"/>
              </a:ext>
            </a:extLst>
          </p:cNvPr>
          <p:cNvSpPr txBox="1"/>
          <p:nvPr/>
        </p:nvSpPr>
        <p:spPr>
          <a:xfrm>
            <a:off x="450108" y="3375795"/>
            <a:ext cx="4036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1021215-C0DF-1484-420B-476FF1050F0B}"/>
                  </a:ext>
                </a:extLst>
              </p:cNvPr>
              <p:cNvSpPr txBox="1"/>
              <p:nvPr/>
            </p:nvSpPr>
            <p:spPr>
              <a:xfrm>
                <a:off x="497733" y="3851283"/>
                <a:ext cx="642296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v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78.37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千米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/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9, 'hasSerialNum': 1}">
                <a:extLst>
                  <a:ext uri="{FF2B5EF4-FFF2-40B4-BE49-F238E27FC236}">
                    <a16:creationId xmlns:a16="http://schemas.microsoft.com/office/drawing/2014/main" id="{51021215-C0DF-1484-420B-476FF1050F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33" y="3851283"/>
                <a:ext cx="6422961" cy="613931"/>
              </a:xfrm>
              <a:prstGeom prst="rect">
                <a:avLst/>
              </a:prstGeom>
              <a:blipFill>
                <a:blip r:embed="rId3"/>
                <a:stretch>
                  <a:fillRect l="-1519" r="-1614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B6832389-49E3-82A7-DFDF-44653A6F9C89}"/>
              </a:ext>
            </a:extLst>
          </p:cNvPr>
          <p:cNvSpPr txBox="1"/>
          <p:nvPr/>
        </p:nvSpPr>
        <p:spPr>
          <a:xfrm>
            <a:off x="450108" y="4371602"/>
            <a:ext cx="5598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答：肇事汽车的车速大约是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78.37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千米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2" name="yt_shape_15152"/>
          <p:cNvSpPr txBox="1"/>
          <p:nvPr/>
        </p:nvSpPr>
        <p:spPr>
          <a:xfrm>
            <a:off x="558060" y="709178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5151" name="yt_image_15151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60" y="709178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5154" name="yt_shape_15154"/>
              <p:cNvSpPr txBox="1"/>
              <p:nvPr/>
            </p:nvSpPr>
            <p:spPr>
              <a:xfrm>
                <a:off x="558179" y="1291343"/>
                <a:ext cx="11492915" cy="32385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19.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阅读与解答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古希腊的几何学家海伦，在他的著作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度量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  <a:sym typeface="_⨹_16_a2b68"/>
                  </a:rPr>
                  <a:t>一书中，给出了下面的三角形的面积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计算公式：若一个三角形的三边长分别为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，设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  <a:sym typeface="_⨹_6_1ff28"/>
                  </a:rPr>
                  <a:t>，则此三角形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的面积为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𝑝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𝑝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𝑝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𝑝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  <a:sym typeface="_⨹_18_0c9b6"/>
                  </a:rPr>
                  <a:t>我们把这个计算三角形面积的公式叫作海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伦公式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请你运用海伦公式解答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5154" name="yt_shape_151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179" y="1291343"/>
                <a:ext cx="11492915" cy="3238515"/>
              </a:xfrm>
              <a:prstGeom prst="rect">
                <a:avLst/>
              </a:prstGeom>
              <a:blipFill>
                <a:blip r:embed="rId3"/>
                <a:stretch>
                  <a:fillRect l="-1645" t="-35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5158"/>
              <p:cNvSpPr txBox="1"/>
              <p:nvPr/>
            </p:nvSpPr>
            <p:spPr>
              <a:xfrm>
                <a:off x="623392" y="3789040"/>
                <a:ext cx="6909327" cy="386856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51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3789040"/>
                <a:ext cx="6909327" cy="3868560"/>
              </a:xfrm>
              <a:prstGeom prst="rect">
                <a:avLst/>
              </a:prstGeom>
              <a:blipFill>
                <a:blip r:embed="rId4"/>
                <a:stretch>
                  <a:fillRect l="-2646" t="-1420" b="-17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E582BFD2-ECCE-5FF4-3848-ECF3BB116350}"/>
              </a:ext>
            </a:extLst>
          </p:cNvPr>
          <p:cNvSpPr txBox="1"/>
          <p:nvPr/>
        </p:nvSpPr>
        <p:spPr>
          <a:xfrm>
            <a:off x="533381" y="3742234"/>
            <a:ext cx="4105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DBABE66-9D35-08EF-622D-5162A4C7BDCB}"/>
                  </a:ext>
                </a:extLst>
              </p:cNvPr>
              <p:cNvSpPr txBox="1"/>
              <p:nvPr/>
            </p:nvSpPr>
            <p:spPr>
              <a:xfrm>
                <a:off x="4524374" y="3589707"/>
                <a:ext cx="2544573" cy="8741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DBABE66-9D35-08EF-622D-5162A4C7BD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4374" y="3589707"/>
                <a:ext cx="2544573" cy="874154"/>
              </a:xfrm>
              <a:prstGeom prst="rect">
                <a:avLst/>
              </a:prstGeom>
              <a:blipFill>
                <a:blip r:embed="rId5"/>
                <a:stretch>
                  <a:fillRect l="-3589" r="-35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D718182-37BA-B5DF-BE97-B2351CDDD654}"/>
                  </a:ext>
                </a:extLst>
              </p:cNvPr>
              <p:cNvSpPr txBox="1"/>
              <p:nvPr/>
            </p:nvSpPr>
            <p:spPr>
              <a:xfrm>
                <a:off x="554070" y="4186674"/>
                <a:ext cx="7022592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D718182-37BA-B5DF-BE97-B2351CDDD6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070" y="4186674"/>
                <a:ext cx="7022592" cy="1061162"/>
              </a:xfrm>
              <a:prstGeom prst="rect">
                <a:avLst/>
              </a:prstGeom>
              <a:blipFill>
                <a:blip r:embed="rId6"/>
                <a:stretch>
                  <a:fillRect l="-13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EF55446-E7E8-A0A8-5CC9-CCEDDA86918E}"/>
                  </a:ext>
                </a:extLst>
              </p:cNvPr>
              <p:cNvSpPr txBox="1"/>
              <p:nvPr/>
            </p:nvSpPr>
            <p:spPr>
              <a:xfrm>
                <a:off x="1127448" y="5073018"/>
                <a:ext cx="2510791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EF55446-E7E8-A0A8-5CC9-CCEDDA8691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7448" y="5073018"/>
                <a:ext cx="2510791" cy="1061161"/>
              </a:xfrm>
              <a:prstGeom prst="rect">
                <a:avLst/>
              </a:prstGeom>
              <a:blipFill>
                <a:blip r:embed="rId7"/>
                <a:stretch>
                  <a:fillRect l="-38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817E3465-60CA-B536-1631-02CD2EEFD045}"/>
                  </a:ext>
                </a:extLst>
              </p:cNvPr>
              <p:cNvSpPr txBox="1"/>
              <p:nvPr/>
            </p:nvSpPr>
            <p:spPr>
              <a:xfrm>
                <a:off x="1152827" y="6102414"/>
                <a:ext cx="1332739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817E3465-60CA-B536-1631-02CD2EEFD0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52827" y="6102414"/>
                <a:ext cx="1332739" cy="733629"/>
              </a:xfrm>
              <a:prstGeom prst="rect">
                <a:avLst/>
              </a:prstGeom>
              <a:blipFill>
                <a:blip r:embed="rId8"/>
                <a:stretch>
                  <a:fillRect l="-6849" r="-7763" b="-5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1" name="yt_shape_15051"/>
          <p:cNvSpPr txBox="1"/>
          <p:nvPr/>
        </p:nvSpPr>
        <p:spPr>
          <a:xfrm>
            <a:off x="540000" y="900000"/>
            <a:ext cx="42239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下列运算错误的是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052" name="yt_table_15052" title="H_150.83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60730507"/>
                  </p:ext>
                </p:extLst>
              </p:nvPr>
            </p:nvGraphicFramePr>
            <p:xfrm>
              <a:off x="540047" y="1379303"/>
              <a:ext cx="8617141" cy="2155571"/>
            </p:xfrm>
            <a:graphic>
              <a:graphicData uri="http://schemas.openxmlformats.org/drawingml/2006/table">
                <a:tbl>
                  <a:tblPr/>
                  <a:tblGrid>
                    <a:gridCol w="8617141">
                      <a:extLst>
                        <a:ext uri="{9D8B030D-6E8A-4147-A177-3AD203B41FA5}">
                          <a16:colId xmlns:a16="http://schemas.microsoft.com/office/drawing/2014/main" val="1110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×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6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×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6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×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7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(−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</m:t>
                                  </m:r>
                                  <m:r>
                                    <a:rPr lang="zh-CN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）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×(−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25</m:t>
                                  </m:r>
                                  <m:r>
                                    <a:rPr lang="zh-CN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）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71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5052" name="yt_table_15052" descr="{&quot;rangeId&quot;:5,&quot;type&quot;:&quot;Option&quot;}" title="H_150.83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60730507"/>
                  </p:ext>
                </p:extLst>
              </p:nvPr>
            </p:nvGraphicFramePr>
            <p:xfrm>
              <a:off x="540047" y="1379303"/>
              <a:ext cx="8617141" cy="1915543"/>
            </p:xfrm>
            <a:graphic>
              <a:graphicData uri="http://schemas.openxmlformats.org/drawingml/2006/table">
                <a:tbl>
                  <a:tblPr/>
                  <a:tblGrid>
                    <a:gridCol w="8617141">
                      <a:extLst>
                        <a:ext uri="{9D8B030D-6E8A-4147-A177-3AD203B41FA5}">
                          <a16:colId xmlns:a16="http://schemas.microsoft.com/office/drawing/2014/main" val="11108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947" b="-35131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868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3947" b="-25131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869"/>
                      </a:ext>
                    </a:extLst>
                  </a:tr>
                  <a:tr h="47517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98718" b="-14487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870"/>
                      </a:ext>
                    </a:extLst>
                  </a:tr>
                  <a:tr h="5182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74118" b="-3294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87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EB1283A-13B5-EC4A-7A22-A69A2105E496}"/>
              </a:ext>
            </a:extLst>
          </p:cNvPr>
          <p:cNvSpPr txBox="1"/>
          <p:nvPr/>
        </p:nvSpPr>
        <p:spPr>
          <a:xfrm>
            <a:off x="38027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053" name="yt_shape_15053"/>
              <p:cNvSpPr txBox="1"/>
              <p:nvPr/>
            </p:nvSpPr>
            <p:spPr>
              <a:xfrm>
                <a:off x="540000" y="900000"/>
                <a:ext cx="3645485" cy="509210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化简下列二次根式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053" name="yt_shape_15053" descr="{&quot;rangeId&quot;:6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645485" cy="5092100"/>
              </a:xfrm>
              <a:prstGeom prst="rect">
                <a:avLst/>
              </a:prstGeom>
              <a:blipFill>
                <a:blip r:embed="rId2"/>
                <a:stretch>
                  <a:fillRect l="-5184" t="-479" r="-4013" b="-27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E1C271F-24A5-CFBB-063B-15EF2473B38A}"/>
                  </a:ext>
                </a:extLst>
              </p:cNvPr>
              <p:cNvSpPr txBox="1"/>
              <p:nvPr/>
            </p:nvSpPr>
            <p:spPr>
              <a:xfrm>
                <a:off x="3063141" y="853194"/>
                <a:ext cx="1100964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6, 'hasSerialNum': 1, 'mathAnswerShape': 1, 'pageBreak': True}">
                <a:extLst>
                  <a:ext uri="{FF2B5EF4-FFF2-40B4-BE49-F238E27FC236}">
                    <a16:creationId xmlns:a16="http://schemas.microsoft.com/office/drawing/2014/main" id="{7E1C271F-24A5-CFBB-063B-15EF2473B3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63141" y="853194"/>
                <a:ext cx="1100964" cy="615392"/>
              </a:xfrm>
              <a:prstGeom prst="rect">
                <a:avLst/>
              </a:prstGeom>
              <a:blipFill>
                <a:blip r:embed="rId3"/>
                <a:stretch>
                  <a:fillRect l="-8287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3C2EFA52-AD8F-D593-26B1-A85820F72C69}"/>
              </a:ext>
            </a:extLst>
          </p:cNvPr>
          <p:cNvCxnSpPr/>
          <p:nvPr/>
        </p:nvCxnSpPr>
        <p:spPr>
          <a:xfrm>
            <a:off x="2848352" y="1440830"/>
            <a:ext cx="122574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4AE3CE1-AB9E-A816-5977-ABAA2C83B99F}"/>
                  </a:ext>
                </a:extLst>
              </p:cNvPr>
              <p:cNvSpPr txBox="1"/>
              <p:nvPr/>
            </p:nvSpPr>
            <p:spPr>
              <a:xfrm>
                <a:off x="449989" y="2375543"/>
                <a:ext cx="2923286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	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6, 'hasSerialNum': 1, 'mathAnswerShape': 1, 'pageBreak': True}">
                <a:extLst>
                  <a:ext uri="{FF2B5EF4-FFF2-40B4-BE49-F238E27FC236}">
                    <a16:creationId xmlns:a16="http://schemas.microsoft.com/office/drawing/2014/main" id="{E4AE3CE1-AB9E-A816-5977-ABAA2C83B9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75543"/>
                <a:ext cx="2923286" cy="618694"/>
              </a:xfrm>
              <a:prstGeom prst="rect">
                <a:avLst/>
              </a:prstGeom>
              <a:blipFill>
                <a:blip r:embed="rId4"/>
                <a:stretch>
                  <a:fillRect l="-3340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70D2EBD-0DAD-1F71-40C1-400BEA422E12}"/>
                  </a:ext>
                </a:extLst>
              </p:cNvPr>
              <p:cNvSpPr txBox="1"/>
              <p:nvPr/>
            </p:nvSpPr>
            <p:spPr>
              <a:xfrm>
                <a:off x="449989" y="3420944"/>
                <a:ext cx="2396364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6, 'hasSerialNum': 1, 'mathAnswerShape': 1, 'pageBreak': True}">
                <a:extLst>
                  <a:ext uri="{FF2B5EF4-FFF2-40B4-BE49-F238E27FC236}">
                    <a16:creationId xmlns:a16="http://schemas.microsoft.com/office/drawing/2014/main" id="{F70D2EBD-0DAD-1F71-40C1-400BEA422E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20944"/>
                <a:ext cx="2396364" cy="618693"/>
              </a:xfrm>
              <a:prstGeom prst="rect">
                <a:avLst/>
              </a:prstGeom>
              <a:blipFill>
                <a:blip r:embed="rId5"/>
                <a:stretch>
                  <a:fillRect l="-4071" r="-4071" b="-17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E60BD6F-67FE-2FFB-3B0B-0248C87CA796}"/>
                  </a:ext>
                </a:extLst>
              </p:cNvPr>
              <p:cNvSpPr txBox="1"/>
              <p:nvPr/>
            </p:nvSpPr>
            <p:spPr>
              <a:xfrm>
                <a:off x="449989" y="4471107"/>
                <a:ext cx="3104516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6, 'hasSerialNum': 1, 'mathAnswerShape': 1, 'pageBreak': True}">
                <a:extLst>
                  <a:ext uri="{FF2B5EF4-FFF2-40B4-BE49-F238E27FC236}">
                    <a16:creationId xmlns:a16="http://schemas.microsoft.com/office/drawing/2014/main" id="{7E60BD6F-67FE-2FFB-3B0B-0248C87CA7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71107"/>
                <a:ext cx="3104516" cy="618693"/>
              </a:xfrm>
              <a:prstGeom prst="rect">
                <a:avLst/>
              </a:prstGeom>
              <a:blipFill>
                <a:blip r:embed="rId6"/>
                <a:stretch>
                  <a:fillRect l="-3143" b="-147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A050D186-D2B5-0B42-B0D0-122067ADFF16}"/>
              </a:ext>
            </a:extLst>
          </p:cNvPr>
          <p:cNvSpPr txBox="1"/>
          <p:nvPr/>
        </p:nvSpPr>
        <p:spPr>
          <a:xfrm>
            <a:off x="1736111" y="504421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22EA252-022C-0F80-58B0-ABFDAFAD6FA0}"/>
              </a:ext>
            </a:extLst>
          </p:cNvPr>
          <p:cNvSpPr txBox="1"/>
          <p:nvPr/>
        </p:nvSpPr>
        <p:spPr>
          <a:xfrm>
            <a:off x="1736111" y="5519703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068" name="yt_shape_15068"/>
              <p:cNvSpPr txBox="1"/>
              <p:nvPr/>
            </p:nvSpPr>
            <p:spPr>
              <a:xfrm>
                <a:off x="540000" y="900000"/>
                <a:ext cx="3527889" cy="32718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068" name="yt_shape_15068" descr="{&quot;rangeId&quot;:2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527889" cy="3271858"/>
              </a:xfrm>
              <a:prstGeom prst="rect">
                <a:avLst/>
              </a:prstGeom>
              <a:blipFill>
                <a:blip r:embed="rId2"/>
                <a:stretch>
                  <a:fillRect l="-5363" r="-4498" b="-22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ED6A297-8F76-6AD1-70F3-5DCB4665966B}"/>
                  </a:ext>
                </a:extLst>
              </p:cNvPr>
              <p:cNvSpPr txBox="1"/>
              <p:nvPr/>
            </p:nvSpPr>
            <p:spPr>
              <a:xfrm>
                <a:off x="449989" y="1820744"/>
                <a:ext cx="2925127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5}">
                <a:extLst>
                  <a:ext uri="{FF2B5EF4-FFF2-40B4-BE49-F238E27FC236}">
                    <a16:creationId xmlns:a16="http://schemas.microsoft.com/office/drawing/2014/main" id="{1ED6A297-8F76-6AD1-70F3-5DCB466596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20744"/>
                <a:ext cx="2925127" cy="1061161"/>
              </a:xfrm>
              <a:prstGeom prst="rect">
                <a:avLst/>
              </a:prstGeom>
              <a:blipFill>
                <a:blip r:embed="rId3"/>
                <a:stretch>
                  <a:fillRect l="-3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4A5FA95-3364-1DB3-7B78-0D86AD1CC217}"/>
                  </a:ext>
                </a:extLst>
              </p:cNvPr>
              <p:cNvSpPr txBox="1"/>
              <p:nvPr/>
            </p:nvSpPr>
            <p:spPr>
              <a:xfrm>
                <a:off x="1703512" y="2787937"/>
                <a:ext cx="11659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4A5FA95-3364-1DB3-7B78-0D86AD1CC2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2787937"/>
                <a:ext cx="1165924" cy="765061"/>
              </a:xfrm>
              <a:prstGeom prst="rect">
                <a:avLst/>
              </a:prstGeom>
              <a:blipFill>
                <a:blip r:embed="rId4"/>
                <a:stretch>
                  <a:fillRect l="-7813" r="-8333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300BAB3-83D7-42A0-52F5-65632A2C5F33}"/>
                  </a:ext>
                </a:extLst>
              </p:cNvPr>
              <p:cNvSpPr txBox="1"/>
              <p:nvPr/>
            </p:nvSpPr>
            <p:spPr>
              <a:xfrm>
                <a:off x="1703512" y="3459386"/>
                <a:ext cx="784924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300BAB3-83D7-42A0-52F5-65632A2C5F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3459386"/>
                <a:ext cx="784924" cy="727279"/>
              </a:xfrm>
              <a:prstGeom prst="rect">
                <a:avLst/>
              </a:prstGeom>
              <a:blipFill>
                <a:blip r:embed="rId5"/>
                <a:stretch>
                  <a:fillRect l="-11628" r="-13178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72" name="yt_shape_15072"/>
          <p:cNvSpPr txBox="1"/>
          <p:nvPr/>
        </p:nvSpPr>
        <p:spPr>
          <a:xfrm>
            <a:off x="540000" y="900000"/>
            <a:ext cx="3351880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最简二次根式</a:t>
            </a:r>
          </a:p>
        </p:txBody>
      </p:sp>
      <p:sp>
        <p:nvSpPr>
          <p:cNvPr id="15073" name="yt_shape_15073"/>
          <p:cNvSpPr txBox="1"/>
          <p:nvPr/>
        </p:nvSpPr>
        <p:spPr>
          <a:xfrm>
            <a:off x="540000" y="1395205"/>
            <a:ext cx="91307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西宁市中考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下列二次根式中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是最简二次根式的是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074" name="yt_table_15074" title="H_71.7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53177881"/>
                  </p:ext>
                </p:extLst>
              </p:nvPr>
            </p:nvGraphicFramePr>
            <p:xfrm>
              <a:off x="540047" y="1874508"/>
              <a:ext cx="9129523" cy="967550"/>
            </p:xfrm>
            <a:graphic>
              <a:graphicData uri="http://schemas.openxmlformats.org/drawingml/2006/table">
                <a:tbl>
                  <a:tblPr/>
                  <a:tblGrid>
                    <a:gridCol w="2781745">
                      <a:extLst>
                        <a:ext uri="{9D8B030D-6E8A-4147-A177-3AD203B41FA5}">
                          <a16:colId xmlns:a16="http://schemas.microsoft.com/office/drawing/2014/main" val="11109"/>
                        </a:ext>
                      </a:extLst>
                    </a:gridCol>
                    <a:gridCol w="2475357">
                      <a:extLst>
                        <a:ext uri="{9D8B030D-6E8A-4147-A177-3AD203B41FA5}">
                          <a16:colId xmlns:a16="http://schemas.microsoft.com/office/drawing/2014/main" val="11110"/>
                        </a:ext>
                      </a:extLst>
                    </a:gridCol>
                    <a:gridCol w="2387981">
                      <a:extLst>
                        <a:ext uri="{9D8B030D-6E8A-4147-A177-3AD203B41FA5}">
                          <a16:colId xmlns:a16="http://schemas.microsoft.com/office/drawing/2014/main" val="11111"/>
                        </a:ext>
                      </a:extLst>
                    </a:gridCol>
                    <a:gridCol w="1484440">
                      <a:extLst>
                        <a:ext uri="{9D8B030D-6E8A-4147-A177-3AD203B41FA5}">
                          <a16:colId xmlns:a16="http://schemas.microsoft.com/office/drawing/2014/main" val="1111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0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.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50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72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5074" name="yt_table_15074" descr="{&quot;rangeId&quot;:8,&quot;type&quot;:&quot;Option&quot;}" title="H_71.7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53177881"/>
                  </p:ext>
                </p:extLst>
              </p:nvPr>
            </p:nvGraphicFramePr>
            <p:xfrm>
              <a:off x="540047" y="1874508"/>
              <a:ext cx="9129523" cy="911733"/>
            </p:xfrm>
            <a:graphic>
              <a:graphicData uri="http://schemas.openxmlformats.org/drawingml/2006/table">
                <a:tbl>
                  <a:tblPr/>
                  <a:tblGrid>
                    <a:gridCol w="2781745">
                      <a:extLst>
                        <a:ext uri="{9D8B030D-6E8A-4147-A177-3AD203B41FA5}">
                          <a16:colId xmlns:a16="http://schemas.microsoft.com/office/drawing/2014/main" val="11109"/>
                        </a:ext>
                      </a:extLst>
                    </a:gridCol>
                    <a:gridCol w="2475357">
                      <a:extLst>
                        <a:ext uri="{9D8B030D-6E8A-4147-A177-3AD203B41FA5}">
                          <a16:colId xmlns:a16="http://schemas.microsoft.com/office/drawing/2014/main" val="11110"/>
                        </a:ext>
                      </a:extLst>
                    </a:gridCol>
                    <a:gridCol w="2387981">
                      <a:extLst>
                        <a:ext uri="{9D8B030D-6E8A-4147-A177-3AD203B41FA5}">
                          <a16:colId xmlns:a16="http://schemas.microsoft.com/office/drawing/2014/main" val="11111"/>
                        </a:ext>
                      </a:extLst>
                    </a:gridCol>
                    <a:gridCol w="1484440">
                      <a:extLst>
                        <a:ext uri="{9D8B030D-6E8A-4147-A177-3AD203B41FA5}">
                          <a16:colId xmlns:a16="http://schemas.microsoft.com/office/drawing/2014/main" val="11112"/>
                        </a:ext>
                      </a:extLst>
                    </a:gridCol>
                  </a:tblGrid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28009" b="-132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12562" r="-156650" b="-132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20153" r="-62245" b="-132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14344" b="-132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87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075" name="yt_shape_15075"/>
              <p:cNvSpPr txBox="1"/>
              <p:nvPr/>
            </p:nvSpPr>
            <p:spPr>
              <a:xfrm>
                <a:off x="540000" y="2836828"/>
                <a:ext cx="8811836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益阳市中考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45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化为最简二次根式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5075" name="yt_shape_15075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36828"/>
                <a:ext cx="8811836" cy="920637"/>
              </a:xfrm>
              <a:prstGeom prst="rect">
                <a:avLst/>
              </a:prstGeom>
              <a:blipFill>
                <a:blip r:embed="rId3"/>
                <a:stretch>
                  <a:fillRect l="-2145" r="-1176" b="-1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077" name="yt_table_15077" title="H_56.35503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46207691"/>
                  </p:ext>
                </p:extLst>
              </p:nvPr>
            </p:nvGraphicFramePr>
            <p:xfrm>
              <a:off x="540047" y="3808253"/>
              <a:ext cx="9124697" cy="759524"/>
            </p:xfrm>
            <a:graphic>
              <a:graphicData uri="http://schemas.openxmlformats.org/drawingml/2006/table">
                <a:tbl>
                  <a:tblPr/>
                  <a:tblGrid>
                    <a:gridCol w="2781745">
                      <a:extLst>
                        <a:ext uri="{9D8B030D-6E8A-4147-A177-3AD203B41FA5}">
                          <a16:colId xmlns:a16="http://schemas.microsoft.com/office/drawing/2014/main" val="11113"/>
                        </a:ext>
                      </a:extLst>
                    </a:gridCol>
                    <a:gridCol w="2475357">
                      <a:extLst>
                        <a:ext uri="{9D8B030D-6E8A-4147-A177-3AD203B41FA5}">
                          <a16:colId xmlns:a16="http://schemas.microsoft.com/office/drawing/2014/main" val="11114"/>
                        </a:ext>
                      </a:extLst>
                    </a:gridCol>
                    <a:gridCol w="2387981">
                      <a:extLst>
                        <a:ext uri="{9D8B030D-6E8A-4147-A177-3AD203B41FA5}">
                          <a16:colId xmlns:a16="http://schemas.microsoft.com/office/drawing/2014/main" val="11115"/>
                        </a:ext>
                      </a:extLst>
                    </a:gridCol>
                    <a:gridCol w="1479614">
                      <a:extLst>
                        <a:ext uri="{9D8B030D-6E8A-4147-A177-3AD203B41FA5}">
                          <a16:colId xmlns:a16="http://schemas.microsoft.com/office/drawing/2014/main" val="1111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90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10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10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73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5077" name="yt_table_15077" descr="{&quot;rangeId&quot;:9,&quot;type&quot;:&quot;Option&quot;}" title="H_56.35503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46207691"/>
                  </p:ext>
                </p:extLst>
              </p:nvPr>
            </p:nvGraphicFramePr>
            <p:xfrm>
              <a:off x="540047" y="3808253"/>
              <a:ext cx="9124697" cy="715709"/>
            </p:xfrm>
            <a:graphic>
              <a:graphicData uri="http://schemas.openxmlformats.org/drawingml/2006/table">
                <a:tbl>
                  <a:tblPr/>
                  <a:tblGrid>
                    <a:gridCol w="2781745">
                      <a:extLst>
                        <a:ext uri="{9D8B030D-6E8A-4147-A177-3AD203B41FA5}">
                          <a16:colId xmlns:a16="http://schemas.microsoft.com/office/drawing/2014/main" val="11113"/>
                        </a:ext>
                      </a:extLst>
                    </a:gridCol>
                    <a:gridCol w="2475357">
                      <a:extLst>
                        <a:ext uri="{9D8B030D-6E8A-4147-A177-3AD203B41FA5}">
                          <a16:colId xmlns:a16="http://schemas.microsoft.com/office/drawing/2014/main" val="11114"/>
                        </a:ext>
                      </a:extLst>
                    </a:gridCol>
                    <a:gridCol w="2387981">
                      <a:extLst>
                        <a:ext uri="{9D8B030D-6E8A-4147-A177-3AD203B41FA5}">
                          <a16:colId xmlns:a16="http://schemas.microsoft.com/office/drawing/2014/main" val="11115"/>
                        </a:ext>
                      </a:extLst>
                    </a:gridCol>
                    <a:gridCol w="1479614">
                      <a:extLst>
                        <a:ext uri="{9D8B030D-6E8A-4147-A177-3AD203B41FA5}">
                          <a16:colId xmlns:a16="http://schemas.microsoft.com/office/drawing/2014/main" val="11116"/>
                        </a:ext>
                      </a:extLst>
                    </a:gridCol>
                  </a:tblGrid>
                  <a:tr h="71570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27790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12562" r="-156404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20153" r="-61990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16461" b="-1344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87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078" name="yt_shape_15078"/>
              <p:cNvSpPr txBox="1"/>
              <p:nvPr/>
            </p:nvSpPr>
            <p:spPr>
              <a:xfrm>
                <a:off x="540000" y="4574592"/>
                <a:ext cx="5419625" cy="5232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5078" name="yt_shape_15078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74592"/>
                <a:ext cx="5419625" cy="523285"/>
              </a:xfrm>
              <a:prstGeom prst="rect">
                <a:avLst/>
              </a:prstGeom>
              <a:blipFill>
                <a:blip r:embed="rId5"/>
                <a:stretch>
                  <a:fillRect l="-3487" r="-2362" b="-325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080" name="yt_table_15080" title="H_36.2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59220363"/>
                  </p:ext>
                </p:extLst>
              </p:nvPr>
            </p:nvGraphicFramePr>
            <p:xfrm>
              <a:off x="540047" y="5148665"/>
              <a:ext cx="8961248" cy="519557"/>
            </p:xfrm>
            <a:graphic>
              <a:graphicData uri="http://schemas.openxmlformats.org/drawingml/2006/table">
                <a:tbl>
                  <a:tblPr/>
                  <a:tblGrid>
                    <a:gridCol w="2781745">
                      <a:extLst>
                        <a:ext uri="{9D8B030D-6E8A-4147-A177-3AD203B41FA5}">
                          <a16:colId xmlns:a16="http://schemas.microsoft.com/office/drawing/2014/main" val="11117"/>
                        </a:ext>
                      </a:extLst>
                    </a:gridCol>
                    <a:gridCol w="2475357">
                      <a:extLst>
                        <a:ext uri="{9D8B030D-6E8A-4147-A177-3AD203B41FA5}">
                          <a16:colId xmlns:a16="http://schemas.microsoft.com/office/drawing/2014/main" val="11118"/>
                        </a:ext>
                      </a:extLst>
                    </a:gridCol>
                    <a:gridCol w="2387981">
                      <a:extLst>
                        <a:ext uri="{9D8B030D-6E8A-4147-A177-3AD203B41FA5}">
                          <a16:colId xmlns:a16="http://schemas.microsoft.com/office/drawing/2014/main" val="11119"/>
                        </a:ext>
                      </a:extLst>
                    </a:gridCol>
                    <a:gridCol w="1316165">
                      <a:extLst>
                        <a:ext uri="{9D8B030D-6E8A-4147-A177-3AD203B41FA5}">
                          <a16:colId xmlns:a16="http://schemas.microsoft.com/office/drawing/2014/main" val="1112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5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35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74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5080" name="yt_table_15080" descr="{&quot;rangeId&quot;:10,&quot;type&quot;:&quot;Option&quot;}" title="H_36.2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59220363"/>
                  </p:ext>
                </p:extLst>
              </p:nvPr>
            </p:nvGraphicFramePr>
            <p:xfrm>
              <a:off x="540047" y="5148665"/>
              <a:ext cx="8961248" cy="460502"/>
            </p:xfrm>
            <a:graphic>
              <a:graphicData uri="http://schemas.openxmlformats.org/drawingml/2006/table">
                <a:tbl>
                  <a:tblPr/>
                  <a:tblGrid>
                    <a:gridCol w="2781745">
                      <a:extLst>
                        <a:ext uri="{9D8B030D-6E8A-4147-A177-3AD203B41FA5}">
                          <a16:colId xmlns:a16="http://schemas.microsoft.com/office/drawing/2014/main" val="11117"/>
                        </a:ext>
                      </a:extLst>
                    </a:gridCol>
                    <a:gridCol w="2475357">
                      <a:extLst>
                        <a:ext uri="{9D8B030D-6E8A-4147-A177-3AD203B41FA5}">
                          <a16:colId xmlns:a16="http://schemas.microsoft.com/office/drawing/2014/main" val="11118"/>
                        </a:ext>
                      </a:extLst>
                    </a:gridCol>
                    <a:gridCol w="2387981">
                      <a:extLst>
                        <a:ext uri="{9D8B030D-6E8A-4147-A177-3AD203B41FA5}">
                          <a16:colId xmlns:a16="http://schemas.microsoft.com/office/drawing/2014/main" val="11119"/>
                        </a:ext>
                      </a:extLst>
                    </a:gridCol>
                    <a:gridCol w="1316165">
                      <a:extLst>
                        <a:ext uri="{9D8B030D-6E8A-4147-A177-3AD203B41FA5}">
                          <a16:colId xmlns:a16="http://schemas.microsoft.com/office/drawing/2014/main" val="11120"/>
                        </a:ext>
                      </a:extLst>
                    </a:gridCol>
                  </a:tblGrid>
                  <a:tr h="46050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t="-3896" r="-221882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l="-112562" t="-3896" r="-149754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35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l="-581019" t="-3896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87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081" name="yt_shape_15081"/>
              <p:cNvSpPr txBox="1"/>
              <p:nvPr/>
            </p:nvSpPr>
            <p:spPr>
              <a:xfrm>
                <a:off x="540000" y="5659853"/>
                <a:ext cx="9565760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式子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最简二次根式有</a:t>
                </a:r>
                <a:r>
                  <a:rPr sz="4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5081" name="yt_shape_150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659853"/>
                <a:ext cx="9565760" cy="920637"/>
              </a:xfrm>
              <a:prstGeom prst="rect">
                <a:avLst/>
              </a:prstGeom>
              <a:blipFill>
                <a:blip r:embed="rId7"/>
                <a:stretch>
                  <a:fillRect l="-1976" r="-1020" b="-1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3418277" title="H_26.259764">
            <a:extLst>
              <a:ext uri="{FF2B5EF4-FFF2-40B4-BE49-F238E27FC236}">
                <a16:creationId xmlns:a16="http://schemas.microsoft.com/office/drawing/2014/main" id="{6FFF4A43-A206-8E2B-A15A-1C781513415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EDDD874-52EE-95BB-564F-CBEFE9C97D42}"/>
              </a:ext>
            </a:extLst>
          </p:cNvPr>
          <p:cNvSpPr txBox="1"/>
          <p:nvPr/>
        </p:nvSpPr>
        <p:spPr>
          <a:xfrm>
            <a:off x="8679589" y="134839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3528776-E988-BB32-65EC-C94D82CC42EB}"/>
              </a:ext>
            </a:extLst>
          </p:cNvPr>
          <p:cNvSpPr txBox="1"/>
          <p:nvPr/>
        </p:nvSpPr>
        <p:spPr>
          <a:xfrm>
            <a:off x="8346340" y="2790022"/>
            <a:ext cx="400748" cy="10053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6C374EB-B7CB-236B-4A0A-B1BD15201BA2}"/>
              </a:ext>
            </a:extLst>
          </p:cNvPr>
          <p:cNvSpPr txBox="1"/>
          <p:nvPr/>
        </p:nvSpPr>
        <p:spPr>
          <a:xfrm>
            <a:off x="5004400" y="4527786"/>
            <a:ext cx="383285" cy="6118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187D6D7-D23E-0E69-AE66-AA94F5FE876E}"/>
              </a:ext>
            </a:extLst>
          </p:cNvPr>
          <p:cNvSpPr txBox="1"/>
          <p:nvPr/>
        </p:nvSpPr>
        <p:spPr>
          <a:xfrm>
            <a:off x="9085036" y="5613047"/>
            <a:ext cx="637285" cy="10053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083" name="yt_shape_15083"/>
              <p:cNvSpPr txBox="1"/>
              <p:nvPr/>
            </p:nvSpPr>
            <p:spPr>
              <a:xfrm>
                <a:off x="540000" y="900000"/>
                <a:ext cx="5143844" cy="35737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把下列二次根式化为最简二次根式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99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083" name="yt_shape_15083" descr="{&quot;rangeId&quot;:11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143844" cy="3573799"/>
              </a:xfrm>
              <a:prstGeom prst="rect">
                <a:avLst/>
              </a:prstGeom>
              <a:blipFill>
                <a:blip r:embed="rId2"/>
                <a:stretch>
                  <a:fillRect l="-3677" t="-1536" r="-2728" b="-42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0F4A569-85BF-3EDE-E7A4-C4EDFC48B8F1}"/>
                  </a:ext>
                </a:extLst>
              </p:cNvPr>
              <p:cNvSpPr txBox="1"/>
              <p:nvPr/>
            </p:nvSpPr>
            <p:spPr>
              <a:xfrm>
                <a:off x="449989" y="1849001"/>
                <a:ext cx="2857310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1, 'hasSerialNum': 1}">
                <a:extLst>
                  <a:ext uri="{FF2B5EF4-FFF2-40B4-BE49-F238E27FC236}">
                    <a16:creationId xmlns:a16="http://schemas.microsoft.com/office/drawing/2014/main" id="{60F4A569-85BF-3EDE-E7A4-C4EDFC48B8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49001"/>
                <a:ext cx="2857310" cy="613931"/>
              </a:xfrm>
              <a:prstGeom prst="rect">
                <a:avLst/>
              </a:prstGeom>
              <a:blipFill>
                <a:blip r:embed="rId3"/>
                <a:stretch>
                  <a:fillRect l="-3412" b="-148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18B19BA-13F1-FABD-2CA2-C582DE95CE99}"/>
                  </a:ext>
                </a:extLst>
              </p:cNvPr>
              <p:cNvSpPr txBox="1"/>
              <p:nvPr/>
            </p:nvSpPr>
            <p:spPr>
              <a:xfrm>
                <a:off x="1703512" y="2357077"/>
                <a:ext cx="117716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18B19BA-13F1-FABD-2CA2-C582DE95CE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2357077"/>
                <a:ext cx="1177164" cy="613931"/>
              </a:xfrm>
              <a:prstGeom prst="rect">
                <a:avLst/>
              </a:prstGeom>
              <a:blipFill>
                <a:blip r:embed="rId4"/>
                <a:stretch>
                  <a:fillRect l="-7732" r="-8247" b="-1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115EBD2-6002-5165-4F3B-0E32C92C28B5}"/>
                  </a:ext>
                </a:extLst>
              </p:cNvPr>
              <p:cNvSpPr txBox="1"/>
              <p:nvPr/>
            </p:nvSpPr>
            <p:spPr>
              <a:xfrm>
                <a:off x="449989" y="3409958"/>
                <a:ext cx="2857310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1, 'hasSerialNum': 1}">
                <a:extLst>
                  <a:ext uri="{FF2B5EF4-FFF2-40B4-BE49-F238E27FC236}">
                    <a16:creationId xmlns:a16="http://schemas.microsoft.com/office/drawing/2014/main" id="{D115EBD2-6002-5165-4F3B-0E32C92C28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09958"/>
                <a:ext cx="2857310" cy="613931"/>
              </a:xfrm>
              <a:prstGeom prst="rect">
                <a:avLst/>
              </a:prstGeom>
              <a:blipFill>
                <a:blip r:embed="rId5"/>
                <a:stretch>
                  <a:fillRect l="-3412" b="-148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C6E81C3-2C27-4ECA-F353-EA1A8CCB0DA6}"/>
                  </a:ext>
                </a:extLst>
              </p:cNvPr>
              <p:cNvSpPr txBox="1"/>
              <p:nvPr/>
            </p:nvSpPr>
            <p:spPr>
              <a:xfrm>
                <a:off x="1703512" y="3918034"/>
                <a:ext cx="1345439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C6E81C3-2C27-4ECA-F353-EA1A8CCB0D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3918034"/>
                <a:ext cx="1345439" cy="555765"/>
              </a:xfrm>
              <a:prstGeom prst="rect">
                <a:avLst/>
              </a:prstGeom>
              <a:blipFill>
                <a:blip r:embed="rId6"/>
                <a:stretch>
                  <a:fillRect l="-6787" t="-1099" r="-7692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092" name="yt_shape_15092"/>
              <p:cNvSpPr txBox="1"/>
              <p:nvPr/>
            </p:nvSpPr>
            <p:spPr>
              <a:xfrm>
                <a:off x="540000" y="900000"/>
                <a:ext cx="1995867" cy="312194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092" name="yt_shape_15092" descr="{&quot;rangeId&quot;:3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995867" cy="3121945"/>
              </a:xfrm>
              <a:prstGeom prst="rect">
                <a:avLst/>
              </a:prstGeom>
              <a:blipFill>
                <a:blip r:embed="rId2"/>
                <a:stretch>
                  <a:fillRect l="-9480" t="-781" r="-6728" b="-23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9BB87F0-E79E-32BB-6546-0941FEFE2B68}"/>
                  </a:ext>
                </a:extLst>
              </p:cNvPr>
              <p:cNvSpPr txBox="1"/>
              <p:nvPr/>
            </p:nvSpPr>
            <p:spPr>
              <a:xfrm>
                <a:off x="449989" y="1377133"/>
                <a:ext cx="2156651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30}">
                <a:extLst>
                  <a:ext uri="{FF2B5EF4-FFF2-40B4-BE49-F238E27FC236}">
                    <a16:creationId xmlns:a16="http://schemas.microsoft.com/office/drawing/2014/main" id="{59BB87F0-E79E-32BB-6546-0941FEFE2B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77133"/>
                <a:ext cx="2156651" cy="1061161"/>
              </a:xfrm>
              <a:prstGeom prst="rect">
                <a:avLst/>
              </a:prstGeom>
              <a:blipFill>
                <a:blip r:embed="rId3"/>
                <a:stretch>
                  <a:fillRect l="-45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1EF5C40-9A53-59A8-19D6-6B09A8102882}"/>
                  </a:ext>
                </a:extLst>
              </p:cNvPr>
              <p:cNvSpPr txBox="1"/>
              <p:nvPr/>
            </p:nvSpPr>
            <p:spPr>
              <a:xfrm>
                <a:off x="1682903" y="2328069"/>
                <a:ext cx="1705927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1EF5C40-9A53-59A8-19D6-6B09A81028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2903" y="2328069"/>
                <a:ext cx="1705927" cy="1061162"/>
              </a:xfrm>
              <a:prstGeom prst="rect">
                <a:avLst/>
              </a:prstGeom>
              <a:blipFill>
                <a:blip r:embed="rId4"/>
                <a:stretch>
                  <a:fillRect l="-53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F037352-A01E-B8A7-2136-3C11B93142FB}"/>
                  </a:ext>
                </a:extLst>
              </p:cNvPr>
              <p:cNvSpPr txBox="1"/>
              <p:nvPr/>
            </p:nvSpPr>
            <p:spPr>
              <a:xfrm>
                <a:off x="1682903" y="3295619"/>
                <a:ext cx="120415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F037352-A01E-B8A7-2136-3C11B93142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2903" y="3295619"/>
                <a:ext cx="1204151" cy="726326"/>
              </a:xfrm>
              <a:prstGeom prst="rect">
                <a:avLst/>
              </a:prstGeom>
              <a:blipFill>
                <a:blip r:embed="rId5"/>
                <a:stretch>
                  <a:fillRect l="-7576" r="-8586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096" name="yt_shape_15096"/>
              <p:cNvSpPr txBox="1"/>
              <p:nvPr/>
            </p:nvSpPr>
            <p:spPr>
              <a:xfrm>
                <a:off x="540000" y="900000"/>
                <a:ext cx="2459648" cy="35718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16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096" name="yt_shape_15096" descr="{&quot;rangeId&quot;:3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2459648" cy="3571812"/>
              </a:xfrm>
              <a:prstGeom prst="rect">
                <a:avLst/>
              </a:prstGeom>
              <a:blipFill>
                <a:blip r:embed="rId2"/>
                <a:stretch>
                  <a:fillRect l="-7692" b="-18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0118BF7-DA67-8EB8-5060-3182A9E6FB16}"/>
                  </a:ext>
                </a:extLst>
              </p:cNvPr>
              <p:cNvSpPr txBox="1"/>
              <p:nvPr/>
            </p:nvSpPr>
            <p:spPr>
              <a:xfrm>
                <a:off x="449989" y="1820744"/>
                <a:ext cx="2590039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16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31}">
                <a:extLst>
                  <a:ext uri="{FF2B5EF4-FFF2-40B4-BE49-F238E27FC236}">
                    <a16:creationId xmlns:a16="http://schemas.microsoft.com/office/drawing/2014/main" id="{A0118BF7-DA67-8EB8-5060-3182A9E6FB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20744"/>
                <a:ext cx="2590039" cy="1061161"/>
              </a:xfrm>
              <a:prstGeom prst="rect">
                <a:avLst/>
              </a:prstGeom>
              <a:blipFill>
                <a:blip r:embed="rId3"/>
                <a:stretch>
                  <a:fillRect l="-37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EE2AB63-FB0F-5286-5957-D39983F33DAA}"/>
                  </a:ext>
                </a:extLst>
              </p:cNvPr>
              <p:cNvSpPr txBox="1"/>
              <p:nvPr/>
            </p:nvSpPr>
            <p:spPr>
              <a:xfrm>
                <a:off x="1691674" y="2780696"/>
                <a:ext cx="2615947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EE2AB63-FB0F-5286-5957-D39983F33D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1674" y="2780696"/>
                <a:ext cx="2615947" cy="1061162"/>
              </a:xfrm>
              <a:prstGeom prst="rect">
                <a:avLst/>
              </a:prstGeom>
              <a:blipFill>
                <a:blip r:embed="rId4"/>
                <a:stretch>
                  <a:fillRect l="-3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063886C-2344-E50E-BC0A-3103BB2A5952}"/>
                  </a:ext>
                </a:extLst>
              </p:cNvPr>
              <p:cNvSpPr txBox="1"/>
              <p:nvPr/>
            </p:nvSpPr>
            <p:spPr>
              <a:xfrm>
                <a:off x="1691674" y="3748246"/>
                <a:ext cx="1508951" cy="728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063886C-2344-E50E-BC0A-3103BB2A59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1674" y="3748246"/>
                <a:ext cx="1508951" cy="728231"/>
              </a:xfrm>
              <a:prstGeom prst="rect">
                <a:avLst/>
              </a:prstGeom>
              <a:blipFill>
                <a:blip r:embed="rId5"/>
                <a:stretch>
                  <a:fillRect l="-6478" r="-6883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00" name="yt_shape_15100"/>
          <p:cNvSpPr txBox="1"/>
          <p:nvPr/>
        </p:nvSpPr>
        <p:spPr>
          <a:xfrm>
            <a:off x="540000" y="900000"/>
            <a:ext cx="4736874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忽视被开方数不能小于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101" name="yt_shape_15101"/>
              <p:cNvSpPr txBox="1"/>
              <p:nvPr/>
            </p:nvSpPr>
            <p:spPr>
              <a:xfrm>
                <a:off x="540000" y="1389434"/>
                <a:ext cx="6550126" cy="205319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以上解答过程正确吗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若不正确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请改正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解：不正确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101" name="yt_shape_15101" descr="{&quot;rangeId&quot;:1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6550126" cy="2053191"/>
              </a:xfrm>
              <a:prstGeom prst="rect">
                <a:avLst/>
              </a:prstGeom>
              <a:blipFill>
                <a:blip r:embed="rId2"/>
                <a:stretch>
                  <a:fillRect l="-2886" r="-1955" b="-80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3418363" title="H_26.259764">
            <a:extLst>
              <a:ext uri="{FF2B5EF4-FFF2-40B4-BE49-F238E27FC236}">
                <a16:creationId xmlns:a16="http://schemas.microsoft.com/office/drawing/2014/main" id="{1BF09315-2D6F-0E7A-3CC9-B99661CB49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4278472-94BB-DDB6-EFD1-A9EF532EAD6E}"/>
                  </a:ext>
                </a:extLst>
              </p:cNvPr>
              <p:cNvSpPr txBox="1"/>
              <p:nvPr/>
            </p:nvSpPr>
            <p:spPr>
              <a:xfrm>
                <a:off x="449989" y="2914888"/>
                <a:ext cx="3860038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解：不正确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3, 'hasSerialNum': 1}">
                <a:extLst>
                  <a:ext uri="{FF2B5EF4-FFF2-40B4-BE49-F238E27FC236}">
                    <a16:creationId xmlns:a16="http://schemas.microsoft.com/office/drawing/2014/main" id="{44278472-94BB-DDB6-EFD1-A9EF532EAD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14888"/>
                <a:ext cx="3860038" cy="554686"/>
              </a:xfrm>
              <a:prstGeom prst="rect">
                <a:avLst/>
              </a:prstGeom>
              <a:blipFill>
                <a:blip r:embed="rId4"/>
                <a:stretch>
                  <a:fillRect l="-2528" r="-2528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593</Words>
  <Application>Microsoft Office PowerPoint</Application>
  <PresentationFormat>宽屏</PresentationFormat>
  <Paragraphs>167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8" baseType="lpstr">
      <vt:lpstr>,isEnd</vt:lpstr>
      <vt:lpstr>_⨹_1_765ad</vt:lpstr>
      <vt:lpstr>_⨹_1_cc5aa</vt:lpstr>
      <vt:lpstr>_⨹_16_a2b68</vt:lpstr>
      <vt:lpstr>_⨹_18_0c9b6</vt:lpstr>
      <vt:lpstr>_⨹_2_d34c9</vt:lpstr>
      <vt:lpstr>_⨹_6_1ff28</vt:lpstr>
      <vt:lpstr>_⨹_6_26d02</vt:lpstr>
      <vt:lpstr>Finished</vt:lpstr>
      <vt:lpstr>IsAddLine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2024-04-26T09:09:48Z</dcterms:created>
  <dcterms:modified xsi:type="dcterms:W3CDTF">2024-04-28T05:17:03Z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