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6" r:id="rId4"/>
    <p:sldId id="307" r:id="rId5"/>
    <p:sldId id="313" r:id="rId6"/>
    <p:sldId id="317" r:id="rId7"/>
    <p:sldId id="321" r:id="rId8"/>
    <p:sldId id="323" r:id="rId9"/>
    <p:sldId id="325" r:id="rId10"/>
    <p:sldId id="329" r:id="rId11"/>
    <p:sldId id="333" r:id="rId12"/>
    <p:sldId id="334" r:id="rId13"/>
    <p:sldId id="335" r:id="rId14"/>
    <p:sldId id="336" r:id="rId15"/>
    <p:sldId id="256" r:id="rId16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328" y="5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png"/><Relationship Id="rId2" Type="http://schemas.openxmlformats.org/officeDocument/2006/relationships/image" Target="../media/image11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4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448" name="yt_image_13448" title="H_41.85">
            <a:extLst>
              <a:ext uri="">
                <a16:creationId xmlns:mc="http://schemas.openxmlformats.org/markup-compatibility/2006" xmlns:p14="http://schemas.microsoft.com/office/powerpoint/2010/main" xmlns:m="http://schemas.openxmlformats.org/officeDocument/2006/math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450" name="yt_shape_13450"/>
          <p:cNvSpPr txBox="1"/>
          <p:nvPr/>
        </p:nvSpPr>
        <p:spPr>
          <a:xfrm>
            <a:off x="540000" y="1482165"/>
            <a:ext cx="2428550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平方根</a:t>
            </a:r>
          </a:p>
        </p:txBody>
      </p:sp>
      <p:sp>
        <p:nvSpPr>
          <p:cNvPr id="13451" name="yt_shape_13451"/>
          <p:cNvSpPr txBox="1"/>
          <p:nvPr/>
        </p:nvSpPr>
        <p:spPr>
          <a:xfrm>
            <a:off x="540000" y="1977370"/>
            <a:ext cx="560890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衡山县期末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的平方根是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452" name="yt_table_13452" title="H_36.39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71333474"/>
                  </p:ext>
                </p:extLst>
              </p:nvPr>
            </p:nvGraphicFramePr>
            <p:xfrm>
              <a:off x="540047" y="2456673"/>
              <a:ext cx="8299070" cy="462153"/>
            </p:xfrm>
            <a:graphic>
              <a:graphicData uri="http://schemas.openxmlformats.org/drawingml/2006/table">
                <a:tbl>
                  <a:tblPr/>
                  <a:tblGrid>
                    <a:gridCol w="2041843">
                      <a:extLst>
                        <a:ext uri="{9D8B030D-6E8A-4147-A177-3AD203B41FA5}">
                          <a16:colId xmlns:a16="http://schemas.microsoft.com/office/drawing/2014/main" val="10626"/>
                        </a:ext>
                      </a:extLst>
                    </a:gridCol>
                    <a:gridCol w="2329180">
                      <a:extLst>
                        <a:ext uri="{9D8B030D-6E8A-4147-A177-3AD203B41FA5}">
                          <a16:colId xmlns:a16="http://schemas.microsoft.com/office/drawing/2014/main" val="10627"/>
                        </a:ext>
                      </a:extLst>
                    </a:gridCol>
                    <a:gridCol w="2230882">
                      <a:extLst>
                        <a:ext uri="{9D8B030D-6E8A-4147-A177-3AD203B41FA5}">
                          <a16:colId xmlns:a16="http://schemas.microsoft.com/office/drawing/2014/main" val="10628"/>
                        </a:ext>
                      </a:extLst>
                    </a:gridCol>
                    <a:gridCol w="1697165">
                      <a:extLst>
                        <a:ext uri="{9D8B030D-6E8A-4147-A177-3AD203B41FA5}">
                          <a16:colId xmlns:a16="http://schemas.microsoft.com/office/drawing/2014/main" val="10629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±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80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m="http://schemas.openxmlformats.org/officeDocument/2006/math" xmlns:a16="http://schemas.microsoft.com/office/drawing/2014/main" xmlns="">
          <p:graphicFrame>
            <p:nvGraphicFramePr>
              <p:cNvPr id="13452" name="yt_table_13452" descr="{&quot;rangeId&quot;:2,&quot;type&quot;:&quot;Option&quot;}" title="H_36.39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71333474"/>
                  </p:ext>
                </p:extLst>
              </p:nvPr>
            </p:nvGraphicFramePr>
            <p:xfrm>
              <a:off x="540047" y="2456673"/>
              <a:ext cx="8299070" cy="462153"/>
            </p:xfrm>
            <a:graphic>
              <a:graphicData uri="http://schemas.openxmlformats.org/drawingml/2006/table">
                <a:tbl>
                  <a:tblPr/>
                  <a:tblGrid>
                    <a:gridCol w="2041843">
                      <a:extLst>
                        <a:ext uri="{9D8B030D-6E8A-4147-A177-3AD203B41FA5}">
                          <a16:colId xmlns:a16="http://schemas.microsoft.com/office/drawing/2014/main" val="10626"/>
                        </a:ext>
                      </a:extLst>
                    </a:gridCol>
                    <a:gridCol w="2329180">
                      <a:extLst>
                        <a:ext uri="{9D8B030D-6E8A-4147-A177-3AD203B41FA5}">
                          <a16:colId xmlns:a16="http://schemas.microsoft.com/office/drawing/2014/main" val="10627"/>
                        </a:ext>
                      </a:extLst>
                    </a:gridCol>
                    <a:gridCol w="2230882">
                      <a:extLst>
                        <a:ext uri="{9D8B030D-6E8A-4147-A177-3AD203B41FA5}">
                          <a16:colId xmlns:a16="http://schemas.microsoft.com/office/drawing/2014/main" val="10628"/>
                        </a:ext>
                      </a:extLst>
                    </a:gridCol>
                    <a:gridCol w="1697165">
                      <a:extLst>
                        <a:ext uri="{9D8B030D-6E8A-4147-A177-3AD203B41FA5}">
                          <a16:colId xmlns:a16="http://schemas.microsoft.com/office/drawing/2014/main" val="10629"/>
                        </a:ext>
                      </a:extLst>
                    </a:gridCol>
                  </a:tblGrid>
                  <a:tr h="462153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95902" t="-5195" r="-76230" b="-3896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388172" t="-5195" b="-3896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80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3453" name="yt_shape_13453"/>
          <p:cNvSpPr txBox="1"/>
          <p:nvPr/>
        </p:nvSpPr>
        <p:spPr>
          <a:xfrm>
            <a:off x="540000" y="2969512"/>
            <a:ext cx="512960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下列各数没有平方根的是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454" name="yt_table_13454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9728511"/>
              </p:ext>
            </p:extLst>
          </p:nvPr>
        </p:nvGraphicFramePr>
        <p:xfrm>
          <a:off x="540047" y="3448815"/>
          <a:ext cx="6776086" cy="950976"/>
        </p:xfrm>
        <a:graphic>
          <a:graphicData uri="http://schemas.openxmlformats.org/drawingml/2006/table">
            <a:tbl>
              <a:tblPr/>
              <a:tblGrid>
                <a:gridCol w="4371023">
                  <a:extLst>
                    <a:ext uri="{9D8B030D-6E8A-4147-A177-3AD203B41FA5}">
                      <a16:colId xmlns:a16="http://schemas.microsoft.com/office/drawing/2014/main" val="10630"/>
                    </a:ext>
                  </a:extLst>
                </a:gridCol>
                <a:gridCol w="2405063">
                  <a:extLst>
                    <a:ext uri="{9D8B030D-6E8A-4147-A177-3AD203B41FA5}">
                      <a16:colId xmlns:a16="http://schemas.microsoft.com/office/drawing/2014/main" val="1063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｜－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｜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82"/>
                  </a:ext>
                </a:extLst>
              </a:tr>
            </a:tbl>
          </a:graphicData>
        </a:graphic>
      </p:graphicFrame>
      <p:pic>
        <p:nvPicPr>
          <p:cNvPr id="3" name="yt_shape_1714123159972" title="H_26.259764">
            <a:extLst>
              <a:ext uri="{FF2B5EF4-FFF2-40B4-BE49-F238E27FC236}">
                <a16:creationId xmlns:a16="http://schemas.microsoft.com/office/drawing/2014/main" id="{FFB315C5-43D1-5B04-6866-870074913E0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5475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9AA34A9-E02C-BD11-08C0-6F9F9D7E6A27}"/>
              </a:ext>
            </a:extLst>
          </p:cNvPr>
          <p:cNvSpPr txBox="1"/>
          <p:nvPr/>
        </p:nvSpPr>
        <p:spPr>
          <a:xfrm>
            <a:off x="5174389" y="193056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BC8F1E4-52DA-FBBD-2C22-05703D4910C0}"/>
              </a:ext>
            </a:extLst>
          </p:cNvPr>
          <p:cNvSpPr txBox="1"/>
          <p:nvPr/>
        </p:nvSpPr>
        <p:spPr>
          <a:xfrm>
            <a:off x="4717189" y="292270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3521" name="yt_shape_13521"/>
              <p:cNvSpPr txBox="1"/>
              <p:nvPr/>
            </p:nvSpPr>
            <p:spPr>
              <a:xfrm>
                <a:off x="540000" y="900000"/>
                <a:ext cx="5319661" cy="481516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20.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求下列各式的值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144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	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(−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12.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	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15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49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	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49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64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49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	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</p:txBody>
          </p:sp>
        </mc:Choice>
        <mc:Fallback>
          <p:sp>
            <p:nvSpPr>
              <p:cNvPr id="13521" name="yt_shape_1352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5319661" cy="4815164"/>
              </a:xfrm>
              <a:prstGeom prst="rect">
                <a:avLst/>
              </a:prstGeom>
              <a:blipFill>
                <a:blip r:embed="rId2"/>
                <a:stretch>
                  <a:fillRect l="-3555" t="-1139" r="-26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40A244D1-954B-9F34-FF30-42DDE0942C0E}"/>
              </a:ext>
            </a:extLst>
          </p:cNvPr>
          <p:cNvSpPr txBox="1"/>
          <p:nvPr/>
        </p:nvSpPr>
        <p:spPr>
          <a:xfrm>
            <a:off x="449989" y="1904500"/>
            <a:ext cx="4828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解：原式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12.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	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8D2D2BD7-3ED1-D89D-2812-A946108204BB}"/>
                  </a:ext>
                </a:extLst>
              </p:cNvPr>
              <p:cNvSpPr txBox="1"/>
              <p:nvPr/>
            </p:nvSpPr>
            <p:spPr>
              <a:xfrm>
                <a:off x="449989" y="3347538"/>
                <a:ext cx="2285239" cy="10611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64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49</m:t>
                            </m:r>
                          </m:den>
                        </m:f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20, 'hasSerialNum': 1, 'pageBreak': True}">
                <a:extLst>
                  <a:ext uri="{FF2B5EF4-FFF2-40B4-BE49-F238E27FC236}">
                    <a16:creationId xmlns:a16="http://schemas.microsoft.com/office/drawing/2014/main" id="{8D2D2BD7-3ED1-D89D-2812-A946108204B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347538"/>
                <a:ext cx="2285239" cy="1061161"/>
              </a:xfrm>
              <a:prstGeom prst="rect">
                <a:avLst/>
              </a:prstGeom>
              <a:blipFill>
                <a:blip r:embed="rId3"/>
                <a:stretch>
                  <a:fillRect l="-42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A322AAA0-1031-1A5B-A5E7-A5217F0A2645}"/>
                  </a:ext>
                </a:extLst>
              </p:cNvPr>
              <p:cNvSpPr txBox="1"/>
              <p:nvPr/>
            </p:nvSpPr>
            <p:spPr>
              <a:xfrm>
                <a:off x="1610255" y="4336977"/>
                <a:ext cx="3299523" cy="76683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	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A322AAA0-1031-1A5B-A5E7-A5217F0A264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10255" y="4336977"/>
                <a:ext cx="3299523" cy="766839"/>
              </a:xfrm>
              <a:prstGeom prst="rect">
                <a:avLst/>
              </a:prstGeom>
              <a:blipFill>
                <a:blip r:embed="rId4"/>
                <a:stretch>
                  <a:fillRect l="-2773" b="-31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C81F0C5F-7BAB-8630-CF5A-02AF1B67349A}"/>
                  </a:ext>
                </a:extLst>
              </p:cNvPr>
              <p:cNvSpPr txBox="1"/>
              <p:nvPr/>
            </p:nvSpPr>
            <p:spPr>
              <a:xfrm>
                <a:off x="4791402" y="4045155"/>
                <a:ext cx="937324" cy="72708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C81F0C5F-7BAB-8630-CF5A-02AF1B67349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1402" y="4045155"/>
                <a:ext cx="937324" cy="727088"/>
              </a:xfrm>
              <a:prstGeom prst="rect">
                <a:avLst/>
              </a:prstGeom>
              <a:blipFill>
                <a:blip r:embed="rId5"/>
                <a:stretch>
                  <a:fillRect l="-10390" r="-10390" b="-5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矩形 6"/>
          <p:cNvSpPr/>
          <p:nvPr/>
        </p:nvSpPr>
        <p:spPr>
          <a:xfrm>
            <a:off x="3260017" y="1931156"/>
            <a:ext cx="2108269" cy="5724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29999"/>
              </a:lnSpc>
            </a:pPr>
            <a:r>
              <a:rPr lang="zh-CN" altLang="zh-CN" sz="2400" dirty="0">
                <a:solidFill>
                  <a:srgbClr val="FF0000"/>
                </a:solidFill>
                <a:latin typeface="宋体/Times New Roman" pitchFamily="24"/>
                <a:ea typeface="楷体" pitchFamily="24"/>
              </a:rPr>
              <a:t>解：原式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＝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10.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矩形 8"/>
              <p:cNvSpPr/>
              <p:nvPr/>
            </p:nvSpPr>
            <p:spPr>
              <a:xfrm>
                <a:off x="3513958" y="3296055"/>
                <a:ext cx="2411238" cy="77110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>
                  <a:lnSpc>
                    <a:spcPct val="129999"/>
                  </a:lnSpc>
                </a:pPr>
                <a:r>
                  <a:rPr lang="zh-CN" altLang="zh-CN" sz="2400" dirty="0">
                    <a:solidFill>
                      <a:srgbClr val="FF0000"/>
                    </a:solidFill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i="1" dirty="0">
                    <a:solidFill>
                      <a:srgbClr val="FF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i="1" dirty="0">
                    <a:solidFill>
                      <a:srgbClr val="FF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矩形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13958" y="3296055"/>
                <a:ext cx="2411238" cy="771109"/>
              </a:xfrm>
              <a:prstGeom prst="rect">
                <a:avLst/>
              </a:prstGeom>
              <a:blipFill>
                <a:blip r:embed="rId6"/>
                <a:stretch>
                  <a:fillRect l="-3788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7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31" name="yt_shape_13531"/>
          <p:cNvSpPr txBox="1"/>
          <p:nvPr/>
        </p:nvSpPr>
        <p:spPr>
          <a:xfrm>
            <a:off x="540119" y="900000"/>
            <a:ext cx="11492915" cy="330930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跨学科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自由下落物体的高度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h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与下落时间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t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的关系为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h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4.9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7583a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t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小亮将一个钢珠从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44.1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米高的建筑物上自由落下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到达地面需要多长时间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解：依题意得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4.9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t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44.1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则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t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t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t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答：到达地面需要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秒钟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88F429E-14A7-2910-55E8-F2EADC2C2039}"/>
              </a:ext>
            </a:extLst>
          </p:cNvPr>
          <p:cNvSpPr txBox="1"/>
          <p:nvPr/>
        </p:nvSpPr>
        <p:spPr>
          <a:xfrm>
            <a:off x="450108" y="1804170"/>
            <a:ext cx="37662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解：依题意得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4.9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t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44.1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B8FC086-DAF7-6229-C196-4FA415F5524B}"/>
              </a:ext>
            </a:extLst>
          </p:cNvPr>
          <p:cNvSpPr txBox="1"/>
          <p:nvPr/>
        </p:nvSpPr>
        <p:spPr>
          <a:xfrm>
            <a:off x="450108" y="2279658"/>
            <a:ext cx="14802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则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t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582A2ED-BCE2-74A1-8293-FFBDC21F07E8}"/>
              </a:ext>
            </a:extLst>
          </p:cNvPr>
          <p:cNvSpPr txBox="1"/>
          <p:nvPr/>
        </p:nvSpPr>
        <p:spPr>
          <a:xfrm>
            <a:off x="450108" y="2755146"/>
            <a:ext cx="14262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t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2ED5970-0A4D-694A-35E5-6ED5749E8C83}"/>
              </a:ext>
            </a:extLst>
          </p:cNvPr>
          <p:cNvSpPr txBox="1"/>
          <p:nvPr/>
        </p:nvSpPr>
        <p:spPr>
          <a:xfrm>
            <a:off x="450108" y="3230634"/>
            <a:ext cx="11976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t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C2E0DA9-1668-937E-CA89-0847CF530731}"/>
              </a:ext>
            </a:extLst>
          </p:cNvPr>
          <p:cNvSpPr txBox="1"/>
          <p:nvPr/>
        </p:nvSpPr>
        <p:spPr>
          <a:xfrm>
            <a:off x="450108" y="3706122"/>
            <a:ext cx="3456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答：到达地面需要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秒钟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534" name="yt_shape_13534"/>
              <p:cNvSpPr txBox="1"/>
              <p:nvPr/>
            </p:nvSpPr>
            <p:spPr>
              <a:xfrm>
                <a:off x="540000" y="900000"/>
                <a:ext cx="10714472" cy="353064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22.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的平方根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的算术平方根是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的平方根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解：由题意得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&amp;3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2=4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+1=9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宋体/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=4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宋体/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16.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的平方根为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±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534" name="yt_shape_13534" descr="{&quot;rangeId&quot;:22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10714472" cy="3530647"/>
              </a:xfrm>
              <a:prstGeom prst="rect">
                <a:avLst/>
              </a:prstGeom>
              <a:blipFill>
                <a:blip r:embed="rId2"/>
                <a:stretch>
                  <a:fillRect l="-1764" t="-1554" r="-797" b="-431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0C78809F-41B1-300B-D04F-D065B58DA1E2}"/>
                  </a:ext>
                </a:extLst>
              </p:cNvPr>
              <p:cNvSpPr txBox="1"/>
              <p:nvPr/>
            </p:nvSpPr>
            <p:spPr>
              <a:xfrm>
                <a:off x="449989" y="1328682"/>
                <a:ext cx="4146994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解：由题意得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&amp;3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2=4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+1=9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2, 'hasSerialNum': 1}">
                <a:extLst>
                  <a:ext uri="{FF2B5EF4-FFF2-40B4-BE49-F238E27FC236}">
                    <a16:creationId xmlns:a16="http://schemas.microsoft.com/office/drawing/2014/main" id="{0C78809F-41B1-300B-D04F-D065B58DA1E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328682"/>
                <a:ext cx="4146994" cy="1154189"/>
              </a:xfrm>
              <a:prstGeom prst="rect">
                <a:avLst/>
              </a:prstGeom>
              <a:blipFill>
                <a:blip r:embed="rId3"/>
                <a:stretch>
                  <a:fillRect l="-235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3B945464-417B-813B-A7AA-32C497AF2DF2}"/>
                  </a:ext>
                </a:extLst>
              </p:cNvPr>
              <p:cNvSpPr txBox="1"/>
              <p:nvPr/>
            </p:nvSpPr>
            <p:spPr>
              <a:xfrm>
                <a:off x="449989" y="2389259"/>
                <a:ext cx="1988186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=4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22, 'hasSerialNum': 1}">
                <a:extLst>
                  <a:ext uri="{FF2B5EF4-FFF2-40B4-BE49-F238E27FC236}">
                    <a16:creationId xmlns:a16="http://schemas.microsoft.com/office/drawing/2014/main" id="{3B945464-417B-813B-A7AA-32C497AF2DF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389259"/>
                <a:ext cx="1988186" cy="1154189"/>
              </a:xfrm>
              <a:prstGeom prst="rect">
                <a:avLst/>
              </a:prstGeom>
              <a:blipFill>
                <a:blip r:embed="rId4"/>
                <a:stretch>
                  <a:fillRect l="-49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7CB3C6E0-DC1B-4BCF-5B7C-31EC4055ADF2}"/>
              </a:ext>
            </a:extLst>
          </p:cNvPr>
          <p:cNvSpPr txBox="1"/>
          <p:nvPr/>
        </p:nvSpPr>
        <p:spPr>
          <a:xfrm>
            <a:off x="449989" y="3449836"/>
            <a:ext cx="22755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16.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39EB89A-909B-44AA-61DE-F504B691650C}"/>
              </a:ext>
            </a:extLst>
          </p:cNvPr>
          <p:cNvSpPr txBox="1"/>
          <p:nvPr/>
        </p:nvSpPr>
        <p:spPr>
          <a:xfrm>
            <a:off x="449989" y="3925324"/>
            <a:ext cx="36471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的平方根为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40" name="yt_shape_13540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3539" name="yt_image_13539">
            <a:extLst>
              <a:ext uri="">
                <a16:creationId xmlns:p14="http://schemas.microsoft.com/office/powerpoint/2010/main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542" name="yt_shape_13542"/>
          <p:cNvSpPr txBox="1"/>
          <p:nvPr/>
        </p:nvSpPr>
        <p:spPr>
          <a:xfrm>
            <a:off x="540119" y="1482165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23.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程序设计与规律探究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如图是小华设计的程序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0_7b8bc"/>
              </a:rPr>
              <a:t>请你根据该程序完成下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列问题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sp>
        <p:nvSpPr>
          <p:cNvPr id="13543" name="yt_shape_13543"/>
          <p:cNvSpPr txBox="1"/>
          <p:nvPr/>
        </p:nvSpPr>
        <p:spPr>
          <a:xfrm>
            <a:off x="540000" y="2425120"/>
            <a:ext cx="508151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求算术平方根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答案</a:t>
            </a:r>
            <a:endParaRPr lang="zh-CN" altLang="zh-CN" sz="2400" b="0" i="0" u="none">
              <a:solidFill>
                <a:srgbClr val="000000"/>
              </a:solidFill>
              <a:effectLst/>
              <a:latin typeface="Times New Roman" pitchFamily="24"/>
              <a:ea typeface="宋体" pitchFamily="24"/>
              <a:hlinkClick r:id="" action="ppaction://macro?name={&quot;type&quot;:&quot;ImageText&quot;,&quot;item&quot;:&quot;RunBorder&quot;,&quot;fontColor&quot;:&quot;000000&quot;,&quot;borderColor&quot;:&quot;000000&quot;}"/>
            </a:endParaRPr>
          </a:p>
        </p:txBody>
      </p:sp>
      <p:sp>
        <p:nvSpPr>
          <p:cNvPr id="13544" name="yt_shape_13544"/>
          <p:cNvSpPr txBox="1"/>
          <p:nvPr/>
        </p:nvSpPr>
        <p:spPr>
          <a:xfrm>
            <a:off x="540000" y="2904423"/>
            <a:ext cx="230832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填写表格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graphicFrame>
        <p:nvGraphicFramePr>
          <p:cNvPr id="13545" name="yt_table_13545" title="H_89.2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1403855"/>
              </p:ext>
            </p:extLst>
          </p:nvPr>
        </p:nvGraphicFramePr>
        <p:xfrm>
          <a:off x="540000" y="3536090"/>
          <a:ext cx="11111998" cy="113385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33579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112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1129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1129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73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73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0734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输入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输出答案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3547" name="yt_shape_13547"/>
          <p:cNvSpPr txBox="1"/>
          <p:nvPr/>
        </p:nvSpPr>
        <p:spPr>
          <a:xfrm>
            <a:off x="540000" y="4939696"/>
            <a:ext cx="962122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发现的规律是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                                                       </a:t>
            </a:r>
            <a:r>
              <a:rPr sz="19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2" name="yt_shape_矩形_2">
            <a:extLst>
              <a:ext uri="{FF2B5EF4-FFF2-40B4-BE49-F238E27FC236}">
                <a16:creationId xmlns:a16="http://schemas.microsoft.com/office/drawing/2014/main" id="{F8551FF1-D001-8BCF-4133-2FBD74253B7F}"/>
              </a:ext>
            </a:extLst>
          </p:cNvPr>
          <p:cNvSpPr/>
          <p:nvPr/>
        </p:nvSpPr>
        <p:spPr>
          <a:xfrm>
            <a:off x="540000" y="2488620"/>
            <a:ext cx="230251" cy="360871"/>
          </a:xfrm>
          <a:prstGeom prst="rect">
            <a:avLst/>
          </a:prstGeom>
          <a:noFill/>
          <a:ln w="25400" cap="flat" cmpd="sng" algn="ctr">
            <a:solidFill>
              <a:srgbClr val="000000"/>
            </a:solidFill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yt_shape_矩形_3">
            <a:extLst>
              <a:ext uri="{FF2B5EF4-FFF2-40B4-BE49-F238E27FC236}">
                <a16:creationId xmlns:a16="http://schemas.microsoft.com/office/drawing/2014/main" id="{20DFC76A-A291-BAB9-038D-BFBF516123BF}"/>
              </a:ext>
            </a:extLst>
          </p:cNvPr>
          <p:cNvSpPr/>
          <p:nvPr/>
        </p:nvSpPr>
        <p:spPr>
          <a:xfrm>
            <a:off x="1074988" y="2488620"/>
            <a:ext cx="609663" cy="360871"/>
          </a:xfrm>
          <a:prstGeom prst="rect">
            <a:avLst/>
          </a:prstGeom>
          <a:noFill/>
          <a:ln w="25400" cap="flat" cmpd="sng" algn="ctr">
            <a:solidFill>
              <a:srgbClr val="000000"/>
            </a:solidFill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yt_shape_矩形_4">
            <a:extLst>
              <a:ext uri="{FF2B5EF4-FFF2-40B4-BE49-F238E27FC236}">
                <a16:creationId xmlns:a16="http://schemas.microsoft.com/office/drawing/2014/main" id="{39AFC4D4-59FF-0BE4-47DE-159D06BDE904}"/>
              </a:ext>
            </a:extLst>
          </p:cNvPr>
          <p:cNvSpPr/>
          <p:nvPr/>
        </p:nvSpPr>
        <p:spPr>
          <a:xfrm>
            <a:off x="1989388" y="2488620"/>
            <a:ext cx="1828863" cy="360871"/>
          </a:xfrm>
          <a:prstGeom prst="rect">
            <a:avLst/>
          </a:prstGeom>
          <a:noFill/>
          <a:ln w="25400" cap="flat" cmpd="sng" algn="ctr">
            <a:solidFill>
              <a:srgbClr val="000000"/>
            </a:solidFill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yt_shape_矩形_5">
            <a:extLst>
              <a:ext uri="{FF2B5EF4-FFF2-40B4-BE49-F238E27FC236}">
                <a16:creationId xmlns:a16="http://schemas.microsoft.com/office/drawing/2014/main" id="{6F345152-4C85-6662-75B6-255BBC96C0F5}"/>
              </a:ext>
            </a:extLst>
          </p:cNvPr>
          <p:cNvSpPr/>
          <p:nvPr/>
        </p:nvSpPr>
        <p:spPr>
          <a:xfrm>
            <a:off x="4122988" y="2488620"/>
            <a:ext cx="535051" cy="360871"/>
          </a:xfrm>
          <a:prstGeom prst="rect">
            <a:avLst/>
          </a:prstGeom>
          <a:noFill/>
          <a:ln w="25400" cap="flat" cmpd="sng" algn="ctr">
            <a:solidFill>
              <a:srgbClr val="000000"/>
            </a:solidFill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yt_shape_矩形_6">
            <a:extLst>
              <a:ext uri="{FF2B5EF4-FFF2-40B4-BE49-F238E27FC236}">
                <a16:creationId xmlns:a16="http://schemas.microsoft.com/office/drawing/2014/main" id="{A791C772-1F38-CDD7-2D0E-96300098A4FC}"/>
              </a:ext>
            </a:extLst>
          </p:cNvPr>
          <p:cNvSpPr/>
          <p:nvPr/>
        </p:nvSpPr>
        <p:spPr>
          <a:xfrm>
            <a:off x="4962775" y="2488620"/>
            <a:ext cx="609664" cy="360871"/>
          </a:xfrm>
          <a:prstGeom prst="rect">
            <a:avLst/>
          </a:prstGeom>
          <a:noFill/>
          <a:ln w="25400" cap="flat" cmpd="sng" algn="ctr">
            <a:solidFill>
              <a:srgbClr val="000000"/>
            </a:solidFill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F19EA9A-94DA-F0D9-7201-404B091D0AE6}"/>
              </a:ext>
            </a:extLst>
          </p:cNvPr>
          <p:cNvSpPr txBox="1"/>
          <p:nvPr/>
        </p:nvSpPr>
        <p:spPr>
          <a:xfrm>
            <a:off x="4342864" y="4242851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40DFBAB-0844-6BCF-4CE8-C7E0964C730D}"/>
              </a:ext>
            </a:extLst>
          </p:cNvPr>
          <p:cNvSpPr txBox="1"/>
          <p:nvPr/>
        </p:nvSpPr>
        <p:spPr>
          <a:xfrm>
            <a:off x="5854162" y="4242851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F02595BC-E7E9-0616-A332-31A7C8DE46C8}"/>
              </a:ext>
            </a:extLst>
          </p:cNvPr>
          <p:cNvSpPr txBox="1"/>
          <p:nvPr/>
        </p:nvSpPr>
        <p:spPr>
          <a:xfrm>
            <a:off x="7355935" y="4242851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ADFA9968-9CEB-BFEC-F9F1-17E5A92251C6}"/>
              </a:ext>
            </a:extLst>
          </p:cNvPr>
          <p:cNvSpPr txBox="1"/>
          <p:nvPr/>
        </p:nvSpPr>
        <p:spPr>
          <a:xfrm>
            <a:off x="8810083" y="4242851"/>
            <a:ext cx="332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B553E04B-6375-86EA-22C4-D5AA2F5B3CFC}"/>
              </a:ext>
            </a:extLst>
          </p:cNvPr>
          <p:cNvSpPr txBox="1"/>
          <p:nvPr/>
        </p:nvSpPr>
        <p:spPr>
          <a:xfrm>
            <a:off x="9883484" y="4242851"/>
            <a:ext cx="332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3E006E5F-29AF-C830-9629-E002A9562FC6}"/>
              </a:ext>
            </a:extLst>
          </p:cNvPr>
          <p:cNvSpPr txBox="1"/>
          <p:nvPr/>
        </p:nvSpPr>
        <p:spPr>
          <a:xfrm>
            <a:off x="10947358" y="4242851"/>
            <a:ext cx="332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A0A541D2-C041-39C3-35C6-E810D3D5E6F2}"/>
              </a:ext>
            </a:extLst>
          </p:cNvPr>
          <p:cNvSpPr txBox="1"/>
          <p:nvPr/>
        </p:nvSpPr>
        <p:spPr>
          <a:xfrm>
            <a:off x="3345589" y="4892890"/>
            <a:ext cx="673646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为正数时，值为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，当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为负数时，值为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456" name="yt_shape_13456"/>
              <p:cNvSpPr txBox="1"/>
              <p:nvPr/>
            </p:nvSpPr>
            <p:spPr>
              <a:xfrm>
                <a:off x="540000" y="900000"/>
                <a:ext cx="7481215" cy="64274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3.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的平方根是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±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这句话用数学式表示为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3456" name="yt_shape_13456" descr="{&quot;rangeId&quot;:4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7481215" cy="642740"/>
              </a:xfrm>
              <a:prstGeom prst="rect">
                <a:avLst/>
              </a:prstGeom>
              <a:blipFill>
                <a:blip r:embed="rId2"/>
                <a:stretch>
                  <a:fillRect l="-2526" r="-1467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458" name="yt_table_13458" title="H_143.5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912496570"/>
                  </p:ext>
                </p:extLst>
              </p:nvPr>
            </p:nvGraphicFramePr>
            <p:xfrm>
              <a:off x="540047" y="1593528"/>
              <a:ext cx="5847334" cy="1935100"/>
            </p:xfrm>
            <a:graphic>
              <a:graphicData uri="http://schemas.openxmlformats.org/drawingml/2006/table">
                <a:tbl>
                  <a:tblPr/>
                  <a:tblGrid>
                    <a:gridCol w="3199257">
                      <a:extLst>
                        <a:ext uri="{9D8B030D-6E8A-4147-A177-3AD203B41FA5}">
                          <a16:colId xmlns:a16="http://schemas.microsoft.com/office/drawing/2014/main" val="10632"/>
                        </a:ext>
                      </a:extLst>
                    </a:gridCol>
                    <a:gridCol w="2648077">
                      <a:extLst>
                        <a:ext uri="{9D8B030D-6E8A-4147-A177-3AD203B41FA5}">
                          <a16:colId xmlns:a16="http://schemas.microsoft.com/office/drawing/2014/main" val="10633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f>
                                    <m:f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4</m:t>
                                      </m:r>
                                    </m:num>
                                    <m:den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25</m:t>
                                      </m:r>
                                    </m:den>
                                  </m:f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±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±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f>
                                    <m:f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4</m:t>
                                      </m:r>
                                    </m:num>
                                    <m:den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25</m:t>
                                      </m:r>
                                    </m:den>
                                  </m:f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±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8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f>
                                    <m:f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4</m:t>
                                      </m:r>
                                    </m:num>
                                    <m:den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25</m:t>
                                      </m:r>
                                    </m:den>
                                  </m:f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f>
                                    <m:f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4</m:t>
                                      </m:r>
                                    </m:num>
                                    <m:den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25</m:t>
                                      </m:r>
                                    </m:den>
                                  </m:f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84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3458" name="yt_table_13458" descr="{&quot;rangeId&quot;:4,&quot;type&quot;:&quot;Option&quot;}" title="H_143.5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912496570"/>
                  </p:ext>
                </p:extLst>
              </p:nvPr>
            </p:nvGraphicFramePr>
            <p:xfrm>
              <a:off x="540047" y="1593528"/>
              <a:ext cx="5847334" cy="1823466"/>
            </p:xfrm>
            <a:graphic>
              <a:graphicData uri="http://schemas.openxmlformats.org/drawingml/2006/table">
                <a:tbl>
                  <a:tblPr/>
                  <a:tblGrid>
                    <a:gridCol w="3199257">
                      <a:extLst>
                        <a:ext uri="{9D8B030D-6E8A-4147-A177-3AD203B41FA5}">
                          <a16:colId xmlns:a16="http://schemas.microsoft.com/office/drawing/2014/main" val="10632"/>
                        </a:ext>
                      </a:extLst>
                    </a:gridCol>
                    <a:gridCol w="2648077">
                      <a:extLst>
                        <a:ext uri="{9D8B030D-6E8A-4147-A177-3AD203B41FA5}">
                          <a16:colId xmlns:a16="http://schemas.microsoft.com/office/drawing/2014/main" val="10633"/>
                        </a:ext>
                      </a:extLst>
                    </a:gridCol>
                  </a:tblGrid>
                  <a:tr h="91173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82857" b="-101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20690" b="-10133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83"/>
                      </a:ext>
                    </a:extLst>
                  </a:tr>
                  <a:tr h="91173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100000" r="-82857" b="-1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20690" t="-100000" b="-133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84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255408FA-FD6E-7E41-2D6E-2A787957A608}"/>
              </a:ext>
            </a:extLst>
          </p:cNvPr>
          <p:cNvSpPr txBox="1"/>
          <p:nvPr/>
        </p:nvSpPr>
        <p:spPr>
          <a:xfrm>
            <a:off x="7046051" y="853194"/>
            <a:ext cx="383285" cy="73013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3459" name="yt_shape_13459"/>
              <p:cNvSpPr txBox="1"/>
              <p:nvPr/>
            </p:nvSpPr>
            <p:spPr>
              <a:xfrm>
                <a:off x="540000" y="900000"/>
                <a:ext cx="7572714" cy="457978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4.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±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</a:t>
                </a:r>
                <a:r>
                  <a:rPr sz="27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13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的平方根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的平方根是</a:t>
                </a:r>
                <a:r>
                  <a:rPr sz="27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</a:t>
                </a:r>
                <a:r>
                  <a:rPr sz="9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5.64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的平方根是</a:t>
                </a:r>
                <a:r>
                  <a:rPr sz="2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</a:t>
                </a:r>
                <a:r>
                  <a:rPr sz="12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0.81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的平方根是</a:t>
                </a:r>
                <a:r>
                  <a:rPr sz="2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</a:t>
                </a:r>
                <a:r>
                  <a:rPr sz="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6.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的平方根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的值为</a:t>
                </a:r>
                <a:r>
                  <a:rPr sz="2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</a:t>
                </a:r>
                <a:r>
                  <a:rPr sz="1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7.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求下列各数的平方根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：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256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	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　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        </a:t>
                </a:r>
                <a:r>
                  <a:rPr lang="en-US" altLang="zh-CN" sz="2400" b="0" i="0" u="none" dirty="0" smtClean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       </a:t>
                </a:r>
                <a:r>
                  <a:rPr lang="zh-CN" altLang="zh-CN" sz="2400" b="0" i="0" u="none" dirty="0" smtClean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±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256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±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16.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	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±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0.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0.64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	                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36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49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±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64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±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0.8.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	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±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36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49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±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>
          <p:sp>
            <p:nvSpPr>
              <p:cNvPr id="13459" name="yt_shape_1345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7572714" cy="4579780"/>
              </a:xfrm>
              <a:prstGeom prst="rect">
                <a:avLst/>
              </a:prstGeom>
              <a:blipFill>
                <a:blip r:embed="rId2"/>
                <a:stretch>
                  <a:fillRect l="-2496" t="-266" r="-14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EF2129BE-DDA0-36A9-D95C-9DF5E11D03D0}"/>
              </a:ext>
            </a:extLst>
          </p:cNvPr>
          <p:cNvSpPr txBox="1"/>
          <p:nvPr/>
        </p:nvSpPr>
        <p:spPr>
          <a:xfrm>
            <a:off x="2132866" y="853194"/>
            <a:ext cx="637286" cy="61539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073E182-FAB0-AF78-54C7-069881EB164B}"/>
              </a:ext>
            </a:extLst>
          </p:cNvPr>
          <p:cNvSpPr txBox="1"/>
          <p:nvPr/>
        </p:nvSpPr>
        <p:spPr>
          <a:xfrm>
            <a:off x="7111265" y="853194"/>
            <a:ext cx="942086" cy="61539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1798B8F-1C2E-F8EC-51A2-90FA7D8653B5}"/>
              </a:ext>
            </a:extLst>
          </p:cNvPr>
          <p:cNvSpPr txBox="1"/>
          <p:nvPr/>
        </p:nvSpPr>
        <p:spPr>
          <a:xfrm>
            <a:off x="2812189" y="1374974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5A21832-0156-1052-62F3-49EBFE9312B6}"/>
              </a:ext>
            </a:extLst>
          </p:cNvPr>
          <p:cNvSpPr txBox="1"/>
          <p:nvPr/>
        </p:nvSpPr>
        <p:spPr>
          <a:xfrm>
            <a:off x="6241189" y="1374974"/>
            <a:ext cx="1170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0.9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684E872-6812-F7B6-922F-FA5FB981E71D}"/>
              </a:ext>
            </a:extLst>
          </p:cNvPr>
          <p:cNvSpPr txBox="1"/>
          <p:nvPr/>
        </p:nvSpPr>
        <p:spPr>
          <a:xfrm>
            <a:off x="5482364" y="1850462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B64C9C7B-7A28-A208-658C-21DD87F775FA}"/>
                  </a:ext>
                </a:extLst>
              </p:cNvPr>
              <p:cNvSpPr txBox="1"/>
              <p:nvPr/>
            </p:nvSpPr>
            <p:spPr>
              <a:xfrm>
                <a:off x="449989" y="3276926"/>
                <a:ext cx="5139563" cy="6186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±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256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±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16.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	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B64C9C7B-7A28-A208-658C-21DD87F775F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276926"/>
                <a:ext cx="5139563" cy="618693"/>
              </a:xfrm>
              <a:prstGeom prst="rect">
                <a:avLst/>
              </a:prstGeom>
              <a:blipFill>
                <a:blip r:embed="rId3"/>
                <a:stretch>
                  <a:fillRect l="-1898" b="-138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6943F3C7-E9ED-6FE6-BAD2-793D26A92F40}"/>
                  </a:ext>
                </a:extLst>
              </p:cNvPr>
              <p:cNvSpPr txBox="1"/>
              <p:nvPr/>
            </p:nvSpPr>
            <p:spPr>
              <a:xfrm>
                <a:off x="449989" y="4476949"/>
                <a:ext cx="6547676" cy="100534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±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64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±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0.8.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	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6943F3C7-E9ED-6FE6-BAD2-793D26A92F4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476949"/>
                <a:ext cx="6547676" cy="1005345"/>
              </a:xfrm>
              <a:prstGeom prst="rect">
                <a:avLst/>
              </a:prstGeom>
              <a:blipFill>
                <a:blip r:embed="rId4"/>
                <a:stretch>
                  <a:fillRect l="-14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矩形 9"/>
              <p:cNvSpPr/>
              <p:nvPr/>
            </p:nvSpPr>
            <p:spPr>
              <a:xfrm>
                <a:off x="3914797" y="3269827"/>
                <a:ext cx="2114810" cy="61773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>
                  <a:lnSpc>
                    <a:spcPct val="129999"/>
                  </a:lnSpc>
                </a:pPr>
                <a:r>
                  <a:rPr lang="zh-CN" altLang="zh-CN" sz="2400" dirty="0">
                    <a:solidFill>
                      <a:srgbClr val="FF0000"/>
                    </a:solidFill>
                    <a:latin typeface="宋体/Times New Roman" pitchFamily="24"/>
                    <a:ea typeface="楷体" pitchFamily="24"/>
                  </a:rPr>
                  <a:t>解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/Times New Roman" pitchFamily="24"/>
                    <a:ea typeface="楷体" pitchFamily="24"/>
                  </a:rPr>
                  <a:t>：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±</a:t>
                </a:r>
                <a:r>
                  <a:rPr lang="en-US" altLang="zh-CN" sz="1500" i="1" dirty="0">
                    <a:solidFill>
                      <a:srgbClr val="FF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</m:e>
                    </m:rad>
                  </m:oMath>
                </a14:m>
                <a:r>
                  <a:rPr lang="en-US" altLang="zh-CN" sz="1500" i="1" dirty="0">
                    <a:solidFill>
                      <a:srgbClr val="FF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0.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0" name="矩形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14797" y="3269827"/>
                <a:ext cx="2114810" cy="617733"/>
              </a:xfrm>
              <a:prstGeom prst="rect">
                <a:avLst/>
              </a:prstGeom>
              <a:blipFill>
                <a:blip r:embed="rId5"/>
                <a:stretch>
                  <a:fillRect l="-4323" r="-3746" b="-1176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" name="矩形 11"/>
              <p:cNvSpPr/>
              <p:nvPr/>
            </p:nvSpPr>
            <p:spPr>
              <a:xfrm>
                <a:off x="3655730" y="4444955"/>
                <a:ext cx="2921121" cy="10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>
                  <a:lnSpc>
                    <a:spcPct val="129999"/>
                  </a:lnSpc>
                </a:pP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±</a:t>
                </a:r>
                <a:r>
                  <a:rPr lang="en-US" altLang="zh-CN" sz="1500" i="1" dirty="0">
                    <a:solidFill>
                      <a:srgbClr val="FF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i="1">
                                <a:solidFill>
                                  <a:srgbClr val="FF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36</m:t>
                            </m:r>
                          </m:num>
                          <m:den>
                            <m:r>
                              <a:rPr lang="en-US" altLang="zh-CN" sz="2400" i="1">
                                <a:solidFill>
                                  <a:srgbClr val="FF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49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1500" i="1" dirty="0">
                    <a:solidFill>
                      <a:srgbClr val="FF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±</a:t>
                </a:r>
                <a:r>
                  <a:rPr lang="en-US" altLang="zh-CN" sz="1500" i="1" dirty="0">
                    <a:solidFill>
                      <a:srgbClr val="FF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i="1" dirty="0">
                    <a:solidFill>
                      <a:srgbClr val="FF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2" name="矩形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55730" y="4444955"/>
                <a:ext cx="2921121" cy="1069332"/>
              </a:xfrm>
              <a:prstGeom prst="rect">
                <a:avLst/>
              </a:prstGeom>
              <a:blipFill>
                <a:blip r:embed="rId6"/>
                <a:stretch>
                  <a:fillRect r="-22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10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71" name="yt_shape_13471"/>
          <p:cNvSpPr txBox="1"/>
          <p:nvPr/>
        </p:nvSpPr>
        <p:spPr>
          <a:xfrm>
            <a:off x="540000" y="900000"/>
            <a:ext cx="3044103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算术平方根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472" name="yt_shape_13472"/>
              <p:cNvSpPr txBox="1"/>
              <p:nvPr/>
            </p:nvSpPr>
            <p:spPr>
              <a:xfrm>
                <a:off x="540000" y="1395205"/>
                <a:ext cx="3475439" cy="4655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化简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100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3472" name="yt_shape_13472" descr="{&quot;rangeId&quot;:7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95205"/>
                <a:ext cx="3475439" cy="465577"/>
              </a:xfrm>
              <a:prstGeom prst="rect">
                <a:avLst/>
              </a:prstGeom>
              <a:blipFill>
                <a:blip r:embed="rId2"/>
                <a:stretch>
                  <a:fillRect l="-5439" t="-5263" r="-4386" b="-394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474" name="yt_table_13474" title="H_36.3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467938466"/>
                  </p:ext>
                </p:extLst>
              </p:nvPr>
            </p:nvGraphicFramePr>
            <p:xfrm>
              <a:off x="540047" y="1911570"/>
              <a:ext cx="8489443" cy="520319"/>
            </p:xfrm>
            <a:graphic>
              <a:graphicData uri="http://schemas.openxmlformats.org/drawingml/2006/table">
                <a:tbl>
                  <a:tblPr/>
                  <a:tblGrid>
                    <a:gridCol w="2346643">
                      <a:extLst>
                        <a:ext uri="{9D8B030D-6E8A-4147-A177-3AD203B41FA5}">
                          <a16:colId xmlns:a16="http://schemas.microsoft.com/office/drawing/2014/main" val="10634"/>
                        </a:ext>
                      </a:extLst>
                    </a:gridCol>
                    <a:gridCol w="2176780">
                      <a:extLst>
                        <a:ext uri="{9D8B030D-6E8A-4147-A177-3AD203B41FA5}">
                          <a16:colId xmlns:a16="http://schemas.microsoft.com/office/drawing/2014/main" val="10635"/>
                        </a:ext>
                      </a:extLst>
                    </a:gridCol>
                    <a:gridCol w="2399157">
                      <a:extLst>
                        <a:ext uri="{9D8B030D-6E8A-4147-A177-3AD203B41FA5}">
                          <a16:colId xmlns:a16="http://schemas.microsoft.com/office/drawing/2014/main" val="10636"/>
                        </a:ext>
                      </a:extLst>
                    </a:gridCol>
                    <a:gridCol w="1566863">
                      <a:extLst>
                        <a:ext uri="{9D8B030D-6E8A-4147-A177-3AD203B41FA5}">
                          <a16:colId xmlns:a16="http://schemas.microsoft.com/office/drawing/2014/main" val="10637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100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10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10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±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85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3474" name="yt_table_13474" descr="{&quot;rangeId&quot;:7,&quot;type&quot;:&quot;Option&quot;}" title="H_36.3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467938466"/>
                  </p:ext>
                </p:extLst>
              </p:nvPr>
            </p:nvGraphicFramePr>
            <p:xfrm>
              <a:off x="540047" y="1911570"/>
              <a:ext cx="8489443" cy="461074"/>
            </p:xfrm>
            <a:graphic>
              <a:graphicData uri="http://schemas.openxmlformats.org/drawingml/2006/table">
                <a:tbl>
                  <a:tblPr/>
                  <a:tblGrid>
                    <a:gridCol w="2346643">
                      <a:extLst>
                        <a:ext uri="{9D8B030D-6E8A-4147-A177-3AD203B41FA5}">
                          <a16:colId xmlns:a16="http://schemas.microsoft.com/office/drawing/2014/main" val="10634"/>
                        </a:ext>
                      </a:extLst>
                    </a:gridCol>
                    <a:gridCol w="2176780">
                      <a:extLst>
                        <a:ext uri="{9D8B030D-6E8A-4147-A177-3AD203B41FA5}">
                          <a16:colId xmlns:a16="http://schemas.microsoft.com/office/drawing/2014/main" val="10635"/>
                        </a:ext>
                      </a:extLst>
                    </a:gridCol>
                    <a:gridCol w="2399157">
                      <a:extLst>
                        <a:ext uri="{9D8B030D-6E8A-4147-A177-3AD203B41FA5}">
                          <a16:colId xmlns:a16="http://schemas.microsoft.com/office/drawing/2014/main" val="10636"/>
                        </a:ext>
                      </a:extLst>
                    </a:gridCol>
                    <a:gridCol w="1566863">
                      <a:extLst>
                        <a:ext uri="{9D8B030D-6E8A-4147-A177-3AD203B41FA5}">
                          <a16:colId xmlns:a16="http://schemas.microsoft.com/office/drawing/2014/main" val="10637"/>
                        </a:ext>
                      </a:extLst>
                    </a:gridCol>
                  </a:tblGrid>
                  <a:tr h="461074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100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10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88579" t="-6494" r="-65228" b="-3896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±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85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3475" name="yt_shape_13475"/>
          <p:cNvSpPr txBox="1"/>
          <p:nvPr/>
        </p:nvSpPr>
        <p:spPr>
          <a:xfrm>
            <a:off x="540000" y="2423330"/>
            <a:ext cx="422391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下列说法正确的是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476" name="yt_table_13476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0760917"/>
              </p:ext>
            </p:extLst>
          </p:nvPr>
        </p:nvGraphicFramePr>
        <p:xfrm>
          <a:off x="540047" y="2902633"/>
          <a:ext cx="4699000" cy="1901952"/>
        </p:xfrm>
        <a:graphic>
          <a:graphicData uri="http://schemas.openxmlformats.org/drawingml/2006/table">
            <a:tbl>
              <a:tblPr/>
              <a:tblGrid>
                <a:gridCol w="4699000">
                  <a:extLst>
                    <a:ext uri="{9D8B030D-6E8A-4147-A177-3AD203B41FA5}">
                      <a16:colId xmlns:a16="http://schemas.microsoft.com/office/drawing/2014/main" val="1063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是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的算术平方根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8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±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是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的算术平方根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是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的算术平方根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0.01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是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0.1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的算术平方根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89"/>
                  </a:ext>
                </a:extLst>
              </a:tr>
            </a:tbl>
          </a:graphicData>
        </a:graphic>
      </p:graphicFrame>
      <p:sp>
        <p:nvSpPr>
          <p:cNvPr id="13478" name="yt_shape_13478"/>
          <p:cNvSpPr txBox="1"/>
          <p:nvPr/>
        </p:nvSpPr>
        <p:spPr>
          <a:xfrm>
            <a:off x="540000" y="4854953"/>
            <a:ext cx="436016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下列运算正确的是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479" name="yt_table_13479" title="H_72.6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306169756"/>
                  </p:ext>
                </p:extLst>
              </p:nvPr>
            </p:nvGraphicFramePr>
            <p:xfrm>
              <a:off x="540047" y="5334256"/>
              <a:ext cx="6839713" cy="1041908"/>
            </p:xfrm>
            <a:graphic>
              <a:graphicData uri="http://schemas.openxmlformats.org/drawingml/2006/table">
                <a:tbl>
                  <a:tblPr/>
                  <a:tblGrid>
                    <a:gridCol w="4523423">
                      <a:extLst>
                        <a:ext uri="{9D8B030D-6E8A-4147-A177-3AD203B41FA5}">
                          <a16:colId xmlns:a16="http://schemas.microsoft.com/office/drawing/2014/main" val="10639"/>
                        </a:ext>
                      </a:extLst>
                    </a:gridCol>
                    <a:gridCol w="2316290">
                      <a:extLst>
                        <a:ext uri="{9D8B030D-6E8A-4147-A177-3AD203B41FA5}">
                          <a16:colId xmlns:a16="http://schemas.microsoft.com/office/drawing/2014/main" val="10640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16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±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9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36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6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±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91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3479" name="yt_table_13479" descr="{&quot;rangeId&quot;:9,&quot;type&quot;:&quot;Option&quot;}" title="H_72.6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306169756"/>
                  </p:ext>
                </p:extLst>
              </p:nvPr>
            </p:nvGraphicFramePr>
            <p:xfrm>
              <a:off x="540047" y="5334256"/>
              <a:ext cx="6839713" cy="923036"/>
            </p:xfrm>
            <a:graphic>
              <a:graphicData uri="http://schemas.openxmlformats.org/drawingml/2006/table">
                <a:tbl>
                  <a:tblPr/>
                  <a:tblGrid>
                    <a:gridCol w="4523423">
                      <a:extLst>
                        <a:ext uri="{9D8B030D-6E8A-4147-A177-3AD203B41FA5}">
                          <a16:colId xmlns:a16="http://schemas.microsoft.com/office/drawing/2014/main" val="10639"/>
                        </a:ext>
                      </a:extLst>
                    </a:gridCol>
                    <a:gridCol w="2316290">
                      <a:extLst>
                        <a:ext uri="{9D8B030D-6E8A-4147-A177-3AD203B41FA5}">
                          <a16:colId xmlns:a16="http://schemas.microsoft.com/office/drawing/2014/main" val="10640"/>
                        </a:ext>
                      </a:extLst>
                    </a:gridCol>
                  </a:tblGrid>
                  <a:tr h="461518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t="-3947" r="-51144" b="-13947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195526" t="-3947" b="-13947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90"/>
                      </a:ext>
                    </a:extLst>
                  </a:tr>
                  <a:tr h="461518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t="-103947" r="-51144" b="-3947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195526" t="-103947" b="-3947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91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714123160054" title="H_26.259764">
            <a:extLst>
              <a:ext uri="{FF2B5EF4-FFF2-40B4-BE49-F238E27FC236}">
                <a16:creationId xmlns:a16="http://schemas.microsoft.com/office/drawing/2014/main" id="{E903488D-74B0-D1D3-AC5C-A87BA16E5F8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3310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5B7F136-6FB9-C105-DA32-A5FB8B4873BF}"/>
              </a:ext>
            </a:extLst>
          </p:cNvPr>
          <p:cNvSpPr txBox="1"/>
          <p:nvPr/>
        </p:nvSpPr>
        <p:spPr>
          <a:xfrm>
            <a:off x="3079016" y="1348399"/>
            <a:ext cx="383286" cy="55468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2615A77-958E-B870-1D3C-ECD6F3630830}"/>
              </a:ext>
            </a:extLst>
          </p:cNvPr>
          <p:cNvSpPr txBox="1"/>
          <p:nvPr/>
        </p:nvSpPr>
        <p:spPr>
          <a:xfrm>
            <a:off x="3802789" y="237652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55DD337-4155-046A-5B37-554E6EEF4FC3}"/>
              </a:ext>
            </a:extLst>
          </p:cNvPr>
          <p:cNvSpPr txBox="1"/>
          <p:nvPr/>
        </p:nvSpPr>
        <p:spPr>
          <a:xfrm>
            <a:off x="3955189" y="480814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480" name="yt_shape_13480"/>
              <p:cNvSpPr txBox="1"/>
              <p:nvPr/>
            </p:nvSpPr>
            <p:spPr>
              <a:xfrm>
                <a:off x="540000" y="900000"/>
                <a:ext cx="5765937" cy="477489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11.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广西自治区中考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化简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7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13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12.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求下列各数的算术平方根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：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  <a:sym typeface=",isEnd"/>
                  </a:rPr>
                  <a:t>，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81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9.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  <a:sym typeface=",isEnd"/>
                  </a:rPr>
                  <a:t>，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14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25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480" name="yt_shape_1348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5765937" cy="4774897"/>
              </a:xfrm>
              <a:prstGeom prst="rect">
                <a:avLst/>
              </a:prstGeom>
              <a:blipFill>
                <a:blip r:embed="rId2"/>
                <a:stretch>
                  <a:fillRect l="-3280" t="-511" r="-232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BB912339-5BE8-141A-BFE9-EB1D2CEC21EB}"/>
              </a:ext>
            </a:extLst>
          </p:cNvPr>
          <p:cNvSpPr txBox="1"/>
          <p:nvPr/>
        </p:nvSpPr>
        <p:spPr>
          <a:xfrm>
            <a:off x="5626763" y="853194"/>
            <a:ext cx="637286" cy="61393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6087449-4303-F67E-5DAD-C2A811F73310}"/>
              </a:ext>
            </a:extLst>
          </p:cNvPr>
          <p:cNvSpPr txBox="1"/>
          <p:nvPr/>
        </p:nvSpPr>
        <p:spPr>
          <a:xfrm>
            <a:off x="449989" y="2324489"/>
            <a:ext cx="2262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33B7A739-C204-B3FD-2B22-57B776F6311D}"/>
                  </a:ext>
                </a:extLst>
              </p:cNvPr>
              <p:cNvSpPr txBox="1"/>
              <p:nvPr/>
            </p:nvSpPr>
            <p:spPr>
              <a:xfrm>
                <a:off x="449989" y="2799977"/>
                <a:ext cx="1650238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81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9.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0, 'hasSerialNum': 1, 'mathAnswerShape': 1}">
                <a:extLst>
                  <a:ext uri="{FF2B5EF4-FFF2-40B4-BE49-F238E27FC236}">
                    <a16:creationId xmlns:a16="http://schemas.microsoft.com/office/drawing/2014/main" id="{33B7A739-C204-B3FD-2B22-57B776F6311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799977"/>
                <a:ext cx="1650238" cy="613931"/>
              </a:xfrm>
              <a:prstGeom prst="rect">
                <a:avLst/>
              </a:prstGeom>
              <a:blipFill>
                <a:blip r:embed="rId3"/>
                <a:stretch>
                  <a:fillRect l="-5904" r="-5904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3B243387-2764-299C-94E7-C9E39505CB70}"/>
                  </a:ext>
                </a:extLst>
              </p:cNvPr>
              <p:cNvSpPr txBox="1"/>
              <p:nvPr/>
            </p:nvSpPr>
            <p:spPr>
              <a:xfrm>
                <a:off x="449989" y="3994730"/>
                <a:ext cx="3801173" cy="769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10, 'hasSerialNum': 1, 'mathAnswerShape': 1}">
                <a:extLst>
                  <a:ext uri="{FF2B5EF4-FFF2-40B4-BE49-F238E27FC236}">
                    <a16:creationId xmlns:a16="http://schemas.microsoft.com/office/drawing/2014/main" id="{3B243387-2764-299C-94E7-C9E39505CB7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994730"/>
                <a:ext cx="3801173" cy="769061"/>
              </a:xfrm>
              <a:prstGeom prst="rect">
                <a:avLst/>
              </a:prstGeom>
              <a:blipFill>
                <a:blip r:embed="rId4"/>
                <a:stretch>
                  <a:fillRect l="-2568" r="-2568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2E563C36-1A1B-FA04-DC15-E50B0A50562E}"/>
                  </a:ext>
                </a:extLst>
              </p:cNvPr>
              <p:cNvSpPr txBox="1"/>
              <p:nvPr/>
            </p:nvSpPr>
            <p:spPr>
              <a:xfrm>
                <a:off x="449989" y="4670179"/>
                <a:ext cx="1889951" cy="100534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14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25</m:t>
                            </m:r>
                          </m:den>
                        </m:f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10, 'hasSerialNum': 1, 'mathAnswerShape': 1}">
                <a:extLst>
                  <a:ext uri="{FF2B5EF4-FFF2-40B4-BE49-F238E27FC236}">
                    <a16:creationId xmlns:a16="http://schemas.microsoft.com/office/drawing/2014/main" id="{2E563C36-1A1B-FA04-DC15-E50B0A50562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670179"/>
                <a:ext cx="1889951" cy="1005345"/>
              </a:xfrm>
              <a:prstGeom prst="rect">
                <a:avLst/>
              </a:prstGeom>
              <a:blipFill>
                <a:blip r:embed="rId5"/>
                <a:stretch>
                  <a:fillRect l="-5161" r="-51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490" name="yt_shape_13490"/>
              <p:cNvSpPr txBox="1"/>
              <p:nvPr/>
            </p:nvSpPr>
            <p:spPr>
              <a:xfrm>
                <a:off x="540000" y="900000"/>
                <a:ext cx="7464800" cy="44441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50" b="0" i="0" u="none">
                    <a:solidFill>
                      <a:srgbClr val="1EE3CF"/>
                    </a:solidFill>
                    <a:effectLst/>
                    <a:latin typeface="Times New Roman" pitchFamily="24"/>
                    <a:ea typeface="Times New Roman" pitchFamily="24"/>
                    <a:sym typeface="Finished"/>
                  </a:rPr>
                  <a:t> </a:t>
                </a:r>
                <a:r>
                  <a:rPr lang="en-US" altLang="zh-CN" sz="2400" b="0" i="0" u="none">
                    <a:solidFill>
                      <a:srgbClr val="1EE3CF"/>
                    </a:solidFill>
                    <a:effectLst/>
                    <a:latin typeface="Times New Roman" pitchFamily="24"/>
                    <a:ea typeface="宋体" pitchFamily="24"/>
                    <a:sym typeface=""/>
                  </a:rPr>
                  <a:t>              </a:t>
                </a:r>
                <a:r>
                  <a:rPr lang="en-US" altLang="zh-CN" sz="1300" b="0" i="0" u="none">
                    <a:solidFill>
                      <a:srgbClr val="1EE3CF"/>
                    </a:solidFill>
                    <a:effectLst/>
                    <a:latin typeface="Times New Roman" pitchFamily="13"/>
                    <a:ea typeface="宋体" pitchFamily="13"/>
                    <a:sym typeface="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黑体" pitchFamily="24"/>
                  </a:rPr>
                  <a:t>误将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黑体" pitchFamily="24"/>
                  </a:rPr>
                  <a:t>的平方根当成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黑体" pitchFamily="24"/>
                  </a:rPr>
                  <a:t>的平方根，造成错误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3490" name="yt_shape_13490" descr="{&quot;rangeId&quot;:11,&quot;color&quot;:&quot;B&quot;,&quot;pageBreak&quot;:true,&quot;mathAnswerShape&quot;:1,&quot;ImageText&quot;:&quot;1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7464800" cy="444417"/>
              </a:xfrm>
              <a:prstGeom prst="rect">
                <a:avLst/>
              </a:prstGeom>
              <a:blipFill>
                <a:blip r:embed="rId2"/>
                <a:stretch>
                  <a:fillRect t="-10959" r="-1552" b="-3972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492" name="yt_shape_13492"/>
              <p:cNvSpPr txBox="1"/>
              <p:nvPr/>
            </p:nvSpPr>
            <p:spPr>
              <a:xfrm>
                <a:off x="540000" y="1395205"/>
                <a:ext cx="6247031" cy="4655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13.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凉山州中考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81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的平方根是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3492" name="yt_shape_13492" descr="{&quot;rangeId&quot;:12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95205"/>
                <a:ext cx="6247031" cy="465577"/>
              </a:xfrm>
              <a:prstGeom prst="rect">
                <a:avLst/>
              </a:prstGeom>
              <a:blipFill>
                <a:blip r:embed="rId3"/>
                <a:stretch>
                  <a:fillRect l="-3027" t="-5263" r="-2051" b="-394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3494" name="yt_table_13494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9090773"/>
              </p:ext>
            </p:extLst>
          </p:nvPr>
        </p:nvGraphicFramePr>
        <p:xfrm>
          <a:off x="540047" y="1911570"/>
          <a:ext cx="7809866" cy="475488"/>
        </p:xfrm>
        <a:graphic>
          <a:graphicData uri="http://schemas.openxmlformats.org/drawingml/2006/table">
            <a:tbl>
              <a:tblPr/>
              <a:tblGrid>
                <a:gridCol w="2041843">
                  <a:extLst>
                    <a:ext uri="{9D8B030D-6E8A-4147-A177-3AD203B41FA5}">
                      <a16:colId xmlns:a16="http://schemas.microsoft.com/office/drawing/2014/main" val="10641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642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643"/>
                    </a:ext>
                  </a:extLst>
                </a:gridCol>
                <a:gridCol w="1414463">
                  <a:extLst>
                    <a:ext uri="{9D8B030D-6E8A-4147-A177-3AD203B41FA5}">
                      <a16:colId xmlns:a16="http://schemas.microsoft.com/office/drawing/2014/main" val="1064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9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±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9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±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92"/>
                  </a:ext>
                </a:extLst>
              </a:tr>
            </a:tbl>
          </a:graphicData>
        </a:graphic>
      </p:graphicFrame>
      <p:pic>
        <p:nvPicPr>
          <p:cNvPr id="3" name="yt_shape_1714123160187" title="H_26.259764">
            <a:extLst>
              <a:ext uri="{FF2B5EF4-FFF2-40B4-BE49-F238E27FC236}">
                <a16:creationId xmlns:a16="http://schemas.microsoft.com/office/drawing/2014/main" id="{0045975B-D632-0805-B931-C53BCFC6AB5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3310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6C256E6-8E40-3055-4D00-83D3BA8BDDDD}"/>
              </a:ext>
            </a:extLst>
          </p:cNvPr>
          <p:cNvSpPr txBox="1"/>
          <p:nvPr/>
        </p:nvSpPr>
        <p:spPr>
          <a:xfrm>
            <a:off x="5806341" y="1348399"/>
            <a:ext cx="400748" cy="55468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96" name="yt_shape_13496"/>
          <p:cNvSpPr txBox="1"/>
          <p:nvPr/>
        </p:nvSpPr>
        <p:spPr>
          <a:xfrm>
            <a:off x="540000" y="900000"/>
            <a:ext cx="8584081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错将带分数的整数部分和分数部分分别求算术平方根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497" name="yt_shape_13497"/>
              <p:cNvSpPr txBox="1"/>
              <p:nvPr/>
            </p:nvSpPr>
            <p:spPr>
              <a:xfrm>
                <a:off x="540000" y="1395205"/>
                <a:ext cx="3419334" cy="92063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14.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9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16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宋体/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1500" b="0" i="1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497" name="yt_shape_13497" descr="{&quot;rangeId&quot;:14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95205"/>
                <a:ext cx="3419334" cy="920637"/>
              </a:xfrm>
              <a:prstGeom prst="rect">
                <a:avLst/>
              </a:prstGeom>
              <a:blipFill>
                <a:blip r:embed="rId2"/>
                <a:stretch>
                  <a:fillRect l="-5536" r="-4643" b="-6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14123160565" title="H_26.259764">
            <a:extLst>
              <a:ext uri="{FF2B5EF4-FFF2-40B4-BE49-F238E27FC236}">
                <a16:creationId xmlns:a16="http://schemas.microsoft.com/office/drawing/2014/main" id="{55ADB40E-2F38-58FB-4412-7D69BE13091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3310"/>
            <a:ext cx="1186052" cy="333499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A6962B0F-0BAB-9389-EF7A-0C488644C982}"/>
                  </a:ext>
                </a:extLst>
              </p:cNvPr>
              <p:cNvSpPr txBox="1"/>
              <p:nvPr/>
            </p:nvSpPr>
            <p:spPr>
              <a:xfrm>
                <a:off x="3279041" y="1348399"/>
                <a:ext cx="661099" cy="100534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4, 'hasSerialNum': 1, 'mathAnswerShape': 1}">
                <a:extLst>
                  <a:ext uri="{FF2B5EF4-FFF2-40B4-BE49-F238E27FC236}">
                    <a16:creationId xmlns:a16="http://schemas.microsoft.com/office/drawing/2014/main" id="{A6962B0F-0BAB-9389-EF7A-0C488644C98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79041" y="1348399"/>
                <a:ext cx="661099" cy="1005345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8AAA5FF1-8CB9-55FD-D771-3D75426F517D}"/>
              </a:ext>
            </a:extLst>
          </p:cNvPr>
          <p:cNvCxnSpPr/>
          <p:nvPr/>
        </p:nvCxnSpPr>
        <p:spPr>
          <a:xfrm>
            <a:off x="2999656" y="2204864"/>
            <a:ext cx="83350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00" name="yt_shape_13500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3499" name="yt_image_13499" title="H_41.85">
            <a:extLst>
              <a:ext uri="">
                <a16:creationId xmlns:mc="http://schemas.openxmlformats.org/markup-compatibility/2006" xmlns:m="http://schemas.openxmlformats.org/officeDocument/2006/math" xmlns:p14="http://schemas.microsoft.com/office/powerpoint/2010/main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3502" name="yt_shape_13502"/>
              <p:cNvSpPr txBox="1"/>
              <p:nvPr/>
            </p:nvSpPr>
            <p:spPr>
              <a:xfrm>
                <a:off x="540119" y="1482165"/>
                <a:ext cx="11111999" cy="161973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15.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下列说法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0.3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7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9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±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的平方根是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±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④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(−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  <a:sym typeface="_⨹_1_d9649"/>
                  </a:rPr>
                  <a:t> 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/>
                </a:r>
                <a:b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的算术平方根是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⑤±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的平方根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其中正确的有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m="http://schemas.openxmlformats.org/officeDocument/2006/math" xmlns:p14="http://schemas.microsoft.com/office/powerpoint/2010/main" xmlns:a16="http://schemas.microsoft.com/office/drawing/2014/main" xmlns="">
          <p:sp>
            <p:nvSpPr>
              <p:cNvPr id="13502" name="yt_shape_13502" descr="{&quot;rangeId&quot;:16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482165"/>
                <a:ext cx="11111999" cy="1619739"/>
              </a:xfrm>
              <a:prstGeom prst="rect">
                <a:avLst/>
              </a:prstGeom>
              <a:blipFill>
                <a:blip r:embed="rId3"/>
                <a:stretch>
                  <a:fillRect l="-1701" b="-563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3504" name="yt_table_13504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6051644"/>
              </p:ext>
            </p:extLst>
          </p:nvPr>
        </p:nvGraphicFramePr>
        <p:xfrm>
          <a:off x="540047" y="3152692"/>
          <a:ext cx="8419466" cy="475488"/>
        </p:xfrm>
        <a:graphic>
          <a:graphicData uri="http://schemas.openxmlformats.org/drawingml/2006/table">
            <a:tbl>
              <a:tblPr/>
              <a:tblGrid>
                <a:gridCol w="2346643">
                  <a:extLst>
                    <a:ext uri="{9D8B030D-6E8A-4147-A177-3AD203B41FA5}">
                      <a16:colId xmlns:a16="http://schemas.microsoft.com/office/drawing/2014/main" val="10645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646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647"/>
                    </a:ext>
                  </a:extLst>
                </a:gridCol>
                <a:gridCol w="1414463">
                  <a:extLst>
                    <a:ext uri="{9D8B030D-6E8A-4147-A177-3AD203B41FA5}">
                      <a16:colId xmlns:a16="http://schemas.microsoft.com/office/drawing/2014/main" val="1064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93"/>
                  </a:ext>
                </a:extLst>
              </a:tr>
            </a:tbl>
          </a:graphicData>
        </a:graphic>
      </p:graphicFrame>
      <p:sp>
        <p:nvSpPr>
          <p:cNvPr id="13506" name="yt_shape_13506"/>
          <p:cNvSpPr txBox="1"/>
          <p:nvPr/>
        </p:nvSpPr>
        <p:spPr>
          <a:xfrm>
            <a:off x="540120" y="3678863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常德芷兰学校月考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若一个数的算术平方根等于它本身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81d54"/>
              </a:rPr>
              <a:t>则这个数是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507" name="yt_table_13507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9801624"/>
              </p:ext>
            </p:extLst>
          </p:nvPr>
        </p:nvGraphicFramePr>
        <p:xfrm>
          <a:off x="540047" y="4638298"/>
          <a:ext cx="8571866" cy="475488"/>
        </p:xfrm>
        <a:graphic>
          <a:graphicData uri="http://schemas.openxmlformats.org/drawingml/2006/table">
            <a:tbl>
              <a:tblPr/>
              <a:tblGrid>
                <a:gridCol w="2346643">
                  <a:extLst>
                    <a:ext uri="{9D8B030D-6E8A-4147-A177-3AD203B41FA5}">
                      <a16:colId xmlns:a16="http://schemas.microsoft.com/office/drawing/2014/main" val="10649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650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651"/>
                    </a:ext>
                  </a:extLst>
                </a:gridCol>
                <a:gridCol w="1566863">
                  <a:extLst>
                    <a:ext uri="{9D8B030D-6E8A-4147-A177-3AD203B41FA5}">
                      <a16:colId xmlns:a16="http://schemas.microsoft.com/office/drawing/2014/main" val="1065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94"/>
                  </a:ext>
                </a:extLst>
              </a:tr>
            </a:tbl>
          </a:graphicData>
        </a:graphic>
      </p:graphicFrame>
      <p:sp>
        <p:nvSpPr>
          <p:cNvPr id="13509" name="yt_shape_13509"/>
          <p:cNvSpPr txBox="1"/>
          <p:nvPr/>
        </p:nvSpPr>
        <p:spPr>
          <a:xfrm>
            <a:off x="540000" y="5164469"/>
            <a:ext cx="1076576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17.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若一个自然数的算术平方根是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则下一个自然数的算术平方根是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510" name="yt_table_13510" title="H_70.5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827472980"/>
                  </p:ext>
                </p:extLst>
              </p:nvPr>
            </p:nvGraphicFramePr>
            <p:xfrm>
              <a:off x="540047" y="5643772"/>
              <a:ext cx="6674295" cy="1009079"/>
            </p:xfrm>
            <a:graphic>
              <a:graphicData uri="http://schemas.openxmlformats.org/drawingml/2006/table">
                <a:tbl>
                  <a:tblPr/>
                  <a:tblGrid>
                    <a:gridCol w="4675823">
                      <a:extLst>
                        <a:ext uri="{9D8B030D-6E8A-4147-A177-3AD203B41FA5}">
                          <a16:colId xmlns:a16="http://schemas.microsoft.com/office/drawing/2014/main" val="10653"/>
                        </a:ext>
                      </a:extLst>
                    </a:gridCol>
                    <a:gridCol w="1998472">
                      <a:extLst>
                        <a:ext uri="{9D8B030D-6E8A-4147-A177-3AD203B41FA5}">
                          <a16:colId xmlns:a16="http://schemas.microsoft.com/office/drawing/2014/main" val="10654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95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sSup>
                                    <m:sSup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</m:e>
                                    <m:sup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+1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96"/>
                      </a:ext>
                    </a:extLst>
                  </a:tr>
                </a:tbl>
              </a:graphicData>
            </a:graphic>
          </p:graphicFrame>
        </mc:Choice>
        <mc:Fallback xmlns:m="http://schemas.openxmlformats.org/officeDocument/2006/math" xmlns:p14="http://schemas.microsoft.com/office/powerpoint/2010/main" xmlns:a16="http://schemas.microsoft.com/office/drawing/2014/main" xmlns="">
          <p:graphicFrame>
            <p:nvGraphicFramePr>
              <p:cNvPr id="13510" name="yt_table_13510" descr="{&quot;rangeId&quot;:18,&quot;type&quot;:&quot;Option&quot;}" title="H_70.5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827472980"/>
                  </p:ext>
                </p:extLst>
              </p:nvPr>
            </p:nvGraphicFramePr>
            <p:xfrm>
              <a:off x="540047" y="5643772"/>
              <a:ext cx="6674295" cy="895414"/>
            </p:xfrm>
            <a:graphic>
              <a:graphicData uri="http://schemas.openxmlformats.org/drawingml/2006/table">
                <a:tbl>
                  <a:tblPr/>
                  <a:tblGrid>
                    <a:gridCol w="4675823">
                      <a:extLst>
                        <a:ext uri="{9D8B030D-6E8A-4147-A177-3AD203B41FA5}">
                          <a16:colId xmlns:a16="http://schemas.microsoft.com/office/drawing/2014/main" val="10653"/>
                        </a:ext>
                      </a:extLst>
                    </a:gridCol>
                    <a:gridCol w="1998472">
                      <a:extLst>
                        <a:ext uri="{9D8B030D-6E8A-4147-A177-3AD203B41FA5}">
                          <a16:colId xmlns:a16="http://schemas.microsoft.com/office/drawing/2014/main" val="10654"/>
                        </a:ext>
                      </a:extLst>
                    </a:gridCol>
                  </a:tblGrid>
                  <a:tr h="424371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95"/>
                      </a:ext>
                    </a:extLst>
                  </a:tr>
                  <a:tr h="47104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t="-100000" r="-42708" b="-3974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234146" t="-100000" b="-3974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96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3C6EF0E3-21B0-8210-E2C0-C86CBDC3901B}"/>
              </a:ext>
            </a:extLst>
          </p:cNvPr>
          <p:cNvSpPr txBox="1"/>
          <p:nvPr/>
        </p:nvSpPr>
        <p:spPr>
          <a:xfrm>
            <a:off x="8729048" y="2402909"/>
            <a:ext cx="383285" cy="73013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A012AF7-F435-4352-9DEF-E9996B1CCF80}"/>
              </a:ext>
            </a:extLst>
          </p:cNvPr>
          <p:cNvSpPr txBox="1"/>
          <p:nvPr/>
        </p:nvSpPr>
        <p:spPr>
          <a:xfrm>
            <a:off x="1059709" y="4107545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B738AB6-11F1-5AB7-044A-5E74E9E58AA4}"/>
              </a:ext>
            </a:extLst>
          </p:cNvPr>
          <p:cNvSpPr txBox="1"/>
          <p:nvPr/>
        </p:nvSpPr>
        <p:spPr>
          <a:xfrm>
            <a:off x="10281376" y="511766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511" name="yt_shape_13511"/>
              <p:cNvSpPr txBox="1"/>
              <p:nvPr/>
            </p:nvSpPr>
            <p:spPr>
              <a:xfrm>
                <a:off x="540119" y="900000"/>
                <a:ext cx="11492915" cy="468698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18.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原创题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已知一个正数的两个平方根分别是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4_06e73,isEnd"/>
                  </a:rPr>
                  <a:t>则这个数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</a:t>
                </a:r>
                <a:r>
                  <a:rPr sz="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19.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求下列各式中的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36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  <a:sym typeface=",isEnd"/>
                  </a:rPr>
                  <a:t>，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±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64.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±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  <a:sym typeface=",isEnd"/>
                  </a:rPr>
                  <a:t>，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或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11.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511" name="yt_shape_135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4686989"/>
              </a:xfrm>
              <a:prstGeom prst="rect">
                <a:avLst/>
              </a:prstGeom>
              <a:blipFill>
                <a:blip r:embed="rId2"/>
                <a:stretch>
                  <a:fillRect l="-1645" t="-1170" b="-299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A8B02F11-9041-CF30-3685-5B5E080C0C01}"/>
              </a:ext>
            </a:extLst>
          </p:cNvPr>
          <p:cNvSpPr txBox="1"/>
          <p:nvPr/>
        </p:nvSpPr>
        <p:spPr>
          <a:xfrm>
            <a:off x="1059708" y="1328682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0D16A372-3BA4-EF73-C527-101896C6B669}"/>
                  </a:ext>
                </a:extLst>
              </p:cNvPr>
              <p:cNvSpPr txBox="1"/>
              <p:nvPr/>
            </p:nvSpPr>
            <p:spPr>
              <a:xfrm>
                <a:off x="450108" y="2755146"/>
                <a:ext cx="2035874" cy="7757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9, 'hasSerialNum': 1}">
                <a:extLst>
                  <a:ext uri="{FF2B5EF4-FFF2-40B4-BE49-F238E27FC236}">
                    <a16:creationId xmlns:a16="http://schemas.microsoft.com/office/drawing/2014/main" id="{0D16A372-3BA4-EF73-C527-101896C6B66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755146"/>
                <a:ext cx="2035874" cy="775793"/>
              </a:xfrm>
              <a:prstGeom prst="rect">
                <a:avLst/>
              </a:prstGeom>
              <a:blipFill>
                <a:blip r:embed="rId3"/>
                <a:stretch>
                  <a:fillRect l="-4790" r="-4491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3D900F20-86E2-1017-F482-A32150026867}"/>
                  </a:ext>
                </a:extLst>
              </p:cNvPr>
              <p:cNvSpPr txBox="1"/>
              <p:nvPr/>
            </p:nvSpPr>
            <p:spPr>
              <a:xfrm>
                <a:off x="450108" y="3437327"/>
                <a:ext cx="1929511" cy="7757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±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9, 'hasSerialNum': 1}">
                <a:extLst>
                  <a:ext uri="{FF2B5EF4-FFF2-40B4-BE49-F238E27FC236}">
                    <a16:creationId xmlns:a16="http://schemas.microsoft.com/office/drawing/2014/main" id="{3D900F20-86E2-1017-F482-A3215002686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437327"/>
                <a:ext cx="1929511" cy="775792"/>
              </a:xfrm>
              <a:prstGeom prst="rect">
                <a:avLst/>
              </a:prstGeom>
              <a:blipFill>
                <a:blip r:embed="rId4"/>
                <a:stretch>
                  <a:fillRect l="-5063" r="-5063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74FCD3CA-F5D9-6CEE-F1B1-FF585DDCAE46}"/>
              </a:ext>
            </a:extLst>
          </p:cNvPr>
          <p:cNvSpPr txBox="1"/>
          <p:nvPr/>
        </p:nvSpPr>
        <p:spPr>
          <a:xfrm>
            <a:off x="450108" y="4594995"/>
            <a:ext cx="25438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1967042-14AB-7F0B-72C8-177094FE57DB}"/>
              </a:ext>
            </a:extLst>
          </p:cNvPr>
          <p:cNvSpPr txBox="1"/>
          <p:nvPr/>
        </p:nvSpPr>
        <p:spPr>
          <a:xfrm>
            <a:off x="450108" y="5070483"/>
            <a:ext cx="299135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11.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773</Words>
  <Application>Microsoft Office PowerPoint</Application>
  <PresentationFormat>宽屏</PresentationFormat>
  <Paragraphs>174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35" baseType="lpstr">
      <vt:lpstr>,isEnd</vt:lpstr>
      <vt:lpstr>_⨹_1_7583a</vt:lpstr>
      <vt:lpstr>_⨹_1_d9649</vt:lpstr>
      <vt:lpstr>_⨹_10_7b8bc</vt:lpstr>
      <vt:lpstr>_⨹_4_06e73,isEnd</vt:lpstr>
      <vt:lpstr>_⨹_5_81d54</vt:lpstr>
      <vt:lpstr>Finished</vt:lpstr>
      <vt:lpstr>IsAddLine</vt:lpstr>
      <vt:lpstr>等线</vt:lpstr>
      <vt:lpstr>等线 Light</vt:lpstr>
      <vt:lpstr>黑体</vt:lpstr>
      <vt:lpstr>华文行楷</vt:lpstr>
      <vt:lpstr>楷体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12</cp:revision>
  <dcterms:created xsi:type="dcterms:W3CDTF">2024-04-26T09:09:48Z</dcterms:created>
  <dcterms:modified xsi:type="dcterms:W3CDTF">2024-04-28T04:48:30Z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