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9" r:id="rId5"/>
    <p:sldId id="311" r:id="rId6"/>
    <p:sldId id="313" r:id="rId7"/>
    <p:sldId id="319" r:id="rId8"/>
    <p:sldId id="320" r:id="rId9"/>
    <p:sldId id="321" r:id="rId10"/>
    <p:sldId id="323" r:id="rId11"/>
    <p:sldId id="324" r:id="rId12"/>
    <p:sldId id="327" r:id="rId13"/>
    <p:sldId id="329" r:id="rId14"/>
    <p:sldId id="330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19" name="yt_image_1481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0540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821" name="yt_image_1482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1634529"/>
            <a:ext cx="5189113" cy="2253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54906C99-911C-ED64-F951-C420F067C2EE}"/>
              </a:ext>
            </a:extLst>
          </p:cNvPr>
          <p:cNvSpPr/>
          <p:nvPr/>
        </p:nvSpPr>
        <p:spPr>
          <a:xfrm>
            <a:off x="4317631" y="1686502"/>
            <a:ext cx="618207" cy="19148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5FB0E1E-A6D6-1CF3-E948-63CE70F8C990}"/>
              </a:ext>
            </a:extLst>
          </p:cNvPr>
          <p:cNvSpPr/>
          <p:nvPr/>
        </p:nvSpPr>
        <p:spPr>
          <a:xfrm>
            <a:off x="3505207" y="1894395"/>
            <a:ext cx="593589" cy="19968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51ECB5E-84E5-C756-024C-F091EDAC5936}"/>
              </a:ext>
            </a:extLst>
          </p:cNvPr>
          <p:cNvSpPr/>
          <p:nvPr/>
        </p:nvSpPr>
        <p:spPr>
          <a:xfrm>
            <a:off x="4150769" y="1894395"/>
            <a:ext cx="175068" cy="19148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A077CE0-C862-11E0-35DF-4DB82C19F6C2}"/>
              </a:ext>
            </a:extLst>
          </p:cNvPr>
          <p:cNvSpPr/>
          <p:nvPr/>
        </p:nvSpPr>
        <p:spPr>
          <a:xfrm>
            <a:off x="4334043" y="1905337"/>
            <a:ext cx="183274" cy="17233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94" name="yt_shape_14894"/>
          <p:cNvSpPr txBox="1"/>
          <p:nvPr/>
        </p:nvSpPr>
        <p:spPr>
          <a:xfrm>
            <a:off x="540000" y="900000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4893" name="yt_image_14893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896" name="yt_shape_14896"/>
              <p:cNvSpPr txBox="1"/>
              <p:nvPr/>
            </p:nvSpPr>
            <p:spPr>
              <a:xfrm>
                <a:off x="540000" y="1482165"/>
                <a:ext cx="7083029" cy="14994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菏泽市中考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如果不等式组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+3&lt;4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＞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的解集为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4896" name="yt_shape_14896" descr="{&quot;rangeId&quot;:19,&quot;hasSerialNum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7083029" cy="1499449"/>
              </a:xfrm>
              <a:prstGeom prst="rect">
                <a:avLst/>
              </a:prstGeom>
              <a:blipFill>
                <a:blip r:embed="rId3"/>
                <a:stretch>
                  <a:fillRect l="-2670" b="-11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899" name="yt_table_1489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8060730"/>
              </p:ext>
            </p:extLst>
          </p:nvPr>
        </p:nvGraphicFramePr>
        <p:xfrm>
          <a:off x="540047" y="3083190"/>
          <a:ext cx="9378316" cy="475488"/>
        </p:xfrm>
        <a:graphic>
          <a:graphicData uri="http://schemas.openxmlformats.org/drawingml/2006/table">
            <a:tbl>
              <a:tblPr/>
              <a:tblGrid>
                <a:gridCol w="2586355">
                  <a:extLst>
                    <a:ext uri="{9D8B030D-6E8A-4147-A177-3AD203B41FA5}">
                      <a16:colId xmlns:a16="http://schemas.microsoft.com/office/drawing/2014/main" val="11061"/>
                    </a:ext>
                  </a:extLst>
                </a:gridCol>
                <a:gridCol w="2568893">
                  <a:extLst>
                    <a:ext uri="{9D8B030D-6E8A-4147-A177-3AD203B41FA5}">
                      <a16:colId xmlns:a16="http://schemas.microsoft.com/office/drawing/2014/main" val="11062"/>
                    </a:ext>
                  </a:extLst>
                </a:gridCol>
                <a:gridCol w="2568893">
                  <a:extLst>
                    <a:ext uri="{9D8B030D-6E8A-4147-A177-3AD203B41FA5}">
                      <a16:colId xmlns:a16="http://schemas.microsoft.com/office/drawing/2014/main" val="11063"/>
                    </a:ext>
                  </a:extLst>
                </a:gridCol>
                <a:gridCol w="1654175">
                  <a:extLst>
                    <a:ext uri="{9D8B030D-6E8A-4147-A177-3AD203B41FA5}">
                      <a16:colId xmlns:a16="http://schemas.microsoft.com/office/drawing/2014/main" val="110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2"/>
                  </a:ext>
                </a:extLst>
              </a:tr>
            </a:tbl>
          </a:graphicData>
        </a:graphic>
      </p:graphicFrame>
      <p:sp>
        <p:nvSpPr>
          <p:cNvPr id="14901" name="yt_shape_14901"/>
          <p:cNvSpPr txBox="1"/>
          <p:nvPr/>
        </p:nvSpPr>
        <p:spPr>
          <a:xfrm>
            <a:off x="540000" y="3609361"/>
            <a:ext cx="1026402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的一元一次不等式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27429D8-B412-8595-B6CA-DE2E6B181350}"/>
              </a:ext>
            </a:extLst>
          </p:cNvPr>
          <p:cNvSpPr txBox="1"/>
          <p:nvPr/>
        </p:nvSpPr>
        <p:spPr>
          <a:xfrm>
            <a:off x="6025289" y="249593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80D8C9F-DFAE-5049-FB18-8B4EF16A924A}"/>
              </a:ext>
            </a:extLst>
          </p:cNvPr>
          <p:cNvSpPr txBox="1"/>
          <p:nvPr/>
        </p:nvSpPr>
        <p:spPr>
          <a:xfrm>
            <a:off x="10081351" y="3562555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03" name="yt_shape_14903"/>
          <p:cNvSpPr txBox="1"/>
          <p:nvPr/>
        </p:nvSpPr>
        <p:spPr>
          <a:xfrm>
            <a:off x="540000" y="900000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4902" name="yt_image_14902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905" name="yt_shape_14905"/>
              <p:cNvSpPr txBox="1"/>
              <p:nvPr/>
            </p:nvSpPr>
            <p:spPr>
              <a:xfrm>
                <a:off x="540120" y="1482165"/>
                <a:ext cx="11492915" cy="264296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重庆市中考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的分式方程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的解为正数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且使关于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bd258"/>
                  </a:rPr>
                  <a:t>的一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元一次不等式组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−</m:t>
                                </m:r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+2&gt;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则所有满足条件的整数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963ac"/>
                  </a:rPr>
                  <a:t>的值之和是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4905" name="yt_shape_14905" descr="{&quot;rangeId&quot;:22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482165"/>
                <a:ext cx="11492915" cy="2642968"/>
              </a:xfrm>
              <a:prstGeom prst="rect">
                <a:avLst/>
              </a:prstGeom>
              <a:blipFill>
                <a:blip r:embed="rId3"/>
                <a:stretch>
                  <a:fillRect l="-1645" b="-62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907" name="yt_table_1490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4669024"/>
              </p:ext>
            </p:extLst>
          </p:nvPr>
        </p:nvGraphicFramePr>
        <p:xfrm>
          <a:off x="540047" y="4175921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1065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1066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1067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10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DB82FD4-D188-12CC-C442-9CDFFB57E094}"/>
              </a:ext>
            </a:extLst>
          </p:cNvPr>
          <p:cNvSpPr txBox="1"/>
          <p:nvPr/>
        </p:nvSpPr>
        <p:spPr>
          <a:xfrm>
            <a:off x="1055440" y="335326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911" name="yt_shape_14911"/>
              <p:cNvSpPr txBox="1"/>
              <p:nvPr/>
            </p:nvSpPr>
            <p:spPr>
              <a:xfrm>
                <a:off x="540119" y="900000"/>
                <a:ext cx="11492915" cy="495116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郴州市中考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某小微企业为加快产业转型升级步伐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引进一批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4d836"/>
                  </a:rPr>
                  <a:t>两种型号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的机器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已知一台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型机器比一台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型机器每小时多加工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个零件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且一台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2624b"/>
                  </a:rPr>
                  <a:t>型机器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加工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个零件与一台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型机器加工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个零件所用时间相等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两种型号的机器每小时分别加工多少个零件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设每台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型机器每小时加工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个零件，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则每台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型机器每小时加工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个零件，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依题意，得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经检验，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是原方程的解，且符合题意，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答：每台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型机器每小时加工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个零件，每台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型机器每小时加工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个零件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911" name="yt_shape_14911" descr="{&quot;rangeId&quot;:2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951164"/>
              </a:xfrm>
              <a:prstGeom prst="rect">
                <a:avLst/>
              </a:prstGeom>
              <a:blipFill>
                <a:blip r:embed="rId2"/>
                <a:stretch>
                  <a:fillRect l="-1645" t="-1108" b="-2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1799920-F9A7-8D60-4C0F-2D766FE79934}"/>
              </a:ext>
            </a:extLst>
          </p:cNvPr>
          <p:cNvSpPr txBox="1"/>
          <p:nvPr/>
        </p:nvSpPr>
        <p:spPr>
          <a:xfrm>
            <a:off x="450108" y="2755146"/>
            <a:ext cx="6634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设每台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型机器每小时加工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个零件，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1573D80-E2CF-40DA-3D84-91112976D37C}"/>
              </a:ext>
            </a:extLst>
          </p:cNvPr>
          <p:cNvSpPr txBox="1"/>
          <p:nvPr/>
        </p:nvSpPr>
        <p:spPr>
          <a:xfrm>
            <a:off x="450108" y="3230634"/>
            <a:ext cx="6330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则每台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型机器每小时加工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个零件，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8248473-A996-1997-D01D-D25B1FBB7928}"/>
                  </a:ext>
                </a:extLst>
              </p:cNvPr>
              <p:cNvSpPr txBox="1"/>
              <p:nvPr/>
            </p:nvSpPr>
            <p:spPr>
              <a:xfrm>
                <a:off x="450108" y="3706122"/>
                <a:ext cx="4791392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依题意，得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4, 'mathAnswerShape': 1}">
                <a:extLst>
                  <a:ext uri="{FF2B5EF4-FFF2-40B4-BE49-F238E27FC236}">
                    <a16:creationId xmlns:a16="http://schemas.microsoft.com/office/drawing/2014/main" id="{18248473-A996-1997-D01D-D25B1FBB79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06122"/>
                <a:ext cx="4791392" cy="768617"/>
              </a:xfrm>
              <a:prstGeom prst="rect">
                <a:avLst/>
              </a:prstGeom>
              <a:blipFill>
                <a:blip r:embed="rId3"/>
                <a:stretch>
                  <a:fillRect l="-2036" r="-190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4E204B9-663D-F68D-5E2D-CABA6C4B2822}"/>
              </a:ext>
            </a:extLst>
          </p:cNvPr>
          <p:cNvSpPr txBox="1"/>
          <p:nvPr/>
        </p:nvSpPr>
        <p:spPr>
          <a:xfrm>
            <a:off x="450108" y="4381127"/>
            <a:ext cx="6049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经检验，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是原方程的解，且符合题意，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20B6ACD-0DBA-AB92-B968-6D10F8AF130D}"/>
              </a:ext>
            </a:extLst>
          </p:cNvPr>
          <p:cNvSpPr txBox="1"/>
          <p:nvPr/>
        </p:nvSpPr>
        <p:spPr>
          <a:xfrm>
            <a:off x="450108" y="4856615"/>
            <a:ext cx="1705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585CECE-D991-C92C-EA6D-07A6FAE9DB19}"/>
              </a:ext>
            </a:extLst>
          </p:cNvPr>
          <p:cNvSpPr txBox="1"/>
          <p:nvPr/>
        </p:nvSpPr>
        <p:spPr>
          <a:xfrm>
            <a:off x="450108" y="5332103"/>
            <a:ext cx="99622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答：每台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型机器每小时加工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个零件，每台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型机器每小时加工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个零件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914" name="yt_shape_14914"/>
              <p:cNvSpPr txBox="1"/>
              <p:nvPr/>
            </p:nvSpPr>
            <p:spPr>
              <a:xfrm>
                <a:off x="540119" y="900198"/>
                <a:ext cx="11492915" cy="537820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如果该企业计划安排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两种型号的机器共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台一起加工一批该零件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676ae"/>
                  </a:rPr>
                  <a:t>为了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如期完成任务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要求两种机器每小时加工的零件不少于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816a0"/>
                  </a:rPr>
                  <a:t>同时为了保障机器的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正常运转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两种机器每小时加工的零件不能超过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d0d0a"/>
                  </a:rPr>
                  <a:t>两种型号的机器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可以各安排多少台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型机器安排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台，则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型机器安排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台，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依题意，得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&amp;8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+6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≥72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&amp;8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+6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≤76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为正整数，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答：共有三种安排方案，方案一：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型机器安排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台，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型机器安排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4_f492f"/>
                  </a:rPr>
                  <a:t>台；方案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二：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型机器安排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台，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型机器安排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台；方案三：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型机器安排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台，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1_f43a5"/>
                  </a:rPr>
                  <a:t>型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机器安排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台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914" name="yt_shape_14914" descr="{&quot;rangeId&quot;:25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198"/>
                <a:ext cx="11492915" cy="5378204"/>
              </a:xfrm>
              <a:prstGeom prst="rect">
                <a:avLst/>
              </a:prstGeom>
              <a:blipFill>
                <a:blip r:embed="rId2"/>
                <a:stretch>
                  <a:fillRect l="-1645" t="-1587" b="-26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C84DC40-9C5E-9F77-B50D-C6A1FA633CA1}"/>
              </a:ext>
            </a:extLst>
          </p:cNvPr>
          <p:cNvSpPr txBox="1"/>
          <p:nvPr/>
        </p:nvSpPr>
        <p:spPr>
          <a:xfrm>
            <a:off x="450108" y="2609040"/>
            <a:ext cx="8841487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型机器安排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台，则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型机器安排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台，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82917FE-6665-1607-A851-D72D5486C21C}"/>
                  </a:ext>
                </a:extLst>
              </p:cNvPr>
              <p:cNvSpPr txBox="1"/>
              <p:nvPr/>
            </p:nvSpPr>
            <p:spPr>
              <a:xfrm>
                <a:off x="450108" y="3047952"/>
                <a:ext cx="5419280" cy="10726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依题意，得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&amp;8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+6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≥72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&amp;8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+6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≤76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5, 'mathAnswerShape': 1, 'IsSplitBraceMath': 1}">
                <a:extLst>
                  <a:ext uri="{FF2B5EF4-FFF2-40B4-BE49-F238E27FC236}">
                    <a16:creationId xmlns:a16="http://schemas.microsoft.com/office/drawing/2014/main" id="{182917FE-6665-1607-A851-D72D5486C2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047952"/>
                <a:ext cx="5419280" cy="1072655"/>
              </a:xfrm>
              <a:prstGeom prst="rect">
                <a:avLst/>
              </a:prstGeom>
              <a:blipFill>
                <a:blip r:embed="rId3"/>
                <a:stretch>
                  <a:fillRect l="-1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1BE2D9C5-05CF-DA82-A630-CB8C41344B68}"/>
              </a:ext>
            </a:extLst>
          </p:cNvPr>
          <p:cNvSpPr txBox="1"/>
          <p:nvPr/>
        </p:nvSpPr>
        <p:spPr>
          <a:xfrm>
            <a:off x="450108" y="4026995"/>
            <a:ext cx="2096199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8F85576-A3C7-CB37-2910-F93804958EE2}"/>
              </a:ext>
            </a:extLst>
          </p:cNvPr>
          <p:cNvSpPr txBox="1"/>
          <p:nvPr/>
        </p:nvSpPr>
        <p:spPr>
          <a:xfrm>
            <a:off x="450108" y="4465907"/>
            <a:ext cx="4393311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为正整数，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4646F27-A1AD-E804-B25A-522F0CEA39A8}"/>
              </a:ext>
            </a:extLst>
          </p:cNvPr>
          <p:cNvSpPr txBox="1"/>
          <p:nvPr/>
        </p:nvSpPr>
        <p:spPr>
          <a:xfrm>
            <a:off x="450108" y="4904819"/>
            <a:ext cx="11325861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答：共有三种安排方案，方案一：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型机器安排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台，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型机器安排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4_f492f"/>
              </a:rPr>
              <a:t>台；方案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4444960-AC3E-B0BD-5295-66CAB4E772F0}"/>
              </a:ext>
            </a:extLst>
          </p:cNvPr>
          <p:cNvSpPr txBox="1"/>
          <p:nvPr/>
        </p:nvSpPr>
        <p:spPr>
          <a:xfrm>
            <a:off x="450108" y="5343731"/>
            <a:ext cx="11202036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二：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型机器安排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台，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型机器安排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台；方案三：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型机器安排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台，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1_f43a5"/>
              </a:rPr>
              <a:t>型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5681905-4342-8789-4877-EED0D40F6D2B}"/>
              </a:ext>
            </a:extLst>
          </p:cNvPr>
          <p:cNvSpPr txBox="1"/>
          <p:nvPr/>
        </p:nvSpPr>
        <p:spPr>
          <a:xfrm>
            <a:off x="450108" y="5782643"/>
            <a:ext cx="2066036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机器安排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台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24" name="yt_shape_14824"/>
          <p:cNvSpPr txBox="1"/>
          <p:nvPr/>
        </p:nvSpPr>
        <p:spPr>
          <a:xfrm>
            <a:off x="540000" y="900000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4823" name="yt_image_14823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26" name="yt_shape_14826"/>
          <p:cNvSpPr txBox="1"/>
          <p:nvPr/>
        </p:nvSpPr>
        <p:spPr>
          <a:xfrm>
            <a:off x="540000" y="1482165"/>
            <a:ext cx="406681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不等式及其基本性质</a:t>
            </a:r>
          </a:p>
        </p:txBody>
      </p:sp>
      <p:sp>
        <p:nvSpPr>
          <p:cNvPr id="14827" name="yt_shape_14827"/>
          <p:cNvSpPr txBox="1"/>
          <p:nvPr/>
        </p:nvSpPr>
        <p:spPr>
          <a:xfrm>
            <a:off x="540119" y="197737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下列数学表达式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ff0e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其中是不等式的有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28" name="yt_table_1482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1737989"/>
              </p:ext>
            </p:extLst>
          </p:nvPr>
        </p:nvGraphicFramePr>
        <p:xfrm>
          <a:off x="540047" y="2936805"/>
          <a:ext cx="9138604" cy="475488"/>
        </p:xfrm>
        <a:graphic>
          <a:graphicData uri="http://schemas.openxmlformats.org/drawingml/2006/table">
            <a:tbl>
              <a:tblPr/>
              <a:tblGrid>
                <a:gridCol w="2586355">
                  <a:extLst>
                    <a:ext uri="{9D8B030D-6E8A-4147-A177-3AD203B41FA5}">
                      <a16:colId xmlns:a16="http://schemas.microsoft.com/office/drawing/2014/main" val="11036"/>
                    </a:ext>
                  </a:extLst>
                </a:gridCol>
                <a:gridCol w="2568893">
                  <a:extLst>
                    <a:ext uri="{9D8B030D-6E8A-4147-A177-3AD203B41FA5}">
                      <a16:colId xmlns:a16="http://schemas.microsoft.com/office/drawing/2014/main" val="11037"/>
                    </a:ext>
                  </a:extLst>
                </a:gridCol>
                <a:gridCol w="2568893">
                  <a:extLst>
                    <a:ext uri="{9D8B030D-6E8A-4147-A177-3AD203B41FA5}">
                      <a16:colId xmlns:a16="http://schemas.microsoft.com/office/drawing/2014/main" val="11038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10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2"/>
                  </a:ext>
                </a:extLst>
              </a:tr>
            </a:tbl>
          </a:graphicData>
        </a:graphic>
      </p:graphicFrame>
      <p:sp>
        <p:nvSpPr>
          <p:cNvPr id="14830" name="yt_shape_14830"/>
          <p:cNvSpPr txBox="1"/>
          <p:nvPr/>
        </p:nvSpPr>
        <p:spPr>
          <a:xfrm>
            <a:off x="540119" y="346297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河北省中考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则一定有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a6cdb"/>
              </a:rPr>
              <a:t>中应填的符号是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31" name="yt_table_1483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2932024"/>
              </p:ext>
            </p:extLst>
          </p:nvPr>
        </p:nvGraphicFramePr>
        <p:xfrm>
          <a:off x="540047" y="4422411"/>
          <a:ext cx="9062404" cy="475488"/>
        </p:xfrm>
        <a:graphic>
          <a:graphicData uri="http://schemas.openxmlformats.org/drawingml/2006/table">
            <a:tbl>
              <a:tblPr/>
              <a:tblGrid>
                <a:gridCol w="2586355">
                  <a:extLst>
                    <a:ext uri="{9D8B030D-6E8A-4147-A177-3AD203B41FA5}">
                      <a16:colId xmlns:a16="http://schemas.microsoft.com/office/drawing/2014/main" val="11040"/>
                    </a:ext>
                  </a:extLst>
                </a:gridCol>
                <a:gridCol w="2568893">
                  <a:extLst>
                    <a:ext uri="{9D8B030D-6E8A-4147-A177-3AD203B41FA5}">
                      <a16:colId xmlns:a16="http://schemas.microsoft.com/office/drawing/2014/main" val="11041"/>
                    </a:ext>
                  </a:extLst>
                </a:gridCol>
                <a:gridCol w="2568893">
                  <a:extLst>
                    <a:ext uri="{9D8B030D-6E8A-4147-A177-3AD203B41FA5}">
                      <a16:colId xmlns:a16="http://schemas.microsoft.com/office/drawing/2014/main" val="11042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10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3"/>
                  </a:ext>
                </a:extLst>
              </a:tr>
            </a:tbl>
          </a:graphicData>
        </a:graphic>
      </p:graphicFrame>
      <p:sp>
        <p:nvSpPr>
          <p:cNvPr id="14833" name="yt_shape_14833"/>
          <p:cNvSpPr txBox="1"/>
          <p:nvPr/>
        </p:nvSpPr>
        <p:spPr>
          <a:xfrm>
            <a:off x="540000" y="4948582"/>
            <a:ext cx="65226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成立的条件是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34" name="yt_table_1483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1168642"/>
              </p:ext>
            </p:extLst>
          </p:nvPr>
        </p:nvGraphicFramePr>
        <p:xfrm>
          <a:off x="540047" y="5427885"/>
          <a:ext cx="9378316" cy="475488"/>
        </p:xfrm>
        <a:graphic>
          <a:graphicData uri="http://schemas.openxmlformats.org/drawingml/2006/table">
            <a:tbl>
              <a:tblPr/>
              <a:tblGrid>
                <a:gridCol w="2586355">
                  <a:extLst>
                    <a:ext uri="{9D8B030D-6E8A-4147-A177-3AD203B41FA5}">
                      <a16:colId xmlns:a16="http://schemas.microsoft.com/office/drawing/2014/main" val="11044"/>
                    </a:ext>
                  </a:extLst>
                </a:gridCol>
                <a:gridCol w="2568893">
                  <a:extLst>
                    <a:ext uri="{9D8B030D-6E8A-4147-A177-3AD203B41FA5}">
                      <a16:colId xmlns:a16="http://schemas.microsoft.com/office/drawing/2014/main" val="11045"/>
                    </a:ext>
                  </a:extLst>
                </a:gridCol>
                <a:gridCol w="2568893">
                  <a:extLst>
                    <a:ext uri="{9D8B030D-6E8A-4147-A177-3AD203B41FA5}">
                      <a16:colId xmlns:a16="http://schemas.microsoft.com/office/drawing/2014/main" val="11046"/>
                    </a:ext>
                  </a:extLst>
                </a:gridCol>
                <a:gridCol w="1654175">
                  <a:extLst>
                    <a:ext uri="{9D8B030D-6E8A-4147-A177-3AD203B41FA5}">
                      <a16:colId xmlns:a16="http://schemas.microsoft.com/office/drawing/2014/main" val="110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836" name="yt_shape_14836"/>
              <p:cNvSpPr txBox="1"/>
              <p:nvPr/>
            </p:nvSpPr>
            <p:spPr>
              <a:xfrm>
                <a:off x="540000" y="5954056"/>
                <a:ext cx="9865906" cy="4810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的一元一次不等式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4836" name="yt_shape_148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954056"/>
                <a:ext cx="9865906" cy="481029"/>
              </a:xfrm>
              <a:prstGeom prst="rect">
                <a:avLst/>
              </a:prstGeom>
              <a:blipFill>
                <a:blip r:embed="rId3"/>
                <a:stretch>
                  <a:fillRect l="-1916" t="-1266" r="-927" b="-379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矩形_2">
            <a:extLst>
              <a:ext uri="{FF2B5EF4-FFF2-40B4-BE49-F238E27FC236}">
                <a16:creationId xmlns:a16="http://schemas.microsoft.com/office/drawing/2014/main" id="{6571A281-6DDB-91B6-0EFC-7C77D206A99D}"/>
              </a:ext>
            </a:extLst>
          </p:cNvPr>
          <p:cNvSpPr/>
          <p:nvPr/>
        </p:nvSpPr>
        <p:spPr>
          <a:xfrm>
            <a:off x="6617069" y="3526476"/>
            <a:ext cx="304864" cy="411988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yt_shape_矩形_3">
            <a:extLst>
              <a:ext uri="{FF2B5EF4-FFF2-40B4-BE49-F238E27FC236}">
                <a16:creationId xmlns:a16="http://schemas.microsoft.com/office/drawing/2014/main" id="{098B20B6-A437-4EAE-1E40-18C790319AD8}"/>
              </a:ext>
            </a:extLst>
          </p:cNvPr>
          <p:cNvSpPr/>
          <p:nvPr/>
        </p:nvSpPr>
        <p:spPr>
          <a:xfrm>
            <a:off x="8236319" y="3526476"/>
            <a:ext cx="304864" cy="411988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yt_shape_1714123384808">
            <a:extLst>
              <a:ext uri="{FF2B5EF4-FFF2-40B4-BE49-F238E27FC236}">
                <a16:creationId xmlns:a16="http://schemas.microsoft.com/office/drawing/2014/main" id="{FADAAA38-DE1C-B9C9-B494-70BAA02EB31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7292"/>
            <a:ext cx="979677" cy="329866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8D97321E-A29C-CA6A-1AE7-7E061D9A1542}"/>
              </a:ext>
            </a:extLst>
          </p:cNvPr>
          <p:cNvSpPr txBox="1"/>
          <p:nvPr/>
        </p:nvSpPr>
        <p:spPr>
          <a:xfrm>
            <a:off x="5404696" y="240605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4E35686-4D66-5BD2-CE8C-42070059D696}"/>
              </a:ext>
            </a:extLst>
          </p:cNvPr>
          <p:cNvSpPr txBox="1"/>
          <p:nvPr/>
        </p:nvSpPr>
        <p:spPr>
          <a:xfrm>
            <a:off x="1059708" y="389165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DB6E0D0-A6E7-530E-65D9-E8F1DDC1CBDA}"/>
              </a:ext>
            </a:extLst>
          </p:cNvPr>
          <p:cNvSpPr txBox="1"/>
          <p:nvPr/>
        </p:nvSpPr>
        <p:spPr>
          <a:xfrm>
            <a:off x="6079264" y="490177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FE8B445-C0BC-5854-DE7F-38954E11A1BD}"/>
              </a:ext>
            </a:extLst>
          </p:cNvPr>
          <p:cNvSpPr txBox="1"/>
          <p:nvPr/>
        </p:nvSpPr>
        <p:spPr>
          <a:xfrm>
            <a:off x="9382279" y="5907250"/>
            <a:ext cx="942086" cy="5699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38" name="yt_shape_14838"/>
          <p:cNvSpPr txBox="1"/>
          <p:nvPr/>
        </p:nvSpPr>
        <p:spPr>
          <a:xfrm>
            <a:off x="540000" y="900000"/>
            <a:ext cx="6836808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一元一次不等式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的有关概念及解法</a:t>
            </a:r>
          </a:p>
        </p:txBody>
      </p:sp>
      <p:sp>
        <p:nvSpPr>
          <p:cNvPr id="14839" name="yt_shape_14839"/>
          <p:cNvSpPr txBox="1"/>
          <p:nvPr/>
        </p:nvSpPr>
        <p:spPr>
          <a:xfrm>
            <a:off x="540000" y="1395205"/>
            <a:ext cx="482183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40" name="yt_table_1484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2019862"/>
              </p:ext>
            </p:extLst>
          </p:nvPr>
        </p:nvGraphicFramePr>
        <p:xfrm>
          <a:off x="540047" y="1874508"/>
          <a:ext cx="5591175" cy="1901952"/>
        </p:xfrm>
        <a:graphic>
          <a:graphicData uri="http://schemas.openxmlformats.org/drawingml/2006/table">
            <a:tbl>
              <a:tblPr/>
              <a:tblGrid>
                <a:gridCol w="5591175">
                  <a:extLst>
                    <a:ext uri="{9D8B030D-6E8A-4147-A177-3AD203B41FA5}">
                      <a16:colId xmlns:a16="http://schemas.microsoft.com/office/drawing/2014/main" val="110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不等式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的正整数解只有一个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是不等式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的一个解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不等式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的解集是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不等式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的整数解有无数个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8"/>
                  </a:ext>
                </a:extLst>
              </a:tr>
            </a:tbl>
          </a:graphicData>
        </a:graphic>
      </p:graphicFrame>
      <p:pic>
        <p:nvPicPr>
          <p:cNvPr id="3" name="yt_shape_1714123385149" title="H_25.973701">
            <a:extLst>
              <a:ext uri="{FF2B5EF4-FFF2-40B4-BE49-F238E27FC236}">
                <a16:creationId xmlns:a16="http://schemas.microsoft.com/office/drawing/2014/main" id="{FBA6F8F8-A982-C729-B9CD-5F5053E892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372D7DE-437A-0428-757F-2A4459009349}"/>
              </a:ext>
            </a:extLst>
          </p:cNvPr>
          <p:cNvSpPr txBox="1"/>
          <p:nvPr/>
        </p:nvSpPr>
        <p:spPr>
          <a:xfrm>
            <a:off x="4412389" y="134839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842" name="yt_shape_14842"/>
              <p:cNvSpPr txBox="1"/>
              <p:nvPr/>
            </p:nvSpPr>
            <p:spPr>
              <a:xfrm>
                <a:off x="540000" y="900000"/>
                <a:ext cx="10872272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娄底市中考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不等式组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＞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的解集在数轴上表示正确的是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a16="http://schemas.microsoft.com/office/drawing/2014/main" xmlns:p14="http://schemas.microsoft.com/office/powerpoint/2010/main" xmlns="">
          <p:sp>
            <p:nvSpPr>
              <p:cNvPr id="14842" name="yt_shape_14842" descr="{&quot;rangeId&quot;:9,&quot;hasSerialNum&quot;:1,&quot;mathAnswerShape&quot;:1,&quot;IsSplitBraceMath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872272" cy="1070934"/>
              </a:xfrm>
              <a:prstGeom prst="rect">
                <a:avLst/>
              </a:prstGeom>
              <a:blipFill>
                <a:blip r:embed="rId2"/>
                <a:stretch>
                  <a:fillRect l="-1739" r="-7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844" name="yt_image_14844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201518"/>
            <a:ext cx="2183598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845" name="yt_image_14845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83598" y="2174086"/>
            <a:ext cx="2200753" cy="421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48" name="yt_shape_14848"/>
          <p:cNvSpPr txBox="1"/>
          <p:nvPr/>
        </p:nvSpPr>
        <p:spPr>
          <a:xfrm>
            <a:off x="1431765" y="2595853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4849" name="yt_shape_14849"/>
          <p:cNvSpPr txBox="1"/>
          <p:nvPr/>
        </p:nvSpPr>
        <p:spPr>
          <a:xfrm>
            <a:off x="3992347" y="2595853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pic>
        <p:nvPicPr>
          <p:cNvPr id="14850" name="yt_image_14850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0000" y="3260988"/>
            <a:ext cx="2200753" cy="421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851" name="yt_image_14851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00753" y="3260988"/>
            <a:ext cx="2200753" cy="421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54" name="yt_shape_14854"/>
          <p:cNvSpPr txBox="1"/>
          <p:nvPr/>
        </p:nvSpPr>
        <p:spPr>
          <a:xfrm>
            <a:off x="1448749" y="3682755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4855" name="yt_shape_14855"/>
          <p:cNvSpPr txBox="1"/>
          <p:nvPr/>
        </p:nvSpPr>
        <p:spPr>
          <a:xfrm>
            <a:off x="4001095" y="3682755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856" name="yt_shape_14856"/>
              <p:cNvSpPr txBox="1"/>
              <p:nvPr/>
            </p:nvSpPr>
            <p:spPr>
              <a:xfrm>
                <a:off x="540000" y="4195526"/>
                <a:ext cx="7629653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不等式组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+3&gt;1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8≤16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的最小整数解是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a16="http://schemas.microsoft.com/office/drawing/2014/main" xmlns:p14="http://schemas.microsoft.com/office/powerpoint/2010/main" xmlns="">
          <p:sp>
            <p:nvSpPr>
              <p:cNvPr id="14856" name="yt_shape_14856" descr="{&quot;rangeId&quot;:10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95526"/>
                <a:ext cx="7629653" cy="1070934"/>
              </a:xfrm>
              <a:prstGeom prst="rect">
                <a:avLst/>
              </a:prstGeom>
              <a:blipFill>
                <a:blip r:embed="rId7"/>
                <a:stretch>
                  <a:fillRect l="-2478" r="-14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858" name="yt_table_1485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2321618"/>
              </p:ext>
            </p:extLst>
          </p:nvPr>
        </p:nvGraphicFramePr>
        <p:xfrm>
          <a:off x="540047" y="5317248"/>
          <a:ext cx="75050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1049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1050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1051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10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0A4B9B0-262F-8C91-326A-B0E19D4075AF}"/>
              </a:ext>
            </a:extLst>
          </p:cNvPr>
          <p:cNvSpPr txBox="1"/>
          <p:nvPr/>
        </p:nvSpPr>
        <p:spPr>
          <a:xfrm>
            <a:off x="10404312" y="853194"/>
            <a:ext cx="383285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ACECA17-CCC7-2861-B2C0-707F7A94BF98}"/>
              </a:ext>
            </a:extLst>
          </p:cNvPr>
          <p:cNvSpPr txBox="1"/>
          <p:nvPr/>
        </p:nvSpPr>
        <p:spPr>
          <a:xfrm>
            <a:off x="7175591" y="4148720"/>
            <a:ext cx="400748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860" name="yt_shape_14860"/>
              <p:cNvSpPr txBox="1"/>
              <p:nvPr/>
            </p:nvSpPr>
            <p:spPr>
              <a:xfrm>
                <a:off x="540000" y="900198"/>
                <a:ext cx="6759223" cy="12793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菏泽市中考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如果不等式组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+5&lt;4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＞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的解集为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4860" name="yt_shape_14860" descr="{&quot;rangeId&quot;:11,&quot;hasSerialNum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198"/>
                <a:ext cx="6759223" cy="1279325"/>
              </a:xfrm>
              <a:prstGeom prst="rect">
                <a:avLst/>
              </a:prstGeom>
              <a:blipFill>
                <a:blip r:embed="rId2"/>
                <a:stretch>
                  <a:fillRect l="-2798" b="-138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863" name="yt_table_14863" title="H_31.6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2035015"/>
              </p:ext>
            </p:extLst>
          </p:nvPr>
        </p:nvGraphicFramePr>
        <p:xfrm>
          <a:off x="540047" y="2281123"/>
          <a:ext cx="9378316" cy="402336"/>
        </p:xfrm>
        <a:graphic>
          <a:graphicData uri="http://schemas.openxmlformats.org/drawingml/2006/table">
            <a:tbl>
              <a:tblPr/>
              <a:tblGrid>
                <a:gridCol w="2586355">
                  <a:extLst>
                    <a:ext uri="{9D8B030D-6E8A-4147-A177-3AD203B41FA5}">
                      <a16:colId xmlns:a16="http://schemas.microsoft.com/office/drawing/2014/main" val="11053"/>
                    </a:ext>
                  </a:extLst>
                </a:gridCol>
                <a:gridCol w="2568893">
                  <a:extLst>
                    <a:ext uri="{9D8B030D-6E8A-4147-A177-3AD203B41FA5}">
                      <a16:colId xmlns:a16="http://schemas.microsoft.com/office/drawing/2014/main" val="11054"/>
                    </a:ext>
                  </a:extLst>
                </a:gridCol>
                <a:gridCol w="2568893">
                  <a:extLst>
                    <a:ext uri="{9D8B030D-6E8A-4147-A177-3AD203B41FA5}">
                      <a16:colId xmlns:a16="http://schemas.microsoft.com/office/drawing/2014/main" val="11055"/>
                    </a:ext>
                  </a:extLst>
                </a:gridCol>
                <a:gridCol w="1654175">
                  <a:extLst>
                    <a:ext uri="{9D8B030D-6E8A-4147-A177-3AD203B41FA5}">
                      <a16:colId xmlns:a16="http://schemas.microsoft.com/office/drawing/2014/main" val="11056"/>
                    </a:ext>
                  </a:extLst>
                </a:gridCol>
              </a:tblGrid>
              <a:tr h="371387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865" name="yt_shape_14865"/>
              <p:cNvSpPr txBox="1"/>
              <p:nvPr/>
            </p:nvSpPr>
            <p:spPr>
              <a:xfrm>
                <a:off x="540119" y="2734259"/>
                <a:ext cx="11492915" cy="340433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益阳市中考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满足不等式组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＞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2≤0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写出一个符合条件的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sz="5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W:6.004961,H:70.66504"/>
                  </a:rPr>
                  <a:t/>
                </a:r>
                <a:b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W:6.004961,H:70.66504"/>
                  </a:rPr>
                </a:b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益阳六校联考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的不等式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只有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个正整数解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f579a,isEnd"/>
                  </a:rPr>
                  <a:t>的取值范围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的一元一次不等式组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3&lt;1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sym typeface=",isEnd"/>
                </a:endParaRPr>
              </a:p>
              <a:p>
                <a:pPr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无解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的取值范围是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4865" name="yt_shape_148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734259"/>
                <a:ext cx="11492915" cy="3404330"/>
              </a:xfrm>
              <a:prstGeom prst="rect">
                <a:avLst/>
              </a:prstGeom>
              <a:blipFill>
                <a:blip r:embed="rId3"/>
                <a:stretch>
                  <a:fillRect l="-1645" b="-46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7200937-2A55-7D8D-B7FC-DA2279795ED0}"/>
              </a:ext>
            </a:extLst>
          </p:cNvPr>
          <p:cNvSpPr txBox="1"/>
          <p:nvPr/>
        </p:nvSpPr>
        <p:spPr>
          <a:xfrm>
            <a:off x="6025289" y="1750838"/>
            <a:ext cx="400748" cy="46311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7B41E00-0145-C8E6-BC5A-E0F3837D81E7}"/>
              </a:ext>
            </a:extLst>
          </p:cNvPr>
          <p:cNvSpPr txBox="1"/>
          <p:nvPr/>
        </p:nvSpPr>
        <p:spPr>
          <a:xfrm>
            <a:off x="11136560" y="2924944"/>
            <a:ext cx="408686" cy="99105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  <a:sym typeface="_⨹_1_3d3f1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6F74243-1272-0EE7-F766-9CA66F9584E8}"/>
              </a:ext>
            </a:extLst>
          </p:cNvPr>
          <p:cNvSpPr txBox="1"/>
          <p:nvPr/>
        </p:nvSpPr>
        <p:spPr>
          <a:xfrm>
            <a:off x="450108" y="3584899"/>
            <a:ext cx="261848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1585083-7571-09E3-EBB2-29A07D271C24}"/>
              </a:ext>
            </a:extLst>
          </p:cNvPr>
          <p:cNvSpPr txBox="1"/>
          <p:nvPr/>
        </p:nvSpPr>
        <p:spPr>
          <a:xfrm>
            <a:off x="1059708" y="4389571"/>
            <a:ext cx="225653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565F270-337E-EE6E-8B67-0E7D5DB8A391}"/>
              </a:ext>
            </a:extLst>
          </p:cNvPr>
          <p:cNvSpPr txBox="1"/>
          <p:nvPr/>
        </p:nvSpPr>
        <p:spPr>
          <a:xfrm>
            <a:off x="4098183" y="5689352"/>
            <a:ext cx="1142112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871" name="yt_shape_14871"/>
              <p:cNvSpPr txBox="1"/>
              <p:nvPr/>
            </p:nvSpPr>
            <p:spPr>
              <a:xfrm>
                <a:off x="540000" y="900000"/>
                <a:ext cx="8686289" cy="11055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解不等式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并把它的解集在数轴上表示出来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解：解不等式，得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将解集表示在数轴上如图：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871" name="yt_shape_14871" descr="{&quot;rangeId&quot;:13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686289" cy="1105559"/>
              </a:xfrm>
              <a:prstGeom prst="rect">
                <a:avLst/>
              </a:prstGeom>
              <a:blipFill>
                <a:blip r:embed="rId2"/>
                <a:stretch>
                  <a:fillRect l="-2177" r="-1194" b="-160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875" name="yt_shape_14875"/>
          <p:cNvSpPr txBox="1"/>
          <p:nvPr/>
        </p:nvSpPr>
        <p:spPr>
          <a:xfrm>
            <a:off x="540000" y="2220450"/>
            <a:ext cx="4472828" cy="59766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宋体/Times New Roman" pitchFamily="32"/>
                <a:ea typeface="宋体" pitchFamily="32"/>
              </a:rPr>
              <a:t> </a:t>
            </a:r>
            <a:r>
              <a:rPr lang="en-US" altLang="zh-CN" sz="3250" b="0" i="0" u="none" spc="34141">
                <a:solidFill>
                  <a:srgbClr val="1EE3CF"/>
                </a:solidFill>
                <a:effectLst/>
                <a:latin typeface="宋体/Times New Roman" pitchFamily="32"/>
                <a:ea typeface="宋体" pitchFamily="32"/>
              </a:rPr>
              <a:t> </a:t>
            </a:r>
          </a:p>
        </p:txBody>
      </p:sp>
      <p:pic>
        <p:nvPicPr>
          <p:cNvPr id="14874" name="yt_image_14874" title="H_50.9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220450"/>
            <a:ext cx="4436526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9D482E8-B34B-7C84-6D39-ED966FD5255B}"/>
              </a:ext>
            </a:extLst>
          </p:cNvPr>
          <p:cNvSpPr txBox="1"/>
          <p:nvPr/>
        </p:nvSpPr>
        <p:spPr>
          <a:xfrm>
            <a:off x="449989" y="1523691"/>
            <a:ext cx="703967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解：解不等式，得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将解集表示在数轴上如图：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877" name="yt_shape_14877"/>
              <p:cNvSpPr txBox="1"/>
              <p:nvPr/>
            </p:nvSpPr>
            <p:spPr>
              <a:xfrm>
                <a:off x="540000" y="900000"/>
                <a:ext cx="7562455" cy="472828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常德市中考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求不等式组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  <m:r>
                                  <a:rPr lang="zh-CN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（</m:t>
                                </m:r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1+</m:t>
                                </m:r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  <m:r>
                                  <a:rPr lang="zh-CN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）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1≤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5+</m:t>
                                </m:r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5≤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的整数解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解：解不等式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解不等式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原不等式组的解集为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原不等式组的整数解是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877" name="yt_shape_14877" descr="{&quot;rangeId&quot;:14,&quot;hasSerialNum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562455" cy="4728282"/>
              </a:xfrm>
              <a:prstGeom prst="rect">
                <a:avLst/>
              </a:prstGeom>
              <a:blipFill>
                <a:blip r:embed="rId2"/>
                <a:stretch>
                  <a:fillRect l="-2500" b="-30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402FF08-263E-9AAF-AEA2-CC85C5460CE2}"/>
                  </a:ext>
                </a:extLst>
              </p:cNvPr>
              <p:cNvSpPr txBox="1"/>
              <p:nvPr/>
            </p:nvSpPr>
            <p:spPr>
              <a:xfrm>
                <a:off x="449989" y="3089283"/>
                <a:ext cx="3886898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解：解不等式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4, 'hasSerialNum': 1, 'IsSplitBraceMath': 1}">
                <a:extLst>
                  <a:ext uri="{FF2B5EF4-FFF2-40B4-BE49-F238E27FC236}">
                    <a16:creationId xmlns:a16="http://schemas.microsoft.com/office/drawing/2014/main" id="{C402FF08-263E-9AAF-AEA2-CC85C5460C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89283"/>
                <a:ext cx="3886898" cy="769062"/>
              </a:xfrm>
              <a:prstGeom prst="rect">
                <a:avLst/>
              </a:prstGeom>
              <a:blipFill>
                <a:blip r:embed="rId3"/>
                <a:stretch>
                  <a:fillRect l="-2512" r="-251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447B26B-80E2-6806-20A4-9BE6074F2885}"/>
                  </a:ext>
                </a:extLst>
              </p:cNvPr>
              <p:cNvSpPr txBox="1"/>
              <p:nvPr/>
            </p:nvSpPr>
            <p:spPr>
              <a:xfrm>
                <a:off x="449989" y="3764733"/>
                <a:ext cx="3453511" cy="76480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解不等式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4, 'hasSerialNum': 1, 'IsSplitBraceMath': 1}">
                <a:extLst>
                  <a:ext uri="{FF2B5EF4-FFF2-40B4-BE49-F238E27FC236}">
                    <a16:creationId xmlns:a16="http://schemas.microsoft.com/office/drawing/2014/main" id="{B447B26B-80E2-6806-20A4-9BE6074F28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64733"/>
                <a:ext cx="3453511" cy="764807"/>
              </a:xfrm>
              <a:prstGeom prst="rect">
                <a:avLst/>
              </a:prstGeom>
              <a:blipFill>
                <a:blip r:embed="rId4"/>
                <a:stretch>
                  <a:fillRect l="-2827" r="-282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2DD5518-2675-52DC-6620-EC5D4302B30E}"/>
                  </a:ext>
                </a:extLst>
              </p:cNvPr>
              <p:cNvSpPr txBox="1"/>
              <p:nvPr/>
            </p:nvSpPr>
            <p:spPr>
              <a:xfrm>
                <a:off x="449989" y="4435928"/>
                <a:ext cx="5025136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原不等式组的解集为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4, 'hasSerialNum': 1, 'IsSplitBraceMath': 1}">
                <a:extLst>
                  <a:ext uri="{FF2B5EF4-FFF2-40B4-BE49-F238E27FC236}">
                    <a16:creationId xmlns:a16="http://schemas.microsoft.com/office/drawing/2014/main" id="{72DD5518-2675-52DC-6620-EC5D4302B3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35928"/>
                <a:ext cx="5025136" cy="769061"/>
              </a:xfrm>
              <a:prstGeom prst="rect">
                <a:avLst/>
              </a:prstGeom>
              <a:blipFill>
                <a:blip r:embed="rId5"/>
                <a:stretch>
                  <a:fillRect l="-1942" r="-194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24E9791-9CF0-B52E-E22B-281BF6FBC387}"/>
              </a:ext>
            </a:extLst>
          </p:cNvPr>
          <p:cNvSpPr txBox="1"/>
          <p:nvPr/>
        </p:nvSpPr>
        <p:spPr>
          <a:xfrm>
            <a:off x="449989" y="5111377"/>
            <a:ext cx="467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原不等式组的整数解是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84" name="yt_shape_14884"/>
          <p:cNvSpPr txBox="1"/>
          <p:nvPr/>
        </p:nvSpPr>
        <p:spPr>
          <a:xfrm>
            <a:off x="540000" y="900000"/>
            <a:ext cx="529792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一元一次不等式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的应用</a:t>
            </a:r>
          </a:p>
        </p:txBody>
      </p:sp>
      <p:sp>
        <p:nvSpPr>
          <p:cNvPr id="14885" name="yt_shape_14885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小明准备用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元钱购买笔记本和水笔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若笔记本每本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水笔每支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0d43"/>
              </a:rPr>
              <a:t>当他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买了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本笔记本后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用剩余的钱购买水笔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则他最多可以购买水笔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86" name="yt_table_1488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9489923"/>
              </p:ext>
            </p:extLst>
          </p:nvPr>
        </p:nvGraphicFramePr>
        <p:xfrm>
          <a:off x="540047" y="2354640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1057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1058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1059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10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1"/>
                  </a:ext>
                </a:extLst>
              </a:tr>
            </a:tbl>
          </a:graphicData>
        </a:graphic>
      </p:graphicFrame>
      <p:pic>
        <p:nvPicPr>
          <p:cNvPr id="3" name="yt_shape_1714123385374" title="H_25.973701">
            <a:extLst>
              <a:ext uri="{FF2B5EF4-FFF2-40B4-BE49-F238E27FC236}">
                <a16:creationId xmlns:a16="http://schemas.microsoft.com/office/drawing/2014/main" id="{06E27DC6-2D73-6D83-F917-AC3EEC826B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0B9226B-4376-2B59-FF6E-AEC891FD93EB}"/>
              </a:ext>
            </a:extLst>
          </p:cNvPr>
          <p:cNvSpPr txBox="1"/>
          <p:nvPr/>
        </p:nvSpPr>
        <p:spPr>
          <a:xfrm>
            <a:off x="9746507" y="18238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889" name="yt_shape_14889"/>
              <p:cNvSpPr txBox="1"/>
              <p:nvPr/>
            </p:nvSpPr>
            <p:spPr>
              <a:xfrm>
                <a:off x="540119" y="900000"/>
                <a:ext cx="11492915" cy="39873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乙两家旅行社为了吸引更多的顾客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分别提出了赴某地旅游的团队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9aba2"/>
                  </a:rPr>
                  <a:t>团队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至少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人以上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优惠方案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甲旅行社的方案是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张全票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其余人按半价优惠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15448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乙旅行社的方案是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一律按七折优惠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已知两家旅行社的原价均为每人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2fcdf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问团体人数超过多少时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选择甲旅行社更便宜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解：设团体人数为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人时，选择甲旅行社更便宜，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由题意，得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0.7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答：当团体人数超过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人时，选择甲旅行社更便宜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889" name="yt_shape_14889" descr="{&quot;rangeId&quot;:1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987310"/>
              </a:xfrm>
              <a:prstGeom prst="rect">
                <a:avLst/>
              </a:prstGeom>
              <a:blipFill>
                <a:blip r:embed="rId2"/>
                <a:stretch>
                  <a:fillRect l="-1645" t="-1376" b="-38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2127E95-AAED-A548-9D65-41EC603754F5}"/>
              </a:ext>
            </a:extLst>
          </p:cNvPr>
          <p:cNvSpPr txBox="1"/>
          <p:nvPr/>
        </p:nvSpPr>
        <p:spPr>
          <a:xfrm>
            <a:off x="450108" y="2755146"/>
            <a:ext cx="6811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解：设团体人数为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人时，选择甲旅行社更便宜，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62D782C-9FF0-0B4E-3D1B-67F82404449C}"/>
                  </a:ext>
                </a:extLst>
              </p:cNvPr>
              <p:cNvSpPr txBox="1"/>
              <p:nvPr/>
            </p:nvSpPr>
            <p:spPr>
              <a:xfrm>
                <a:off x="450108" y="3230634"/>
                <a:ext cx="71888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由题意，得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0.7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7, 'mathAnswerShape': 1}">
                <a:extLst>
                  <a:ext uri="{FF2B5EF4-FFF2-40B4-BE49-F238E27FC236}">
                    <a16:creationId xmlns:a16="http://schemas.microsoft.com/office/drawing/2014/main" id="{662D782C-9FF0-0B4E-3D1B-67F8240444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30634"/>
                <a:ext cx="7188898" cy="765061"/>
              </a:xfrm>
              <a:prstGeom prst="rect">
                <a:avLst/>
              </a:prstGeom>
              <a:blipFill>
                <a:blip r:embed="rId3"/>
                <a:stretch>
                  <a:fillRect l="-1357" r="-135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23D9958C-24E2-5D9B-C8A2-42024277BDF5}"/>
              </a:ext>
            </a:extLst>
          </p:cNvPr>
          <p:cNvSpPr txBox="1"/>
          <p:nvPr/>
        </p:nvSpPr>
        <p:spPr>
          <a:xfrm>
            <a:off x="450108" y="3902083"/>
            <a:ext cx="1705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8CD25B0-BF0E-4F60-E89E-EF19DA0211A0}"/>
              </a:ext>
            </a:extLst>
          </p:cNvPr>
          <p:cNvSpPr txBox="1"/>
          <p:nvPr/>
        </p:nvSpPr>
        <p:spPr>
          <a:xfrm>
            <a:off x="450108" y="4377571"/>
            <a:ext cx="6961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答：当团体人数超过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人时，选择甲旅行社更便宜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956</Words>
  <Application>Microsoft Office PowerPoint</Application>
  <PresentationFormat>宽屏</PresentationFormat>
  <Paragraphs>136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7" baseType="lpstr">
      <vt:lpstr>,isEnd</vt:lpstr>
      <vt:lpstr>_⨹_1_15448</vt:lpstr>
      <vt:lpstr>_⨹_1_2fcdf</vt:lpstr>
      <vt:lpstr>_⨹_1_3d3f1</vt:lpstr>
      <vt:lpstr>_⨹_1_5ff0e</vt:lpstr>
      <vt:lpstr>_⨹_1_f43a5</vt:lpstr>
      <vt:lpstr>_⨹_2_20d43</vt:lpstr>
      <vt:lpstr>_⨹_2_676ae</vt:lpstr>
      <vt:lpstr>_⨹_2_9aba2</vt:lpstr>
      <vt:lpstr>_⨹_2_bd258</vt:lpstr>
      <vt:lpstr>_⨹_3_2624b</vt:lpstr>
      <vt:lpstr>_⨹_4_4d836</vt:lpstr>
      <vt:lpstr>_⨹_4_f492f</vt:lpstr>
      <vt:lpstr>_⨹_5_963ac</vt:lpstr>
      <vt:lpstr>_⨹_5_f579a,isEnd</vt:lpstr>
      <vt:lpstr>_⨹_7_a6cdb</vt:lpstr>
      <vt:lpstr>_⨹_7_d0d0a</vt:lpstr>
      <vt:lpstr>_⨹_9_816a0</vt:lpstr>
      <vt:lpstr>Finished</vt:lpstr>
      <vt:lpstr>W:6.004961,H:70.66504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12</cp:revision>
  <dcterms:created xsi:type="dcterms:W3CDTF">2024-04-26T09:09:48Z</dcterms:created>
  <dcterms:modified xsi:type="dcterms:W3CDTF">2024-04-28T05:13:16Z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