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25" r:id="rId6"/>
    <p:sldId id="308" r:id="rId7"/>
    <p:sldId id="326" r:id="rId8"/>
    <p:sldId id="327" r:id="rId9"/>
    <p:sldId id="309" r:id="rId10"/>
    <p:sldId id="316" r:id="rId11"/>
    <p:sldId id="317" r:id="rId12"/>
    <p:sldId id="320" r:id="rId13"/>
    <p:sldId id="328" r:id="rId14"/>
    <p:sldId id="321" r:id="rId15"/>
    <p:sldId id="322" r:id="rId16"/>
    <p:sldId id="32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28" name="yt_image_1442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0" name="yt_shape_14430"/>
          <p:cNvSpPr txBox="1"/>
          <p:nvPr/>
        </p:nvSpPr>
        <p:spPr>
          <a:xfrm>
            <a:off x="540000" y="1482165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在数轴上表示不等式的解集</a:t>
            </a:r>
          </a:p>
        </p:txBody>
      </p:sp>
      <p:sp>
        <p:nvSpPr>
          <p:cNvPr id="14431" name="yt_shape_14431"/>
          <p:cNvSpPr txBox="1"/>
          <p:nvPr/>
        </p:nvSpPr>
        <p:spPr>
          <a:xfrm>
            <a:off x="540000" y="1977370"/>
            <a:ext cx="82859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广西自治区中考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432" name="yt_image_144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9037"/>
            <a:ext cx="2328201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3" name="yt_image_144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8201" y="2609037"/>
            <a:ext cx="2328201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6" name="yt_shape_14436"/>
          <p:cNvSpPr txBox="1"/>
          <p:nvPr/>
        </p:nvSpPr>
        <p:spPr>
          <a:xfrm>
            <a:off x="1504066" y="300337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437" name="yt_shape_14437"/>
          <p:cNvSpPr txBox="1"/>
          <p:nvPr/>
        </p:nvSpPr>
        <p:spPr>
          <a:xfrm>
            <a:off x="4200674" y="300337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pic>
        <p:nvPicPr>
          <p:cNvPr id="14438" name="yt_image_144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3668513"/>
            <a:ext cx="2328201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9" name="yt_image_144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28201" y="3668513"/>
            <a:ext cx="2328201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2" name="yt_shape_14442"/>
          <p:cNvSpPr txBox="1"/>
          <p:nvPr/>
        </p:nvSpPr>
        <p:spPr>
          <a:xfrm>
            <a:off x="1512473" y="406284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443" name="yt_shape_14443"/>
          <p:cNvSpPr txBox="1"/>
          <p:nvPr/>
        </p:nvSpPr>
        <p:spPr>
          <a:xfrm>
            <a:off x="4192267" y="406284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pic>
        <p:nvPicPr>
          <p:cNvPr id="3" name="yt_shape_1714123320561">
            <a:extLst>
              <a:ext uri="{FF2B5EF4-FFF2-40B4-BE49-F238E27FC236}">
                <a16:creationId xmlns:a16="http://schemas.microsoft.com/office/drawing/2014/main" id="{C7BBF361-918A-FB7E-D797-4307A17362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495D40-8CDC-BA07-4543-1AB58AED18FA}"/>
              </a:ext>
            </a:extLst>
          </p:cNvPr>
          <p:cNvSpPr txBox="1"/>
          <p:nvPr/>
        </p:nvSpPr>
        <p:spPr>
          <a:xfrm>
            <a:off x="7842976" y="19305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7" name="yt_shape_1450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506" name="yt_image_1450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9" name="yt_shape_14509"/>
          <p:cNvSpPr txBox="1"/>
          <p:nvPr/>
        </p:nvSpPr>
        <p:spPr>
          <a:xfrm>
            <a:off x="540000" y="1482165"/>
            <a:ext cx="109467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可取的最小正整数为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10" name="yt_table_145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819193"/>
              </p:ext>
            </p:extLst>
          </p:nvPr>
        </p:nvGraphicFramePr>
        <p:xfrm>
          <a:off x="540047" y="1961468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98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981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982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9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3"/>
                  </a:ext>
                </a:extLst>
              </a:tr>
            </a:tbl>
          </a:graphicData>
        </a:graphic>
      </p:graphicFrame>
      <p:sp>
        <p:nvSpPr>
          <p:cNvPr id="14512" name="yt_shape_14512"/>
          <p:cNvSpPr txBox="1"/>
          <p:nvPr/>
        </p:nvSpPr>
        <p:spPr>
          <a:xfrm>
            <a:off x="540119" y="248763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创新题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怀化芷江二中月考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在实数范围内规定新运算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b7e2,isEnd"/>
              </a:rPr>
              <a:t>其规则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已知不等式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的解集在数轴上如图所示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d249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4513" name="yt_image_14513" title="H_36.2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2768" y="4079569"/>
            <a:ext cx="4226463" cy="46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AD2CEB-D197-34B3-C6B1-54D2FA914DF9}"/>
              </a:ext>
            </a:extLst>
          </p:cNvPr>
          <p:cNvSpPr txBox="1"/>
          <p:nvPr/>
        </p:nvSpPr>
        <p:spPr>
          <a:xfrm>
            <a:off x="10460573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0548B1-05A5-AD8A-D0ED-9857616825F6}"/>
              </a:ext>
            </a:extLst>
          </p:cNvPr>
          <p:cNvSpPr txBox="1"/>
          <p:nvPr/>
        </p:nvSpPr>
        <p:spPr>
          <a:xfrm>
            <a:off x="1059708" y="339180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15" name="yt_shape_14515"/>
              <p:cNvSpPr txBox="1"/>
              <p:nvPr/>
            </p:nvSpPr>
            <p:spPr>
              <a:xfrm>
                <a:off x="540000" y="900000"/>
                <a:ext cx="8549648" cy="3911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并把解集表示在数轴上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解：两边都乘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去括号，得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解集在数轴上表示为：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900" b="0" i="0" u="none" spc="16742">
                    <a:solidFill>
                      <a:srgbClr val="1EE3CF"/>
                    </a:solidFill>
                    <a:effectLst/>
                    <a:latin typeface="宋体/Times New Roman" pitchFamily="19"/>
                    <a:ea typeface="宋体" pitchFamily="19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15" name="yt_shape_14515" descr="{&quot;rangeId&quot;:2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49648" cy="3911712"/>
              </a:xfrm>
              <a:prstGeom prst="rect">
                <a:avLst/>
              </a:prstGeom>
              <a:blipFill>
                <a:blip r:embed="rId2"/>
                <a:stretch>
                  <a:fillRect l="-2211" r="-1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19" name="yt_image_14519" title="H_26.97141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649479"/>
            <a:ext cx="2186123" cy="34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ADAA97-3CC5-0E18-D8ED-38E0A2F7E821}"/>
              </a:ext>
            </a:extLst>
          </p:cNvPr>
          <p:cNvSpPr txBox="1"/>
          <p:nvPr/>
        </p:nvSpPr>
        <p:spPr>
          <a:xfrm>
            <a:off x="449989" y="1528072"/>
            <a:ext cx="7117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解：两边都乘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B238D3-312E-BF57-4B6E-E702AD325BC6}"/>
              </a:ext>
            </a:extLst>
          </p:cNvPr>
          <p:cNvSpPr txBox="1"/>
          <p:nvPr/>
        </p:nvSpPr>
        <p:spPr>
          <a:xfrm>
            <a:off x="449989" y="2003560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去括号，得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22E49D-382F-3C25-57EA-E0999DDA9AAC}"/>
              </a:ext>
            </a:extLst>
          </p:cNvPr>
          <p:cNvSpPr txBox="1"/>
          <p:nvPr/>
        </p:nvSpPr>
        <p:spPr>
          <a:xfrm>
            <a:off x="449989" y="2479048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D14CE2-9A14-9AD9-A694-C2DD7A6E7192}"/>
              </a:ext>
            </a:extLst>
          </p:cNvPr>
          <p:cNvSpPr txBox="1"/>
          <p:nvPr/>
        </p:nvSpPr>
        <p:spPr>
          <a:xfrm>
            <a:off x="449989" y="2954536"/>
            <a:ext cx="368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合并同类项，得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3A0493-D5A6-EACE-A8B9-E68E676A646D}"/>
              </a:ext>
            </a:extLst>
          </p:cNvPr>
          <p:cNvSpPr txBox="1"/>
          <p:nvPr/>
        </p:nvSpPr>
        <p:spPr>
          <a:xfrm>
            <a:off x="449989" y="3430024"/>
            <a:ext cx="353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69B514-92CB-DFD0-4E2D-D928E883600B}"/>
              </a:ext>
            </a:extLst>
          </p:cNvPr>
          <p:cNvSpPr txBox="1"/>
          <p:nvPr/>
        </p:nvSpPr>
        <p:spPr>
          <a:xfrm>
            <a:off x="449989" y="3905512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解集在数轴上表示为：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22" name="yt_shape_14522"/>
              <p:cNvSpPr txBox="1"/>
              <p:nvPr/>
            </p:nvSpPr>
            <p:spPr>
              <a:xfrm>
                <a:off x="540000" y="900000"/>
                <a:ext cx="10627140" cy="53588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求不等式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的最小整数解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解：去分母，得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去括号，得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不等式的最小整数解是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邵阳洞口城关二校单元卷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求出适合不等式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的自然数解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解：原不等式的解集为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符合条件的自然数解为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22" name="yt_shape_14522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27140" cy="5358839"/>
              </a:xfrm>
              <a:prstGeom prst="rect">
                <a:avLst/>
              </a:prstGeom>
              <a:blipFill>
                <a:blip r:embed="rId2"/>
                <a:stretch>
                  <a:fillRect l="-1779" r="-746" b="-25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1DD0038-ACF0-25CD-ED4C-0DCE882C7687}"/>
              </a:ext>
            </a:extLst>
          </p:cNvPr>
          <p:cNvSpPr txBox="1"/>
          <p:nvPr/>
        </p:nvSpPr>
        <p:spPr>
          <a:xfrm>
            <a:off x="449989" y="1528072"/>
            <a:ext cx="6203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解：去分母，得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624906-0F3D-F3A5-60F6-7330D3023554}"/>
              </a:ext>
            </a:extLst>
          </p:cNvPr>
          <p:cNvSpPr txBox="1"/>
          <p:nvPr/>
        </p:nvSpPr>
        <p:spPr>
          <a:xfrm>
            <a:off x="449989" y="2003560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去括号，得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987AED-5240-AA7A-EF21-976DF7A40969}"/>
              </a:ext>
            </a:extLst>
          </p:cNvPr>
          <p:cNvSpPr txBox="1"/>
          <p:nvPr/>
        </p:nvSpPr>
        <p:spPr>
          <a:xfrm>
            <a:off x="449989" y="2479048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EA4F65-E32A-A94D-12DC-32C645192C43}"/>
              </a:ext>
            </a:extLst>
          </p:cNvPr>
          <p:cNvSpPr txBox="1"/>
          <p:nvPr/>
        </p:nvSpPr>
        <p:spPr>
          <a:xfrm>
            <a:off x="449989" y="2954536"/>
            <a:ext cx="322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合并同类项，得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3AECD4-6228-0126-506E-ECA73972D7DA}"/>
                  </a:ext>
                </a:extLst>
              </p:cNvPr>
              <p:cNvSpPr txBox="1"/>
              <p:nvPr/>
            </p:nvSpPr>
            <p:spPr>
              <a:xfrm>
                <a:off x="449989" y="3430024"/>
                <a:ext cx="33011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9}">
                <a:extLst>
                  <a:ext uri="{FF2B5EF4-FFF2-40B4-BE49-F238E27FC236}">
                    <a16:creationId xmlns:a16="http://schemas.microsoft.com/office/drawing/2014/main" id="{1A3AECD4-6228-0126-506E-ECA73972D7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0024"/>
                <a:ext cx="3301111" cy="766839"/>
              </a:xfrm>
              <a:prstGeom prst="rect">
                <a:avLst/>
              </a:prstGeom>
              <a:blipFill>
                <a:blip r:embed="rId3"/>
                <a:stretch>
                  <a:fillRect l="-2957" r="-295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FF7AC5A-33FB-0196-DAAF-1C0EEB11210F}"/>
              </a:ext>
            </a:extLst>
          </p:cNvPr>
          <p:cNvSpPr txBox="1"/>
          <p:nvPr/>
        </p:nvSpPr>
        <p:spPr>
          <a:xfrm>
            <a:off x="449989" y="4103251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不等式的最小整数解是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74AA88-D4C9-FE89-9B41-7AB07980D555}"/>
              </a:ext>
            </a:extLst>
          </p:cNvPr>
          <p:cNvSpPr txBox="1"/>
          <p:nvPr/>
        </p:nvSpPr>
        <p:spPr>
          <a:xfrm>
            <a:off x="449989" y="5260348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解：原不等式的解集为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58BFD4-B6A8-F2F4-C5EC-ED2E6D334EB6}"/>
              </a:ext>
            </a:extLst>
          </p:cNvPr>
          <p:cNvSpPr txBox="1"/>
          <p:nvPr/>
        </p:nvSpPr>
        <p:spPr>
          <a:xfrm>
            <a:off x="449989" y="5735836"/>
            <a:ext cx="5210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符合条件的自然数解为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29" name="yt_shape_14529"/>
              <p:cNvSpPr txBox="1"/>
              <p:nvPr/>
            </p:nvSpPr>
            <p:spPr>
              <a:xfrm>
                <a:off x="540119" y="900000"/>
                <a:ext cx="11492915" cy="48848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的值不大于代数式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8be57"/>
                  </a:rPr>
                  <a:t>并求出满足条件的最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大整数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解：依题意，得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去分母，得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去括号，得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满足条件的最大整数是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29" name="yt_shape_14529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84863"/>
              </a:xfrm>
              <a:prstGeom prst="rect">
                <a:avLst/>
              </a:prstGeom>
              <a:blipFill>
                <a:blip r:embed="rId2"/>
                <a:stretch>
                  <a:fillRect l="-1645" b="-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8FAF97-0541-AEF7-263C-3408D7E2FDF3}"/>
                  </a:ext>
                </a:extLst>
              </p:cNvPr>
              <p:cNvSpPr txBox="1"/>
              <p:nvPr/>
            </p:nvSpPr>
            <p:spPr>
              <a:xfrm>
                <a:off x="450108" y="2010863"/>
                <a:ext cx="464540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解：依题意，得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918FAF97-0541-AEF7-263C-3408D7E2FD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10863"/>
                <a:ext cx="4645406" cy="775792"/>
              </a:xfrm>
              <a:prstGeom prst="rect">
                <a:avLst/>
              </a:prstGeom>
              <a:blipFill>
                <a:blip r:embed="rId3"/>
                <a:stretch>
                  <a:fillRect l="-2100" r="-210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B1C398C-E417-68B9-E83F-CC806E6C09EC}"/>
              </a:ext>
            </a:extLst>
          </p:cNvPr>
          <p:cNvSpPr txBox="1"/>
          <p:nvPr/>
        </p:nvSpPr>
        <p:spPr>
          <a:xfrm>
            <a:off x="450108" y="2693043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去分母，得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4EBE5B-FD41-3EF0-0DEE-C02D76BBE7CC}"/>
              </a:ext>
            </a:extLst>
          </p:cNvPr>
          <p:cNvSpPr txBox="1"/>
          <p:nvPr/>
        </p:nvSpPr>
        <p:spPr>
          <a:xfrm>
            <a:off x="450108" y="3168531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去括号，得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D2653E-B404-D82B-6C51-B8504DAA3593}"/>
              </a:ext>
            </a:extLst>
          </p:cNvPr>
          <p:cNvSpPr txBox="1"/>
          <p:nvPr/>
        </p:nvSpPr>
        <p:spPr>
          <a:xfrm>
            <a:off x="450108" y="3644019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C85F39-5EEF-B8C9-3EC7-77CDF91B9093}"/>
              </a:ext>
            </a:extLst>
          </p:cNvPr>
          <p:cNvSpPr txBox="1"/>
          <p:nvPr/>
        </p:nvSpPr>
        <p:spPr>
          <a:xfrm>
            <a:off x="450108" y="4119507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合并同类项，得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41074AF-B482-DDBB-FFF4-07DFDA81813A}"/>
                  </a:ext>
                </a:extLst>
              </p:cNvPr>
              <p:cNvSpPr txBox="1"/>
              <p:nvPr/>
            </p:nvSpPr>
            <p:spPr>
              <a:xfrm>
                <a:off x="450108" y="4594995"/>
                <a:ext cx="37583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6, 'hasSerialNum': 1, 'pageBreak': True}">
                <a:extLst>
                  <a:ext uri="{FF2B5EF4-FFF2-40B4-BE49-F238E27FC236}">
                    <a16:creationId xmlns:a16="http://schemas.microsoft.com/office/drawing/2014/main" id="{A41074AF-B482-DDBB-FFF4-07DFDA8181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94995"/>
                <a:ext cx="3758311" cy="765061"/>
              </a:xfrm>
              <a:prstGeom prst="rect">
                <a:avLst/>
              </a:prstGeom>
              <a:blipFill>
                <a:blip r:embed="rId4"/>
                <a:stretch>
                  <a:fillRect l="-2597" r="-259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0F1B8C0-2CD6-8C05-8DDD-EA2F88492931}"/>
              </a:ext>
            </a:extLst>
          </p:cNvPr>
          <p:cNvSpPr txBox="1"/>
          <p:nvPr/>
        </p:nvSpPr>
        <p:spPr>
          <a:xfrm>
            <a:off x="450108" y="5266444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满足条件的最大整数是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33" name="yt_shape_14533"/>
              <p:cNvSpPr txBox="1"/>
              <p:nvPr/>
            </p:nvSpPr>
            <p:spPr>
              <a:xfrm>
                <a:off x="540119" y="900000"/>
                <a:ext cx="11492915" cy="38747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的解不小于方程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c0ae4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的最大整数解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解：解方程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解方程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的最大整数解为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33" name="yt_shape_14533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74779"/>
              </a:xfrm>
              <a:prstGeom prst="rect">
                <a:avLst/>
              </a:prstGeom>
              <a:blipFill>
                <a:blip r:embed="rId2"/>
                <a:stretch>
                  <a:fillRect l="-1645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75A28F-F33B-B576-725F-6D704E480DE7}"/>
                  </a:ext>
                </a:extLst>
              </p:cNvPr>
              <p:cNvSpPr txBox="1"/>
              <p:nvPr/>
            </p:nvSpPr>
            <p:spPr>
              <a:xfrm>
                <a:off x="450108" y="2123956"/>
                <a:ext cx="665295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解：解方程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1B75A28F-F33B-B576-725F-6D704E480D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23956"/>
                <a:ext cx="6652958" cy="766077"/>
              </a:xfrm>
              <a:prstGeom prst="rect">
                <a:avLst/>
              </a:prstGeom>
              <a:blipFill>
                <a:blip r:embed="rId3"/>
                <a:stretch>
                  <a:fillRect l="-1467" r="-155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ECBA57-C264-0C9D-1234-42952DD55247}"/>
                  </a:ext>
                </a:extLst>
              </p:cNvPr>
              <p:cNvSpPr txBox="1"/>
              <p:nvPr/>
            </p:nvSpPr>
            <p:spPr>
              <a:xfrm>
                <a:off x="450108" y="2796421"/>
                <a:ext cx="6080696" cy="8888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解方程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46ECBA57-C264-0C9D-1234-42952DD552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96421"/>
                <a:ext cx="6080696" cy="888886"/>
              </a:xfrm>
              <a:prstGeom prst="rect">
                <a:avLst/>
              </a:prstGeom>
              <a:blipFill>
                <a:blip r:embed="rId4"/>
                <a:stretch>
                  <a:fillRect l="-1605" r="-1505" b="-3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89CCEF-DFED-F53F-6ADC-175D6B4C7913}"/>
                  </a:ext>
                </a:extLst>
              </p:cNvPr>
              <p:cNvSpPr txBox="1"/>
              <p:nvPr/>
            </p:nvSpPr>
            <p:spPr>
              <a:xfrm>
                <a:off x="450108" y="3591695"/>
                <a:ext cx="559727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}">
                <a:extLst>
                  <a:ext uri="{FF2B5EF4-FFF2-40B4-BE49-F238E27FC236}">
                    <a16:creationId xmlns:a16="http://schemas.microsoft.com/office/drawing/2014/main" id="{4B89CCEF-DFED-F53F-6ADC-175D6B4C79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91695"/>
                <a:ext cx="5597272" cy="768046"/>
              </a:xfrm>
              <a:prstGeom prst="rect">
                <a:avLst/>
              </a:prstGeom>
              <a:blipFill>
                <a:blip r:embed="rId5"/>
                <a:stretch>
                  <a:fillRect l="-1743" r="-174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E0E6800-C679-35F7-4615-1895E958CC7F}"/>
              </a:ext>
            </a:extLst>
          </p:cNvPr>
          <p:cNvSpPr txBox="1"/>
          <p:nvPr/>
        </p:nvSpPr>
        <p:spPr>
          <a:xfrm>
            <a:off x="450108" y="4266130"/>
            <a:ext cx="33995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的最大整数解为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" name="yt_shape_1454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4539" name="yt_image_14539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542" name="yt_shape_14542"/>
              <p:cNvSpPr txBox="1"/>
              <p:nvPr/>
            </p:nvSpPr>
            <p:spPr>
              <a:xfrm>
                <a:off x="540000" y="1482165"/>
                <a:ext cx="9380773" cy="48801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运算能力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已知不等式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若上面不等式的解集为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不等式的解集为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是不等式的一个解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是不等式的一个解，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542" name="yt_shape_14542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380773" cy="4880119"/>
              </a:xfrm>
              <a:prstGeom prst="rect">
                <a:avLst/>
              </a:prstGeom>
              <a:blipFill>
                <a:blip r:embed="rId3"/>
                <a:stretch>
                  <a:fillRect l="-2016" r="-1040" b="-1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04DD589-F5DB-3B8E-0A77-4352C02BF9BB}"/>
              </a:ext>
            </a:extLst>
          </p:cNvPr>
          <p:cNvSpPr txBox="1"/>
          <p:nvPr/>
        </p:nvSpPr>
        <p:spPr>
          <a:xfrm>
            <a:off x="449989" y="2584709"/>
            <a:ext cx="631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E75D6F-75BF-87B1-E38B-19EFE72D1654}"/>
              </a:ext>
            </a:extLst>
          </p:cNvPr>
          <p:cNvSpPr txBox="1"/>
          <p:nvPr/>
        </p:nvSpPr>
        <p:spPr>
          <a:xfrm>
            <a:off x="449989" y="3060197"/>
            <a:ext cx="338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不等式的解集为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2D2A86-EA38-68C5-9237-1A1E72DDF5F1}"/>
                  </a:ext>
                </a:extLst>
              </p:cNvPr>
              <p:cNvSpPr txBox="1"/>
              <p:nvPr/>
            </p:nvSpPr>
            <p:spPr>
              <a:xfrm>
                <a:off x="449989" y="3535685"/>
                <a:ext cx="39313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022D2A86-EA38-68C5-9237-1A1E72DDF5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5685"/>
                <a:ext cx="3931348" cy="766077"/>
              </a:xfrm>
              <a:prstGeom prst="rect">
                <a:avLst/>
              </a:prstGeom>
              <a:blipFill>
                <a:blip r:embed="rId4"/>
                <a:stretch>
                  <a:fillRect l="-2481" r="-232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9E13E59-63E0-8C10-8B35-F7407C7E6BE6}"/>
              </a:ext>
            </a:extLst>
          </p:cNvPr>
          <p:cNvSpPr txBox="1"/>
          <p:nvPr/>
        </p:nvSpPr>
        <p:spPr>
          <a:xfrm>
            <a:off x="449989" y="4683638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是不等式的一个解，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CDFF86-8E80-16AE-27CF-20D5AF4EABB2}"/>
              </a:ext>
            </a:extLst>
          </p:cNvPr>
          <p:cNvSpPr txBox="1"/>
          <p:nvPr/>
        </p:nvSpPr>
        <p:spPr>
          <a:xfrm>
            <a:off x="449989" y="5159126"/>
            <a:ext cx="431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FC49B61-C328-0231-9A6F-38FED7954C3F}"/>
                  </a:ext>
                </a:extLst>
              </p:cNvPr>
              <p:cNvSpPr txBox="1"/>
              <p:nvPr/>
            </p:nvSpPr>
            <p:spPr>
              <a:xfrm>
                <a:off x="449989" y="5634614"/>
                <a:ext cx="140563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19, 'hasSerialNum': 1}">
                <a:extLst>
                  <a:ext uri="{FF2B5EF4-FFF2-40B4-BE49-F238E27FC236}">
                    <a16:creationId xmlns:a16="http://schemas.microsoft.com/office/drawing/2014/main" id="{6FC49B61-C328-0231-9A6F-38FED7954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34614"/>
                <a:ext cx="1405637" cy="727279"/>
              </a:xfrm>
              <a:prstGeom prst="rect">
                <a:avLst/>
              </a:prstGeom>
              <a:blipFill>
                <a:blip r:embed="rId5"/>
                <a:stretch>
                  <a:fillRect l="-6957" r="-695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4" name="yt_shape_14444"/>
          <p:cNvSpPr txBox="1"/>
          <p:nvPr/>
        </p:nvSpPr>
        <p:spPr>
          <a:xfrm>
            <a:off x="540000" y="900000"/>
            <a:ext cx="101325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的解集在数轴上表示正确的是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445" name="yt_image_14445" title="H_124.8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367889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7" name="yt_shape_14447"/>
          <p:cNvSpPr txBox="1"/>
          <p:nvPr/>
        </p:nvSpPr>
        <p:spPr>
          <a:xfrm>
            <a:off x="540119" y="316744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一个不等式的解在数轴上表示如图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894c"/>
              </a:rPr>
              <a:t>则这个不等式可以是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49" name="yt_table_1444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271042"/>
              </p:ext>
            </p:extLst>
          </p:nvPr>
        </p:nvGraphicFramePr>
        <p:xfrm>
          <a:off x="540047" y="4126881"/>
          <a:ext cx="5059680" cy="950976"/>
        </p:xfrm>
        <a:graphic>
          <a:graphicData uri="http://schemas.openxmlformats.org/drawingml/2006/table">
            <a:tbl>
              <a:tblPr/>
              <a:tblGrid>
                <a:gridCol w="2957830">
                  <a:extLst>
                    <a:ext uri="{9D8B030D-6E8A-4147-A177-3AD203B41FA5}">
                      <a16:colId xmlns:a16="http://schemas.microsoft.com/office/drawing/2014/main" val="10970"/>
                    </a:ext>
                  </a:extLst>
                </a:gridCol>
                <a:gridCol w="2101850">
                  <a:extLst>
                    <a:ext uri="{9D8B030D-6E8A-4147-A177-3AD203B41FA5}">
                      <a16:colId xmlns:a16="http://schemas.microsoft.com/office/drawing/2014/main" val="109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0"/>
                  </a:ext>
                </a:extLst>
              </a:tr>
            </a:tbl>
          </a:graphicData>
        </a:graphic>
      </p:graphicFrame>
      <p:pic>
        <p:nvPicPr>
          <p:cNvPr id="14448" name="yt_image_14448_skip" title="H_34.1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6878" y="4126881"/>
            <a:ext cx="2913247" cy="43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86769D-B1E6-141A-9D06-B9A122C4B6B9}"/>
              </a:ext>
            </a:extLst>
          </p:cNvPr>
          <p:cNvSpPr txBox="1"/>
          <p:nvPr/>
        </p:nvSpPr>
        <p:spPr>
          <a:xfrm>
            <a:off x="967177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35ADA9-96CE-DE31-3FBD-2AD553F166CE}"/>
              </a:ext>
            </a:extLst>
          </p:cNvPr>
          <p:cNvSpPr txBox="1"/>
          <p:nvPr/>
        </p:nvSpPr>
        <p:spPr>
          <a:xfrm>
            <a:off x="1059708" y="35961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1" name="yt_shape_14451"/>
          <p:cNvSpPr txBox="1"/>
          <p:nvPr/>
        </p:nvSpPr>
        <p:spPr>
          <a:xfrm>
            <a:off x="540000" y="900000"/>
            <a:ext cx="58477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将下列不等式的解集在数轴上表示出来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455" name="yt_shape_14455"/>
          <p:cNvSpPr txBox="1"/>
          <p:nvPr/>
        </p:nvSpPr>
        <p:spPr>
          <a:xfrm>
            <a:off x="540000" y="2490273"/>
            <a:ext cx="2635722" cy="67120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650" b="0" i="0" u="none" spc="-3650">
                <a:solidFill>
                  <a:srgbClr val="1EE3CF"/>
                </a:solidFill>
                <a:effectLst/>
                <a:latin typeface="宋体/Times New Roman" pitchFamily="36"/>
                <a:ea typeface="宋体" pitchFamily="36"/>
              </a:rPr>
              <a:t> </a:t>
            </a:r>
            <a:r>
              <a:rPr lang="en-US" altLang="zh-CN" sz="3650" b="0" i="0" u="none" spc="19728">
                <a:solidFill>
                  <a:srgbClr val="1EE3CF"/>
                </a:solidFill>
                <a:effectLst/>
                <a:latin typeface="宋体/Times New Roman" pitchFamily="36"/>
                <a:ea typeface="宋体" pitchFamily="36"/>
              </a:rPr>
              <a:t> </a:t>
            </a:r>
          </a:p>
        </p:txBody>
      </p:sp>
      <p:pic>
        <p:nvPicPr>
          <p:cNvPr id="14454" name="yt_image_14454" title="H_57.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0273"/>
            <a:ext cx="2619158" cy="7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7" name="yt_shape_14457"/>
          <p:cNvSpPr txBox="1"/>
          <p:nvPr/>
        </p:nvSpPr>
        <p:spPr>
          <a:xfrm>
            <a:off x="540000" y="3270134"/>
            <a:ext cx="2079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459" name="yt_shape_14459"/>
          <p:cNvSpPr txBox="1"/>
          <p:nvPr/>
        </p:nvSpPr>
        <p:spPr>
          <a:xfrm>
            <a:off x="540000" y="3901801"/>
            <a:ext cx="2317558" cy="7080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850" b="0" i="0" u="none" spc="-3850">
                <a:solidFill>
                  <a:srgbClr val="1EE3CF"/>
                </a:solidFill>
                <a:effectLst/>
                <a:latin typeface="宋体/Times New Roman" pitchFamily="38"/>
                <a:ea typeface="宋体" pitchFamily="38"/>
              </a:rPr>
              <a:t> </a:t>
            </a:r>
            <a:r>
              <a:rPr lang="en-US" altLang="zh-CN" sz="3850" b="0" i="0" u="none" spc="17197">
                <a:solidFill>
                  <a:srgbClr val="1EE3CF"/>
                </a:solidFill>
                <a:effectLst/>
                <a:latin typeface="宋体/Times New Roman" pitchFamily="38"/>
                <a:ea typeface="宋体" pitchFamily="38"/>
              </a:rPr>
              <a:t> </a:t>
            </a:r>
          </a:p>
        </p:txBody>
      </p:sp>
      <p:pic>
        <p:nvPicPr>
          <p:cNvPr id="14458" name="yt_image_14458" title="H_60.855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901801"/>
            <a:ext cx="2304117" cy="77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61" name="yt_shape_14461"/>
          <p:cNvSpPr txBox="1"/>
          <p:nvPr/>
        </p:nvSpPr>
        <p:spPr>
          <a:xfrm>
            <a:off x="540000" y="4725284"/>
            <a:ext cx="1771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463" name="yt_shape_14463"/>
          <p:cNvSpPr txBox="1"/>
          <p:nvPr/>
        </p:nvSpPr>
        <p:spPr>
          <a:xfrm>
            <a:off x="540000" y="5356951"/>
            <a:ext cx="2271456" cy="7815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250" b="0" i="0" u="none" spc="-4250">
                <a:solidFill>
                  <a:srgbClr val="1EE3CF"/>
                </a:solidFill>
                <a:effectLst/>
                <a:latin typeface="宋体/Times New Roman" pitchFamily="42"/>
                <a:ea typeface="宋体" pitchFamily="42"/>
              </a:rPr>
              <a:t> </a:t>
            </a:r>
            <a:r>
              <a:rPr lang="en-US" altLang="zh-CN" sz="4250" b="0" i="0" u="none" spc="16750">
                <a:solidFill>
                  <a:srgbClr val="1EE3CF"/>
                </a:solidFill>
                <a:effectLst/>
                <a:latin typeface="宋体/Times New Roman" pitchFamily="42"/>
                <a:ea typeface="宋体" pitchFamily="42"/>
              </a:rPr>
              <a:t> </a:t>
            </a:r>
          </a:p>
        </p:txBody>
      </p:sp>
      <p:pic>
        <p:nvPicPr>
          <p:cNvPr id="14462" name="yt_image_14462" title="H_66.948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5356951"/>
            <a:ext cx="2260062" cy="85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4D45E1-1F44-246B-CC22-AEEEB68CC417}"/>
              </a:ext>
            </a:extLst>
          </p:cNvPr>
          <p:cNvSpPr txBox="1"/>
          <p:nvPr/>
        </p:nvSpPr>
        <p:spPr>
          <a:xfrm>
            <a:off x="449989" y="1804170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5" name="yt_shape_14465"/>
          <p:cNvSpPr txBox="1"/>
          <p:nvPr/>
        </p:nvSpPr>
        <p:spPr>
          <a:xfrm>
            <a:off x="540000" y="900000"/>
            <a:ext cx="1848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4467" name="yt_shape_14467"/>
          <p:cNvSpPr txBox="1"/>
          <p:nvPr/>
        </p:nvSpPr>
        <p:spPr>
          <a:xfrm>
            <a:off x="540000" y="1531667"/>
            <a:ext cx="2286973" cy="726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950" b="0" i="0" u="none" spc="-3950">
                <a:solidFill>
                  <a:srgbClr val="1EE3CF"/>
                </a:solidFill>
                <a:effectLst/>
                <a:latin typeface="宋体/Times New Roman" pitchFamily="40"/>
                <a:ea typeface="宋体" pitchFamily="40"/>
              </a:rPr>
              <a:t> </a:t>
            </a:r>
            <a:r>
              <a:rPr lang="en-US" altLang="zh-CN" sz="3950" b="0" i="0" u="none" spc="16946">
                <a:solidFill>
                  <a:srgbClr val="1EE3CF"/>
                </a:solidFill>
                <a:effectLst/>
                <a:latin typeface="宋体/Times New Roman" pitchFamily="40"/>
                <a:ea typeface="宋体" pitchFamily="40"/>
              </a:rPr>
              <a:t> </a:t>
            </a:r>
          </a:p>
        </p:txBody>
      </p:sp>
      <p:pic>
        <p:nvPicPr>
          <p:cNvPr id="14466" name="yt_image_14466" title="H_62.4402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2275509" cy="792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69" name="yt_shape_14469"/>
              <p:cNvSpPr txBox="1"/>
              <p:nvPr/>
            </p:nvSpPr>
            <p:spPr>
              <a:xfrm>
                <a:off x="540000" y="900000"/>
                <a:ext cx="10849124" cy="38902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并把它们的解集在数轴上表示出来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解：移项，得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原不等式的解集在数轴上表示为：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250" b="0" i="0" u="none" spc="27031">
                    <a:solidFill>
                      <a:srgbClr val="1EE3CF"/>
                    </a:solidFill>
                    <a:effectLst/>
                    <a:latin typeface="宋体/Times New Roman" pitchFamily="22"/>
                    <a:ea typeface="宋体" pitchFamily="22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69" name="yt_shape_14469" descr="{&quot;rangeId&quot;:2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49124" cy="3890232"/>
              </a:xfrm>
              <a:prstGeom prst="rect">
                <a:avLst/>
              </a:prstGeom>
              <a:blipFill>
                <a:blip r:embed="rId2"/>
                <a:stretch>
                  <a:fillRect l="-1743" t="-1411" r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75" name="yt_image_14475" title="H_34.9661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532319"/>
            <a:ext cx="3502035" cy="44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867891-DC27-7AFF-C08D-BB4134940EF6}"/>
                  </a:ext>
                </a:extLst>
              </p:cNvPr>
              <p:cNvSpPr txBox="1"/>
              <p:nvPr/>
            </p:nvSpPr>
            <p:spPr>
              <a:xfrm>
                <a:off x="449989" y="2001147"/>
                <a:ext cx="36360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解：移项，得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, 'pageBreak': True}">
                <a:extLst>
                  <a:ext uri="{FF2B5EF4-FFF2-40B4-BE49-F238E27FC236}">
                    <a16:creationId xmlns:a16="http://schemas.microsoft.com/office/drawing/2014/main" id="{72867891-DC27-7AFF-C08D-BB4134940E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147"/>
                <a:ext cx="3636073" cy="766077"/>
              </a:xfrm>
              <a:prstGeom prst="rect">
                <a:avLst/>
              </a:prstGeom>
              <a:blipFill>
                <a:blip r:embed="rId4"/>
                <a:stretch>
                  <a:fillRect l="-2685" r="-268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2187C3-AC2A-8DB0-0709-B09D75BC3029}"/>
                  </a:ext>
                </a:extLst>
              </p:cNvPr>
              <p:cNvSpPr txBox="1"/>
              <p:nvPr/>
            </p:nvSpPr>
            <p:spPr>
              <a:xfrm>
                <a:off x="449989" y="2673612"/>
                <a:ext cx="3558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, 'pageBreak': True}">
                <a:extLst>
                  <a:ext uri="{FF2B5EF4-FFF2-40B4-BE49-F238E27FC236}">
                    <a16:creationId xmlns:a16="http://schemas.microsoft.com/office/drawing/2014/main" id="{BC2187C3-AC2A-8DB0-0709-B09D75BC30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3612"/>
                <a:ext cx="3558286" cy="765061"/>
              </a:xfrm>
              <a:prstGeom prst="rect">
                <a:avLst/>
              </a:prstGeom>
              <a:blipFill>
                <a:blip r:embed="rId5"/>
                <a:stretch>
                  <a:fillRect l="-2740" r="-274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0A84AE4-ACF5-2156-FF7C-D615A60FA947}"/>
              </a:ext>
            </a:extLst>
          </p:cNvPr>
          <p:cNvSpPr txBox="1"/>
          <p:nvPr/>
        </p:nvSpPr>
        <p:spPr>
          <a:xfrm>
            <a:off x="449989" y="3345061"/>
            <a:ext cx="353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两边都乘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9A18B1-1ED4-E812-7FC3-04FFD466C640}"/>
              </a:ext>
            </a:extLst>
          </p:cNvPr>
          <p:cNvSpPr txBox="1"/>
          <p:nvPr/>
        </p:nvSpPr>
        <p:spPr>
          <a:xfrm>
            <a:off x="449989" y="3820549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原不等式的解集在数轴上表示为：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8" name="yt_shape_14478"/>
          <p:cNvSpPr txBox="1"/>
          <p:nvPr/>
        </p:nvSpPr>
        <p:spPr>
          <a:xfrm>
            <a:off x="540000" y="900000"/>
            <a:ext cx="4616648" cy="32945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解：去括号，得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移项，得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合并同类项，得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两边都除以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原不等式的解集在数轴上表示为：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250" b="0" i="0" u="none" spc="27031">
                <a:solidFill>
                  <a:srgbClr val="1EE3CF"/>
                </a:solidFill>
                <a:effectLst/>
                <a:latin typeface="宋体/Times New Roman" pitchFamily="22"/>
                <a:ea typeface="宋体" pitchFamily="22"/>
              </a:rPr>
              <a:t> </a:t>
            </a:r>
          </a:p>
        </p:txBody>
      </p:sp>
      <p:pic>
        <p:nvPicPr>
          <p:cNvPr id="14481" name="yt_image_14481" title="H_34.9661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925033"/>
            <a:ext cx="3502035" cy="44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294617-5EE1-7387-95FC-F2BBBFD91135}"/>
              </a:ext>
            </a:extLst>
          </p:cNvPr>
          <p:cNvSpPr txBox="1"/>
          <p:nvPr/>
        </p:nvSpPr>
        <p:spPr>
          <a:xfrm>
            <a:off x="449989" y="1328682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解：去括号，得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B13CF6-49CC-A1ED-5B32-85C3FF1FDB4D}"/>
              </a:ext>
            </a:extLst>
          </p:cNvPr>
          <p:cNvSpPr txBox="1"/>
          <p:nvPr/>
        </p:nvSpPr>
        <p:spPr>
          <a:xfrm>
            <a:off x="449989" y="1804170"/>
            <a:ext cx="345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67E7BA-E5FF-7EF8-FD57-4A0D98EE491D}"/>
              </a:ext>
            </a:extLst>
          </p:cNvPr>
          <p:cNvSpPr txBox="1"/>
          <p:nvPr/>
        </p:nvSpPr>
        <p:spPr>
          <a:xfrm>
            <a:off x="449989" y="2279658"/>
            <a:ext cx="353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合并同类项，得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FF84D9-1F9C-D8CE-69BC-D8B7ADC7F53A}"/>
              </a:ext>
            </a:extLst>
          </p:cNvPr>
          <p:cNvSpPr txBox="1"/>
          <p:nvPr/>
        </p:nvSpPr>
        <p:spPr>
          <a:xfrm>
            <a:off x="449989" y="2755146"/>
            <a:ext cx="3839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B342F2-66B0-CB14-C96F-F89ED288D8D9}"/>
              </a:ext>
            </a:extLst>
          </p:cNvPr>
          <p:cNvSpPr txBox="1"/>
          <p:nvPr/>
        </p:nvSpPr>
        <p:spPr>
          <a:xfrm>
            <a:off x="449989" y="3230634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原不等式的解集在数轴上表示为：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84" name="yt_shape_14484"/>
              <p:cNvSpPr txBox="1"/>
              <p:nvPr/>
            </p:nvSpPr>
            <p:spPr>
              <a:xfrm>
                <a:off x="540000" y="900000"/>
                <a:ext cx="5158463" cy="30133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江西省中考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解：去分母，得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去括号、移项，得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合并同类项，得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原不等式的解集在数轴上表示为：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250" b="0" i="0" u="none" spc="29109">
                    <a:solidFill>
                      <a:srgbClr val="1EE3CF"/>
                    </a:solidFill>
                    <a:effectLst/>
                    <a:latin typeface="宋体/Times New Roman" pitchFamily="22"/>
                    <a:ea typeface="宋体" pitchFamily="22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84" name="yt_shape_14484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158463" cy="3013325"/>
              </a:xfrm>
              <a:prstGeom prst="rect">
                <a:avLst/>
              </a:prstGeom>
              <a:blipFill>
                <a:blip r:embed="rId2"/>
                <a:stretch>
                  <a:fillRect l="-3664" r="-2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88" name="yt_image_14488" title="H_34.9661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656241"/>
            <a:ext cx="3765832" cy="44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6FA4DE-CFE5-7C10-5E4D-ADCA07B2352A}"/>
              </a:ext>
            </a:extLst>
          </p:cNvPr>
          <p:cNvSpPr txBox="1"/>
          <p:nvPr/>
        </p:nvSpPr>
        <p:spPr>
          <a:xfrm>
            <a:off x="449989" y="1525659"/>
            <a:ext cx="528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解：去分母，得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7662BD-D8E8-E118-B580-0E07CD5ABAEE}"/>
              </a:ext>
            </a:extLst>
          </p:cNvPr>
          <p:cNvSpPr txBox="1"/>
          <p:nvPr/>
        </p:nvSpPr>
        <p:spPr>
          <a:xfrm>
            <a:off x="449989" y="2001147"/>
            <a:ext cx="528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去括号、移项，得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E3FD81-7402-2D57-3801-8C30B381C093}"/>
              </a:ext>
            </a:extLst>
          </p:cNvPr>
          <p:cNvSpPr txBox="1"/>
          <p:nvPr/>
        </p:nvSpPr>
        <p:spPr>
          <a:xfrm>
            <a:off x="449989" y="2476635"/>
            <a:ext cx="3077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合并同类项，得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B0698D-1F2D-0D3C-423D-8A3E42D35B71}"/>
              </a:ext>
            </a:extLst>
          </p:cNvPr>
          <p:cNvSpPr txBox="1"/>
          <p:nvPr/>
        </p:nvSpPr>
        <p:spPr>
          <a:xfrm>
            <a:off x="449989" y="2952123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原不等式的解集在数轴上表示为：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1" name="yt_shape_14491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不等式的整数解</a:t>
            </a:r>
          </a:p>
        </p:txBody>
      </p:sp>
      <p:sp>
        <p:nvSpPr>
          <p:cNvPr id="14492" name="yt_shape_14492"/>
          <p:cNvSpPr txBox="1"/>
          <p:nvPr/>
        </p:nvSpPr>
        <p:spPr>
          <a:xfrm>
            <a:off x="540000" y="1395205"/>
            <a:ext cx="6439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的正整数解有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3" name="yt_table_144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695143"/>
              </p:ext>
            </p:extLst>
          </p:nvPr>
        </p:nvGraphicFramePr>
        <p:xfrm>
          <a:off x="540047" y="187450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97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97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97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9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"/>
                  </a:ext>
                </a:extLst>
              </a:tr>
            </a:tbl>
          </a:graphicData>
        </a:graphic>
      </p:graphicFrame>
      <p:sp>
        <p:nvSpPr>
          <p:cNvPr id="14495" name="yt_shape_14495"/>
          <p:cNvSpPr txBox="1"/>
          <p:nvPr/>
        </p:nvSpPr>
        <p:spPr>
          <a:xfrm>
            <a:off x="540000" y="2400679"/>
            <a:ext cx="77665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的最小整数解为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6" name="yt_table_1449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253249"/>
              </p:ext>
            </p:extLst>
          </p:nvPr>
        </p:nvGraphicFramePr>
        <p:xfrm>
          <a:off x="540047" y="2879982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97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97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97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9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2"/>
                  </a:ext>
                </a:extLst>
              </a:tr>
            </a:tbl>
          </a:graphicData>
        </a:graphic>
      </p:graphicFrame>
      <p:sp>
        <p:nvSpPr>
          <p:cNvPr id="14498" name="yt_shape_14498"/>
          <p:cNvSpPr txBox="1"/>
          <p:nvPr/>
        </p:nvSpPr>
        <p:spPr>
          <a:xfrm>
            <a:off x="540000" y="3406153"/>
            <a:ext cx="961801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的非负整数解为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数轴所表示的不等式的解集中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负整数解是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4500" name="yt_image_14500" title="H_38.4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8685" y="4364759"/>
            <a:ext cx="3494628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320685" title="H_26.259764">
            <a:extLst>
              <a:ext uri="{FF2B5EF4-FFF2-40B4-BE49-F238E27FC236}">
                <a16:creationId xmlns:a16="http://schemas.microsoft.com/office/drawing/2014/main" id="{123FE7F6-1B2F-197A-7314-EDA4C5E32F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8E1D95-3A1D-1D40-9F85-06550E9DC32B}"/>
              </a:ext>
            </a:extLst>
          </p:cNvPr>
          <p:cNvSpPr txBox="1"/>
          <p:nvPr/>
        </p:nvSpPr>
        <p:spPr>
          <a:xfrm>
            <a:off x="6014177" y="134839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11951C-CFC8-6E7D-F4D4-15D254A4345C}"/>
              </a:ext>
            </a:extLst>
          </p:cNvPr>
          <p:cNvSpPr txBox="1"/>
          <p:nvPr/>
        </p:nvSpPr>
        <p:spPr>
          <a:xfrm>
            <a:off x="7311164" y="23538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FDE189-77CA-207B-B828-F7AA485BA879}"/>
              </a:ext>
            </a:extLst>
          </p:cNvPr>
          <p:cNvSpPr txBox="1"/>
          <p:nvPr/>
        </p:nvSpPr>
        <p:spPr>
          <a:xfrm>
            <a:off x="6091964" y="33593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AE981E-ABF0-1585-2496-EFB4A13F310D}"/>
              </a:ext>
            </a:extLst>
          </p:cNvPr>
          <p:cNvSpPr txBox="1"/>
          <p:nvPr/>
        </p:nvSpPr>
        <p:spPr>
          <a:xfrm>
            <a:off x="8374789" y="383483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02" name="yt_shape_14502"/>
              <p:cNvSpPr txBox="1"/>
              <p:nvPr/>
            </p:nvSpPr>
            <p:spPr>
              <a:xfrm>
                <a:off x="540000" y="900000"/>
                <a:ext cx="6520246" cy="32313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解不等式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并求出它的非负整数解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解：去分母，得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去括号，得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移项、合并同类项，得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不等式的非负整数解为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02" name="yt_shape_14502" descr="{&quot;rangeId&quot;:1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20246" cy="3231397"/>
              </a:xfrm>
              <a:prstGeom prst="rect">
                <a:avLst/>
              </a:prstGeom>
              <a:blipFill>
                <a:blip r:embed="rId2"/>
                <a:stretch>
                  <a:fillRect l="-2900" r="-1871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7BC652-4491-9B29-3A20-4EFBC8E2493D}"/>
              </a:ext>
            </a:extLst>
          </p:cNvPr>
          <p:cNvSpPr txBox="1"/>
          <p:nvPr/>
        </p:nvSpPr>
        <p:spPr>
          <a:xfrm>
            <a:off x="449989" y="1528644"/>
            <a:ext cx="4831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解：去分母，得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A9DC9C-79B9-D970-9E5E-7B12170454F0}"/>
              </a:ext>
            </a:extLst>
          </p:cNvPr>
          <p:cNvSpPr txBox="1"/>
          <p:nvPr/>
        </p:nvSpPr>
        <p:spPr>
          <a:xfrm>
            <a:off x="449989" y="2004132"/>
            <a:ext cx="3764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去括号，得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C7890E-28E2-13F0-2E7F-371BB5DC770B}"/>
              </a:ext>
            </a:extLst>
          </p:cNvPr>
          <p:cNvSpPr txBox="1"/>
          <p:nvPr/>
        </p:nvSpPr>
        <p:spPr>
          <a:xfrm>
            <a:off x="449989" y="2479620"/>
            <a:ext cx="4296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移项、合并同类项，得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953E565-B0F3-463F-564D-DE4EF7B4527A}"/>
                  </a:ext>
                </a:extLst>
              </p:cNvPr>
              <p:cNvSpPr txBox="1"/>
              <p:nvPr/>
            </p:nvSpPr>
            <p:spPr>
              <a:xfrm>
                <a:off x="449989" y="2955108"/>
                <a:ext cx="34535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两边都除以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hasSerialNum': 1, 'pageBreak': True}">
                <a:extLst>
                  <a:ext uri="{FF2B5EF4-FFF2-40B4-BE49-F238E27FC236}">
                    <a16:creationId xmlns:a16="http://schemas.microsoft.com/office/drawing/2014/main" id="{4953E565-B0F3-463F-564D-DE4EF7B452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5108"/>
                <a:ext cx="3453511" cy="767474"/>
              </a:xfrm>
              <a:prstGeom prst="rect">
                <a:avLst/>
              </a:prstGeom>
              <a:blipFill>
                <a:blip r:embed="rId3"/>
                <a:stretch>
                  <a:fillRect l="-2827" r="-282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612C3CF-A507-58F5-278C-5EAEEE12AD23}"/>
              </a:ext>
            </a:extLst>
          </p:cNvPr>
          <p:cNvSpPr txBox="1"/>
          <p:nvPr/>
        </p:nvSpPr>
        <p:spPr>
          <a:xfrm>
            <a:off x="449989" y="3628970"/>
            <a:ext cx="6047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不等式的非负整数解为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1243</Words>
  <Application>Microsoft Office PowerPoint</Application>
  <PresentationFormat>宽屏</PresentationFormat>
  <Paragraphs>174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,isEnd</vt:lpstr>
      <vt:lpstr>_⨹_1_c0ae4</vt:lpstr>
      <vt:lpstr>_⨹_2_6d249,isEnd</vt:lpstr>
      <vt:lpstr>_⨹_3_ab7e2,isEnd</vt:lpstr>
      <vt:lpstr>_⨹_9_8be57</vt:lpstr>
      <vt:lpstr>_⨹_9_9894c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2024-04-26T09:09:48Z</dcterms:created>
  <dcterms:modified xsi:type="dcterms:W3CDTF">2024-04-28T05:07:11Z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