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9" r:id="rId6"/>
    <p:sldId id="313" r:id="rId7"/>
    <p:sldId id="315" r:id="rId8"/>
    <p:sldId id="318" r:id="rId9"/>
    <p:sldId id="320" r:id="rId10"/>
    <p:sldId id="256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16" name="yt_image_11816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18" name="yt_shape_11818"/>
          <p:cNvSpPr txBox="1"/>
          <p:nvPr/>
        </p:nvSpPr>
        <p:spPr>
          <a:xfrm>
            <a:off x="540000" y="1482165"/>
            <a:ext cx="212077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定义</a:t>
            </a:r>
          </a:p>
        </p:txBody>
      </p:sp>
      <p:sp>
        <p:nvSpPr>
          <p:cNvPr id="11819" name="yt_shape_11819"/>
          <p:cNvSpPr txBox="1"/>
          <p:nvPr/>
        </p:nvSpPr>
        <p:spPr>
          <a:xfrm>
            <a:off x="540000" y="1977370"/>
            <a:ext cx="512960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下列描述不属于定义的是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820" name="yt_table_11820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0899803"/>
              </p:ext>
            </p:extLst>
          </p:nvPr>
        </p:nvGraphicFramePr>
        <p:xfrm>
          <a:off x="540047" y="2456673"/>
          <a:ext cx="9169400" cy="1901952"/>
        </p:xfrm>
        <a:graphic>
          <a:graphicData uri="http://schemas.openxmlformats.org/drawingml/2006/table">
            <a:tbl>
              <a:tblPr/>
              <a:tblGrid>
                <a:gridCol w="9169400">
                  <a:extLst>
                    <a:ext uri="{9D8B030D-6E8A-4147-A177-3AD203B41FA5}">
                      <a16:colId xmlns:a16="http://schemas.microsoft.com/office/drawing/2014/main" val="104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两条边相等的三角形叫作等腰三角形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等边三角形是特殊的等腰三角形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不在同一直线上的三条线段首尾相接所构成的图形叫作三角形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含有未知数的等式叫作方程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6"/>
                  </a:ext>
                </a:extLst>
              </a:tr>
            </a:tbl>
          </a:graphicData>
        </a:graphic>
      </p:graphicFrame>
      <p:pic>
        <p:nvPicPr>
          <p:cNvPr id="3" name="yt_shape_1714122936707" title="H_26.259764">
            <a:extLst>
              <a:ext uri="{FF2B5EF4-FFF2-40B4-BE49-F238E27FC236}">
                <a16:creationId xmlns:a16="http://schemas.microsoft.com/office/drawing/2014/main" id="{C30361A1-499E-CDC2-70B9-CEB7BD25155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29AB3B8-ADD8-E659-89E6-5969E3FA65CC}"/>
              </a:ext>
            </a:extLst>
          </p:cNvPr>
          <p:cNvSpPr txBox="1"/>
          <p:nvPr/>
        </p:nvSpPr>
        <p:spPr>
          <a:xfrm>
            <a:off x="4717189" y="193056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22" name="yt_shape_11822"/>
          <p:cNvSpPr txBox="1"/>
          <p:nvPr/>
        </p:nvSpPr>
        <p:spPr>
          <a:xfrm>
            <a:off x="540000" y="900000"/>
            <a:ext cx="5616922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写出分式方程的定义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解：分母中含有未知数的方程叫分式方程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1C99E2F-ABA9-CC9B-0334-82F5552A2C8E}"/>
              </a:ext>
            </a:extLst>
          </p:cNvPr>
          <p:cNvSpPr txBox="1"/>
          <p:nvPr/>
        </p:nvSpPr>
        <p:spPr>
          <a:xfrm>
            <a:off x="449989" y="1328682"/>
            <a:ext cx="5742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解：分母中含有未知数的方程叫分式方程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24" name="yt_shape_11824"/>
          <p:cNvSpPr txBox="1"/>
          <p:nvPr/>
        </p:nvSpPr>
        <p:spPr>
          <a:xfrm>
            <a:off x="540000" y="900000"/>
            <a:ext cx="212077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命题</a:t>
            </a:r>
          </a:p>
        </p:txBody>
      </p:sp>
      <p:sp>
        <p:nvSpPr>
          <p:cNvPr id="11825" name="yt_shape_11825"/>
          <p:cNvSpPr txBox="1"/>
          <p:nvPr/>
        </p:nvSpPr>
        <p:spPr>
          <a:xfrm>
            <a:off x="540000" y="1395205"/>
            <a:ext cx="820737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雅安市中考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下列四个选项中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不是命题的是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826" name="yt_table_11826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6237609"/>
              </p:ext>
            </p:extLst>
          </p:nvPr>
        </p:nvGraphicFramePr>
        <p:xfrm>
          <a:off x="540047" y="1874508"/>
          <a:ext cx="5207000" cy="1901952"/>
        </p:xfrm>
        <a:graphic>
          <a:graphicData uri="http://schemas.openxmlformats.org/drawingml/2006/table">
            <a:tbl>
              <a:tblPr/>
              <a:tblGrid>
                <a:gridCol w="5207000">
                  <a:extLst>
                    <a:ext uri="{9D8B030D-6E8A-4147-A177-3AD203B41FA5}">
                      <a16:colId xmlns:a16="http://schemas.microsoft.com/office/drawing/2014/main" val="1042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对顶角相等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过直线外一点作直线的平行线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三角形任意两边之和大于第三边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如果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那么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0"/>
                  </a:ext>
                </a:extLst>
              </a:tr>
            </a:tbl>
          </a:graphicData>
        </a:graphic>
      </p:graphicFrame>
      <p:sp>
        <p:nvSpPr>
          <p:cNvPr id="11828" name="yt_shape_11828"/>
          <p:cNvSpPr txBox="1"/>
          <p:nvPr/>
        </p:nvSpPr>
        <p:spPr>
          <a:xfrm>
            <a:off x="540000" y="3826828"/>
            <a:ext cx="663803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命题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邻补角的和是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的条件是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829" name="yt_table_11829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3107770"/>
              </p:ext>
            </p:extLst>
          </p:nvPr>
        </p:nvGraphicFramePr>
        <p:xfrm>
          <a:off x="540047" y="4306131"/>
          <a:ext cx="4584700" cy="1901952"/>
        </p:xfrm>
        <a:graphic>
          <a:graphicData uri="http://schemas.openxmlformats.org/drawingml/2006/table">
            <a:tbl>
              <a:tblPr/>
              <a:tblGrid>
                <a:gridCol w="4584700">
                  <a:extLst>
                    <a:ext uri="{9D8B030D-6E8A-4147-A177-3AD203B41FA5}">
                      <a16:colId xmlns:a16="http://schemas.microsoft.com/office/drawing/2014/main" val="104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两角和是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180°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邻补角的和是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180°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两个角是邻补角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180°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的两个角是邻补角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4"/>
                  </a:ext>
                </a:extLst>
              </a:tr>
            </a:tbl>
          </a:graphicData>
        </a:graphic>
      </p:graphicFrame>
      <p:pic>
        <p:nvPicPr>
          <p:cNvPr id="3" name="yt_shape_1714122936778" title="H_26.259764">
            <a:extLst>
              <a:ext uri="{FF2B5EF4-FFF2-40B4-BE49-F238E27FC236}">
                <a16:creationId xmlns:a16="http://schemas.microsoft.com/office/drawing/2014/main" id="{D0810A1D-0B2B-E295-9FD7-34A963843F8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871A88E-6D35-2877-3984-AD52BA89459C}"/>
              </a:ext>
            </a:extLst>
          </p:cNvPr>
          <p:cNvSpPr txBox="1"/>
          <p:nvPr/>
        </p:nvSpPr>
        <p:spPr>
          <a:xfrm>
            <a:off x="7765189" y="134839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D5FFD92-F62A-A86A-A8DD-16397DAC3C6F}"/>
              </a:ext>
            </a:extLst>
          </p:cNvPr>
          <p:cNvSpPr txBox="1"/>
          <p:nvPr/>
        </p:nvSpPr>
        <p:spPr>
          <a:xfrm>
            <a:off x="6211027" y="378002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31" name="yt_shape_11831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如果两条直线相交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那么它们只有一个交点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这个命题的条件是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sym typeface="W:5.38,H:37.44"/>
              </a:rPr>
              <a:t/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sym typeface="W:5.38,H:37.44"/>
              </a:rPr>
            </a:b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结论是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将命题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有一个角是钝角的三角形是钝角三角形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改写成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……，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aed3,isEnd"/>
              </a:rPr>
              <a:t>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……”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的形式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解：如果一个三角形有一个角是钝角，那么这个三角形是钝角三角形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66100B2-027E-97AC-E706-17BC3FD9665F}"/>
              </a:ext>
            </a:extLst>
          </p:cNvPr>
          <p:cNvSpPr txBox="1"/>
          <p:nvPr/>
        </p:nvSpPr>
        <p:spPr>
          <a:xfrm>
            <a:off x="9594107" y="853194"/>
            <a:ext cx="1772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  <a:sym typeface="_⨹_5_daf19"/>
              </a:rPr>
              <a:t>两条直线相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E00054A-DA3F-9D1F-8643-2893E28F47C1}"/>
              </a:ext>
            </a:extLst>
          </p:cNvPr>
          <p:cNvSpPr txBox="1"/>
          <p:nvPr/>
        </p:nvSpPr>
        <p:spPr>
          <a:xfrm>
            <a:off x="450108" y="132868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0DB8233-A775-0A33-26D1-A12B9DD04B16}"/>
              </a:ext>
            </a:extLst>
          </p:cNvPr>
          <p:cNvSpPr txBox="1"/>
          <p:nvPr/>
        </p:nvSpPr>
        <p:spPr>
          <a:xfrm>
            <a:off x="2583708" y="1328682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它们只有一个交点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9B26463-4736-7B67-CB1B-1A8EF941FB0C}"/>
              </a:ext>
            </a:extLst>
          </p:cNvPr>
          <p:cNvSpPr txBox="1"/>
          <p:nvPr/>
        </p:nvSpPr>
        <p:spPr>
          <a:xfrm>
            <a:off x="450108" y="2755146"/>
            <a:ext cx="9400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解：如果一个三角形有一个角是钝角，那么这个三角形是钝角三角形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34" name="yt_shape_11834"/>
          <p:cNvSpPr txBox="1"/>
          <p:nvPr/>
        </p:nvSpPr>
        <p:spPr>
          <a:xfrm>
            <a:off x="540000" y="900000"/>
            <a:ext cx="2736327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互逆命题</a:t>
            </a:r>
          </a:p>
        </p:txBody>
      </p:sp>
      <p:sp>
        <p:nvSpPr>
          <p:cNvPr id="11835" name="yt_shape_11835"/>
          <p:cNvSpPr txBox="1"/>
          <p:nvPr/>
        </p:nvSpPr>
        <p:spPr>
          <a:xfrm>
            <a:off x="540119" y="13952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常德市中考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命题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那么它是有理数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98999,isEnd"/>
              </a:rPr>
              <a:t>则它的逆命题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4122936847" title="H_26.259764">
            <a:extLst>
              <a:ext uri="{FF2B5EF4-FFF2-40B4-BE49-F238E27FC236}">
                <a16:creationId xmlns:a16="http://schemas.microsoft.com/office/drawing/2014/main" id="{9D0C1823-35F4-75B4-27C7-BF2D2E4538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CEA72F0-16DC-FC15-6CD3-DD4973010377}"/>
              </a:ext>
            </a:extLst>
          </p:cNvPr>
          <p:cNvSpPr txBox="1"/>
          <p:nvPr/>
        </p:nvSpPr>
        <p:spPr>
          <a:xfrm>
            <a:off x="1364508" y="1823887"/>
            <a:ext cx="47631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如果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是有理数，那么它是整数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37" name="yt_shape_11837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836" name="yt_image_11836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39" name="yt_shape_11839"/>
          <p:cNvSpPr txBox="1"/>
          <p:nvPr/>
        </p:nvSpPr>
        <p:spPr>
          <a:xfrm>
            <a:off x="540000" y="1482165"/>
            <a:ext cx="545501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下列语句中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属于定义的是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840" name="yt_table_11840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9479640"/>
              </p:ext>
            </p:extLst>
          </p:nvPr>
        </p:nvGraphicFramePr>
        <p:xfrm>
          <a:off x="540047" y="1961468"/>
          <a:ext cx="8577263" cy="1901952"/>
        </p:xfrm>
        <a:graphic>
          <a:graphicData uri="http://schemas.openxmlformats.org/drawingml/2006/table">
            <a:tbl>
              <a:tblPr/>
              <a:tblGrid>
                <a:gridCol w="8577263">
                  <a:extLst>
                    <a:ext uri="{9D8B030D-6E8A-4147-A177-3AD203B41FA5}">
                      <a16:colId xmlns:a16="http://schemas.microsoft.com/office/drawing/2014/main" val="104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两个锐角的和是直角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自然数也是整数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延长线段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直线外一点到直线的垂线段的长度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叫作点到直线的距离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8"/>
                  </a:ext>
                </a:extLst>
              </a:tr>
            </a:tbl>
          </a:graphicData>
        </a:graphic>
      </p:graphicFrame>
      <p:sp>
        <p:nvSpPr>
          <p:cNvPr id="11842" name="yt_shape_11842"/>
          <p:cNvSpPr txBox="1"/>
          <p:nvPr/>
        </p:nvSpPr>
        <p:spPr>
          <a:xfrm>
            <a:off x="540119" y="3913788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下列语句是命题的是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两点之间，线段最短；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请画出两条互相平行的直线；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10_e7927"/>
              </a:rPr>
              <a:t>过直线外一点作已知直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线的垂线；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如果两个角的和是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，那么这两个角互余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aphicFrame>
        <p:nvGraphicFramePr>
          <p:cNvPr id="11844" name="yt_table_1184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4256577"/>
              </p:ext>
            </p:extLst>
          </p:nvPr>
        </p:nvGraphicFramePr>
        <p:xfrm>
          <a:off x="540047" y="5352526"/>
          <a:ext cx="93338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425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426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427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4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9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62B4BDF2-E44C-2FFB-01CC-23875BC49E15}"/>
              </a:ext>
            </a:extLst>
          </p:cNvPr>
          <p:cNvSpPr txBox="1"/>
          <p:nvPr/>
        </p:nvSpPr>
        <p:spPr>
          <a:xfrm>
            <a:off x="5021989" y="14353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C017DEB-49C7-53F6-275E-3F6A017603CF}"/>
              </a:ext>
            </a:extLst>
          </p:cNvPr>
          <p:cNvSpPr txBox="1"/>
          <p:nvPr/>
        </p:nvSpPr>
        <p:spPr>
          <a:xfrm>
            <a:off x="4107708" y="3866982"/>
            <a:ext cx="400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46" name="yt_shape_11846"/>
          <p:cNvSpPr txBox="1"/>
          <p:nvPr/>
        </p:nvSpPr>
        <p:spPr>
          <a:xfrm>
            <a:off x="540000" y="900000"/>
            <a:ext cx="9848850" cy="474969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下面的语句是哪个概念的特征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三角形的三条中线相交于一点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三角形的重心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三角形的一边与另一边的延长线所组成的角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三角形的外角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判断下列语句是不是命题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如果是命题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请写出它的条件和结论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内错角互补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是命题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条件：两个角是内错角，结论：这两个角互补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同角的补角相等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是命题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条件：两个角是同一个角的补角，结论：这两个角相等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F18B911-8603-F737-1B02-864F796FE0F0}"/>
              </a:ext>
            </a:extLst>
          </p:cNvPr>
          <p:cNvSpPr txBox="1"/>
          <p:nvPr/>
        </p:nvSpPr>
        <p:spPr>
          <a:xfrm>
            <a:off x="449989" y="1804170"/>
            <a:ext cx="3456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三角形的重心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C20C6FC-2DF4-C8D3-8913-D2FD011F5E14}"/>
              </a:ext>
            </a:extLst>
          </p:cNvPr>
          <p:cNvSpPr txBox="1"/>
          <p:nvPr/>
        </p:nvSpPr>
        <p:spPr>
          <a:xfrm>
            <a:off x="449989" y="2755146"/>
            <a:ext cx="3456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三角形的外角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C783C88-B2ED-7861-A10B-649781D99D45}"/>
              </a:ext>
            </a:extLst>
          </p:cNvPr>
          <p:cNvSpPr txBox="1"/>
          <p:nvPr/>
        </p:nvSpPr>
        <p:spPr>
          <a:xfrm>
            <a:off x="449989" y="4181610"/>
            <a:ext cx="871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是命题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条件：两个角是内错角，结论：这两个角互补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A3A40B3-047A-E755-0DCD-680ADB56F7A9}"/>
              </a:ext>
            </a:extLst>
          </p:cNvPr>
          <p:cNvSpPr txBox="1"/>
          <p:nvPr/>
        </p:nvSpPr>
        <p:spPr>
          <a:xfrm>
            <a:off x="449989" y="5132586"/>
            <a:ext cx="9933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是命题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条件：两个角是同一个角的补角，结论：这两个角相等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56" name="yt_shape_11856"/>
          <p:cNvSpPr txBox="1"/>
          <p:nvPr/>
        </p:nvSpPr>
        <p:spPr>
          <a:xfrm>
            <a:off x="540000" y="900000"/>
            <a:ext cx="8233023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写出下列命题的逆命题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末位数字是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的整数能被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整除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能被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整除的整数的末位数字是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绝对值相等的两个数一定相等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如果两个数相等，那么这两个数的绝对值一定相等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D0E9AFB-29A6-5FB9-D31B-F356AFA35BCC}"/>
              </a:ext>
            </a:extLst>
          </p:cNvPr>
          <p:cNvSpPr txBox="1"/>
          <p:nvPr/>
        </p:nvSpPr>
        <p:spPr>
          <a:xfrm>
            <a:off x="449989" y="1804170"/>
            <a:ext cx="5895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能被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整除的整数的末位数字是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4DAC6E3-791A-AFDB-756A-B5CC375EB026}"/>
              </a:ext>
            </a:extLst>
          </p:cNvPr>
          <p:cNvSpPr txBox="1"/>
          <p:nvPr/>
        </p:nvSpPr>
        <p:spPr>
          <a:xfrm>
            <a:off x="449989" y="2755146"/>
            <a:ext cx="8333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如果两个数相等，那么这两个数的绝对值一定相等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803</Words>
  <Application>Microsoft Office PowerPoint</Application>
  <PresentationFormat>宽屏</PresentationFormat>
  <Paragraphs>74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8" baseType="lpstr">
      <vt:lpstr>,isEnd</vt:lpstr>
      <vt:lpstr>_⨹_1_faed3,isEnd</vt:lpstr>
      <vt:lpstr>_⨹_10_e7927</vt:lpstr>
      <vt:lpstr>_⨹_5_daf19</vt:lpstr>
      <vt:lpstr>_⨹_6_98999,isEnd</vt:lpstr>
      <vt:lpstr>Finished</vt:lpstr>
      <vt:lpstr>W:5.38,H:37.44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8</cp:revision>
  <dcterms:created xsi:type="dcterms:W3CDTF">2024-04-26T09:09:48Z</dcterms:created>
  <dcterms:modified xsi:type="dcterms:W3CDTF">2024-04-28T01:32:35Z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