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1" r:id="rId9"/>
    <p:sldId id="313" r:id="rId10"/>
    <p:sldId id="316" r:id="rId11"/>
    <p:sldId id="314" r:id="rId12"/>
    <p:sldId id="317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0" name="yt_shape_11200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工程问题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1" name="yt_shape_11201"/>
              <p:cNvSpPr txBox="1"/>
              <p:nvPr/>
            </p:nvSpPr>
            <p:spPr>
              <a:xfrm>
                <a:off x="540119" y="1395205"/>
                <a:ext cx="11492915" cy="3030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德阳市中考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一项工程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甲队单独做需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若乙队先做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624c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两队一起合做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天恰好完成任务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乙队单独做需要多少天才能完成任务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解：设乙队单独做需要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天完成，由题意得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是原方程的解，且满足题意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答：乙队单独做需要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天完成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1" name="yt_shape_11201" descr="{&quot;rangeId&quot;: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3030638"/>
              </a:xfrm>
              <a:prstGeom prst="rect">
                <a:avLst/>
              </a:prstGeom>
              <a:blipFill>
                <a:blip r:embed="rId2"/>
                <a:stretch>
                  <a:fillRect l="-1645" t="-1811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57643" title="H_25.973701">
            <a:extLst>
              <a:ext uri="{FF2B5EF4-FFF2-40B4-BE49-F238E27FC236}">
                <a16:creationId xmlns:a16="http://schemas.microsoft.com/office/drawing/2014/main" id="{65759054-F661-1AD4-3424-378359B997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4F799A-DC46-D2E6-1A5C-D345CA819BD9}"/>
              </a:ext>
            </a:extLst>
          </p:cNvPr>
          <p:cNvSpPr txBox="1"/>
          <p:nvPr/>
        </p:nvSpPr>
        <p:spPr>
          <a:xfrm>
            <a:off x="450108" y="2299375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解：设乙队单独做需要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天完成，由题意得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A8BEDF-9E40-A39F-BA90-EE302DF6B855}"/>
                  </a:ext>
                </a:extLst>
              </p:cNvPr>
              <p:cNvSpPr txBox="1"/>
              <p:nvPr/>
            </p:nvSpPr>
            <p:spPr>
              <a:xfrm>
                <a:off x="497733" y="2774863"/>
                <a:ext cx="5339080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hasSerialNum': 1}">
                <a:extLst>
                  <a:ext uri="{FF2B5EF4-FFF2-40B4-BE49-F238E27FC236}">
                    <a16:creationId xmlns:a16="http://schemas.microsoft.com/office/drawing/2014/main" id="{22A8BEDF-9E40-A39F-BA90-EE302DF6B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774863"/>
                <a:ext cx="5339080" cy="768617"/>
              </a:xfrm>
              <a:prstGeom prst="rect">
                <a:avLst/>
              </a:prstGeom>
              <a:blipFill>
                <a:blip r:embed="rId4"/>
                <a:stretch>
                  <a:fillRect r="-194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47DEC23-63E3-954A-B4B8-9AA442473154}"/>
              </a:ext>
            </a:extLst>
          </p:cNvPr>
          <p:cNvSpPr txBox="1"/>
          <p:nvPr/>
        </p:nvSpPr>
        <p:spPr>
          <a:xfrm>
            <a:off x="450108" y="3449868"/>
            <a:ext cx="612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是原方程的解，且满足题意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0E8C2C-85B5-5213-B139-6173FFE657F2}"/>
              </a:ext>
            </a:extLst>
          </p:cNvPr>
          <p:cNvSpPr txBox="1"/>
          <p:nvPr/>
        </p:nvSpPr>
        <p:spPr>
          <a:xfrm>
            <a:off x="450108" y="3925356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答：乙队单独做需要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天完成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4" name="yt_shape_11244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生产问题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45" name="yt_shape_11245"/>
              <p:cNvSpPr txBox="1"/>
              <p:nvPr/>
            </p:nvSpPr>
            <p:spPr>
              <a:xfrm>
                <a:off x="540119" y="1395205"/>
                <a:ext cx="11492915" cy="40322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泰安市中考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某制药厂计划每天生产某种疫苗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但受某些因素影响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57b4"/>
                  </a:rPr>
                  <a:t>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名工人不能按时到厂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回厂的工人加班生产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由原来每天工作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c061"/>
                  </a:rPr>
                  <a:t>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时增加到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每人每小时完成的工作量不变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这样每天只能生产疫苗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该厂当前参加生产的工人有多少人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设当前参加生产的工人有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人，由题意，得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所以当前参加生产的工人有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5" name="yt_shape_11245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032258"/>
              </a:xfrm>
              <a:prstGeom prst="rect">
                <a:avLst/>
              </a:prstGeom>
              <a:blipFill>
                <a:blip r:embed="rId2"/>
                <a:stretch>
                  <a:fillRect l="-1645" t="-1362" b="-3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57884" title="H_25.973701">
            <a:extLst>
              <a:ext uri="{FF2B5EF4-FFF2-40B4-BE49-F238E27FC236}">
                <a16:creationId xmlns:a16="http://schemas.microsoft.com/office/drawing/2014/main" id="{4D5BF684-79D4-7821-BC63-03973DFBD0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565E88-BB61-6C02-BB2A-848BE5CC0515}"/>
              </a:ext>
            </a:extLst>
          </p:cNvPr>
          <p:cNvSpPr txBox="1"/>
          <p:nvPr/>
        </p:nvSpPr>
        <p:spPr>
          <a:xfrm>
            <a:off x="450108" y="3250351"/>
            <a:ext cx="726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设当前参加生产的工人有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DE67EF-524D-E103-423C-1A8C0E84FF1B}"/>
                  </a:ext>
                </a:extLst>
              </p:cNvPr>
              <p:cNvSpPr txBox="1"/>
              <p:nvPr/>
            </p:nvSpPr>
            <p:spPr>
              <a:xfrm>
                <a:off x="497733" y="3725839"/>
                <a:ext cx="4148074" cy="8095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由题意，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DE67EF-524D-E103-423C-1A8C0E84FF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725839"/>
                <a:ext cx="4148074" cy="809575"/>
              </a:xfrm>
              <a:prstGeom prst="rect">
                <a:avLst/>
              </a:prstGeom>
              <a:blipFill>
                <a:blip r:embed="rId4"/>
                <a:stretch>
                  <a:fillRect l="-2353" r="-39118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C8731AD-B367-3269-7FD9-76AD4A0DEA5B}"/>
              </a:ext>
            </a:extLst>
          </p:cNvPr>
          <p:cNvSpPr txBox="1"/>
          <p:nvPr/>
        </p:nvSpPr>
        <p:spPr>
          <a:xfrm>
            <a:off x="450108" y="4441803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C33BB1-524A-F108-EE7B-E1BABE0243F9}"/>
              </a:ext>
            </a:extLst>
          </p:cNvPr>
          <p:cNvSpPr txBox="1"/>
          <p:nvPr/>
        </p:nvSpPr>
        <p:spPr>
          <a:xfrm>
            <a:off x="450108" y="4917290"/>
            <a:ext cx="452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所以当前参加生产的工人有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9" name="yt_shape_11249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未到的工人同时到岗加入生产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每天生产时间仍为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41d1"/>
              </a:rPr>
              <a:t>若上级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分配给该厂共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万剂的生产任务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问该厂共需要多少天才能完成任务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每人每小时完成的数量为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万剂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设还需要生产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天才能完成任务，列方程，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35.35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答：该厂共需要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天才能完成任务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670A4C-CF4D-343C-84A0-2FC73DE57095}"/>
              </a:ext>
            </a:extLst>
          </p:cNvPr>
          <p:cNvSpPr txBox="1"/>
          <p:nvPr/>
        </p:nvSpPr>
        <p:spPr>
          <a:xfrm>
            <a:off x="450108" y="1804170"/>
            <a:ext cx="863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每人每小时完成的数量为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万剂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4F72CD-A2B9-CC47-CD31-28225409EE3C}"/>
              </a:ext>
            </a:extLst>
          </p:cNvPr>
          <p:cNvSpPr txBox="1"/>
          <p:nvPr/>
        </p:nvSpPr>
        <p:spPr>
          <a:xfrm>
            <a:off x="450108" y="2279658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设还需要生产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天才能完成任务，列方程，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28A098-3752-5E84-1315-15DABA9D7837}"/>
              </a:ext>
            </a:extLst>
          </p:cNvPr>
          <p:cNvSpPr txBox="1"/>
          <p:nvPr/>
        </p:nvSpPr>
        <p:spPr>
          <a:xfrm>
            <a:off x="450108" y="2755146"/>
            <a:ext cx="582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DF32B8-9702-CBE3-510F-60C5C4A695BD}"/>
              </a:ext>
            </a:extLst>
          </p:cNvPr>
          <p:cNvSpPr txBox="1"/>
          <p:nvPr/>
        </p:nvSpPr>
        <p:spPr>
          <a:xfrm>
            <a:off x="450108" y="3230634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35.35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378A28-BACC-07D6-D9CD-6D91E72690B8}"/>
              </a:ext>
            </a:extLst>
          </p:cNvPr>
          <p:cNvSpPr txBox="1"/>
          <p:nvPr/>
        </p:nvSpPr>
        <p:spPr>
          <a:xfrm>
            <a:off x="450108" y="3706122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答：该厂共需要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天才能完成任务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5" name="yt_shape_11205"/>
              <p:cNvSpPr txBox="1"/>
              <p:nvPr/>
            </p:nvSpPr>
            <p:spPr>
              <a:xfrm>
                <a:off x="540119" y="900000"/>
                <a:ext cx="11492915" cy="49539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为落实党中央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长江大保护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新发展理念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9e745"/>
                  </a:rPr>
                  <a:t>我市持续推进长江岸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线保护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还洞庭湖和长江水清岸绿的自然生态原貌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某工程队负责对一面积为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5_25d6a"/>
                  </a:rPr>
                  <a:t>33000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平方米的非法砂石码头进行拆除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回填土方和复绿施工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为了缩短工期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7ffb"/>
                  </a:rPr>
                  <a:t>该工程队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增加了人力和设备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实际工作效率比原计划提高了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结果提前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d6d9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实际平均每天施工多少平方米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解：设原计划平均每天施工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平方米，则实际平均每天施工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平方米，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根据题意得：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答：实际平均每天施工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平方米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5" name="yt_shape_11205" descr="{&quot;rangeId&quot;: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53985"/>
              </a:xfrm>
              <a:prstGeom prst="rect">
                <a:avLst/>
              </a:prstGeom>
              <a:blipFill>
                <a:blip r:embed="rId2"/>
                <a:stretch>
                  <a:fillRect l="-1645" t="-1108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31D04A-7226-5504-7669-34F6142E6605}"/>
              </a:ext>
            </a:extLst>
          </p:cNvPr>
          <p:cNvSpPr txBox="1"/>
          <p:nvPr/>
        </p:nvSpPr>
        <p:spPr>
          <a:xfrm>
            <a:off x="450108" y="3230634"/>
            <a:ext cx="9860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解：设原计划平均每天施工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平方米，则实际平均每天施工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平方米，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555C6F-961A-0CE2-1550-BE40847C95FB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6599745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}">
                <a:extLst>
                  <a:ext uri="{FF2B5EF4-FFF2-40B4-BE49-F238E27FC236}">
                    <a16:creationId xmlns:a16="http://schemas.microsoft.com/office/drawing/2014/main" id="{C3555C6F-961A-0CE2-1550-BE40847C95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6599745" cy="771411"/>
              </a:xfrm>
              <a:prstGeom prst="rect">
                <a:avLst/>
              </a:prstGeom>
              <a:blipFill>
                <a:blip r:embed="rId3"/>
                <a:stretch>
                  <a:fillRect l="-1479" r="-1386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E4B5D1B-A273-9C24-46FB-0772489602F8}"/>
              </a:ext>
            </a:extLst>
          </p:cNvPr>
          <p:cNvSpPr txBox="1"/>
          <p:nvPr/>
        </p:nvSpPr>
        <p:spPr>
          <a:xfrm>
            <a:off x="450108" y="4383921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9B8C3A-EAC7-8A43-ED41-7B3FDE526746}"/>
              </a:ext>
            </a:extLst>
          </p:cNvPr>
          <p:cNvSpPr txBox="1"/>
          <p:nvPr/>
        </p:nvSpPr>
        <p:spPr>
          <a:xfrm>
            <a:off x="450108" y="4859409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3F45C6-050E-34E2-EE3E-F13E985D6FE3}"/>
              </a:ext>
            </a:extLst>
          </p:cNvPr>
          <p:cNvSpPr txBox="1"/>
          <p:nvPr/>
        </p:nvSpPr>
        <p:spPr>
          <a:xfrm>
            <a:off x="450108" y="5334897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答：实际平均每天施工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10" name="yt_shape_11210"/>
              <p:cNvSpPr txBox="1"/>
              <p:nvPr/>
            </p:nvSpPr>
            <p:spPr>
              <a:xfrm>
                <a:off x="540119" y="900000"/>
                <a:ext cx="11492915" cy="41908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北海市模拟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学校新到一批理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生实验器材需要整理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e56dd"/>
                  </a:rPr>
                  <a:t>若实验管理员李老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师一人单独整理需要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现在李老师与工人王师傅共同整理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2d22"/>
                  </a:rPr>
                  <a:t>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老师因事外出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王师傅再单独整理了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分钟才完成任务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ca940"/>
                  </a:rPr>
                  <a:t>王师傅单独整理这批实验器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材需要多少分钟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解：设王师傅单独整理这批实验器材需要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分钟，则王师傅的工作效率为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3_26313"/>
                  </a:rPr>
                  <a:t>，由题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意得：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是原方程的根，且符合题意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答：王师傅单独整理这批实验器材需要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0" name="yt_shape_11210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90827"/>
              </a:xfrm>
              <a:prstGeom prst="rect">
                <a:avLst/>
              </a:prstGeom>
              <a:blipFill>
                <a:blip r:embed="rId2"/>
                <a:stretch>
                  <a:fillRect l="-1645" t="-1310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31B0E2-90D4-1100-6CA5-519229C82261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11074654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解：设王师傅单独整理这批实验器材需要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分钟，则王师傅的工作效率为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3_26313"/>
                  </a:rPr>
                  <a:t>，由题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}">
                <a:extLst>
                  <a:ext uri="{FF2B5EF4-FFF2-40B4-BE49-F238E27FC236}">
                    <a16:creationId xmlns:a16="http://schemas.microsoft.com/office/drawing/2014/main" id="{4C31B0E2-90D4-1100-6CA5-519229C822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11074654" cy="767665"/>
              </a:xfrm>
              <a:prstGeom prst="rect">
                <a:avLst/>
              </a:prstGeom>
              <a:blipFill>
                <a:blip r:embed="rId3"/>
                <a:stretch>
                  <a:fillRect l="-881" t="-7937" r="-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614B2A-0C3A-28AE-B68C-DE99E766BFCB}"/>
                  </a:ext>
                </a:extLst>
              </p:cNvPr>
              <p:cNvSpPr txBox="1"/>
              <p:nvPr/>
            </p:nvSpPr>
            <p:spPr>
              <a:xfrm>
                <a:off x="450108" y="3429199"/>
                <a:ext cx="656266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意得：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}">
                <a:extLst>
                  <a:ext uri="{FF2B5EF4-FFF2-40B4-BE49-F238E27FC236}">
                    <a16:creationId xmlns:a16="http://schemas.microsoft.com/office/drawing/2014/main" id="{E4614B2A-0C3A-28AE-B68C-DE99E766BF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199"/>
                <a:ext cx="6562661" cy="768045"/>
              </a:xfrm>
              <a:prstGeom prst="rect">
                <a:avLst/>
              </a:prstGeom>
              <a:blipFill>
                <a:blip r:embed="rId4"/>
                <a:stretch>
                  <a:fillRect l="-1487" r="-158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0BCA3D0-569E-FBF7-CA0C-4D9C92AD3FDB}"/>
              </a:ext>
            </a:extLst>
          </p:cNvPr>
          <p:cNvSpPr txBox="1"/>
          <p:nvPr/>
        </p:nvSpPr>
        <p:spPr>
          <a:xfrm>
            <a:off x="450108" y="4103632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是原方程的根，且符合题意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9B6884-BF95-C221-46E1-26FAFAE72BD1}"/>
              </a:ext>
            </a:extLst>
          </p:cNvPr>
          <p:cNvSpPr txBox="1"/>
          <p:nvPr/>
        </p:nvSpPr>
        <p:spPr>
          <a:xfrm>
            <a:off x="450108" y="4579120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答：王师傅单独整理这批实验器材需要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4" name="yt_shape_11214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行程问题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15" name="yt_shape_11215"/>
              <p:cNvSpPr txBox="1"/>
              <p:nvPr/>
            </p:nvSpPr>
            <p:spPr>
              <a:xfrm>
                <a:off x="540119" y="1395205"/>
                <a:ext cx="11492915" cy="44738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张家界市中考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张家界到长沙的距离约为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小明开着大货车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d274"/>
                  </a:rPr>
                  <a:t>小华开着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小轿车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都从张家界同时出发去长沙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已知小轿车的速度是大货车的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b70c"/>
                  </a:rPr>
                  <a:t>小华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比小明提前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小时到达长沙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大货车和小轿车的速度各是多少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解：设大货车的速度是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小时，则小轿车的速度是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4ef7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答：大货车的速度是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小时，小轿车的速度是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5" name="yt_shape_11215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473853"/>
              </a:xfrm>
              <a:prstGeom prst="rect">
                <a:avLst/>
              </a:prstGeom>
              <a:blipFill>
                <a:blip r:embed="rId2"/>
                <a:stretch>
                  <a:fillRect l="-1645" t="-1226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57725" title="H_25.973701">
            <a:extLst>
              <a:ext uri="{FF2B5EF4-FFF2-40B4-BE49-F238E27FC236}">
                <a16:creationId xmlns:a16="http://schemas.microsoft.com/office/drawing/2014/main" id="{66F5F625-BC7F-598D-F449-7FFC67D603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D63B29-A4AB-28B8-E763-7F6AEE389F76}"/>
              </a:ext>
            </a:extLst>
          </p:cNvPr>
          <p:cNvSpPr txBox="1"/>
          <p:nvPr/>
        </p:nvSpPr>
        <p:spPr>
          <a:xfrm>
            <a:off x="450108" y="2774863"/>
            <a:ext cx="11267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解：设大货车的速度是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小时，则小轿车的速度是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小时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e4ef7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72A945-8E2A-B484-63E6-ADFE07EADC27}"/>
                  </a:ext>
                </a:extLst>
              </p:cNvPr>
              <p:cNvSpPr txBox="1"/>
              <p:nvPr/>
            </p:nvSpPr>
            <p:spPr>
              <a:xfrm>
                <a:off x="450108" y="3250351"/>
                <a:ext cx="2146618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hasSerialNum': 1}">
                <a:extLst>
                  <a:ext uri="{FF2B5EF4-FFF2-40B4-BE49-F238E27FC236}">
                    <a16:creationId xmlns:a16="http://schemas.microsoft.com/office/drawing/2014/main" id="{6C72A945-8E2A-B484-63E6-ADFE07EADC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50351"/>
                <a:ext cx="2146618" cy="771411"/>
              </a:xfrm>
              <a:prstGeom prst="rect">
                <a:avLst/>
              </a:prstGeom>
              <a:blipFill>
                <a:blip r:embed="rId4"/>
                <a:stretch>
                  <a:fillRect r="-426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BFC9715-868C-7813-0893-214CA0522162}"/>
              </a:ext>
            </a:extLst>
          </p:cNvPr>
          <p:cNvSpPr txBox="1"/>
          <p:nvPr/>
        </p:nvSpPr>
        <p:spPr>
          <a:xfrm>
            <a:off x="450108" y="3928150"/>
            <a:ext cx="170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C8BC86-E91A-448A-FC6A-EFA5B535D49B}"/>
              </a:ext>
            </a:extLst>
          </p:cNvPr>
          <p:cNvSpPr txBox="1"/>
          <p:nvPr/>
        </p:nvSpPr>
        <p:spPr>
          <a:xfrm>
            <a:off x="450108" y="4403638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3BCF6E-E939-55FC-6AA7-DB62F599E8CF}"/>
              </a:ext>
            </a:extLst>
          </p:cNvPr>
          <p:cNvSpPr txBox="1"/>
          <p:nvPr/>
        </p:nvSpPr>
        <p:spPr>
          <a:xfrm>
            <a:off x="450108" y="4879126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048E94-236E-C243-E980-7A74B724619A}"/>
              </a:ext>
            </a:extLst>
          </p:cNvPr>
          <p:cNvSpPr txBox="1"/>
          <p:nvPr/>
        </p:nvSpPr>
        <p:spPr>
          <a:xfrm>
            <a:off x="450108" y="5354614"/>
            <a:ext cx="8654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答：大货车的速度是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小时，小轿车的速度是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小时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0" name="yt_shape_11220"/>
              <p:cNvSpPr txBox="1"/>
              <p:nvPr/>
            </p:nvSpPr>
            <p:spPr>
              <a:xfrm>
                <a:off x="540119" y="900000"/>
                <a:ext cx="11492915" cy="54341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为了对学生进行革命传统教育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红旗中学开展了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清明节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238c"/>
                  </a:rPr>
                  <a:t>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全校学生从学校同时出发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米到达烈士纪念馆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学校要求九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b7a4"/>
                  </a:rPr>
                  <a:t>班提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前到达目的地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做好活动的准备工作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步行过程中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ef2e6"/>
                  </a:rPr>
                  <a:t>班步行的平均速度是其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他班的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结果比其他班提前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分钟到达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分别求九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91bde"/>
                  </a:rPr>
                  <a:t>其他班步行的平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均速度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解：设其他班步行的平均速度为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班步行的平均速度为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m/min.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则有：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是方程的解且符合题意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班步行的平均速度为：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班步行的平均速度为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，其他班步行的平均速度为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80m/min.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0" name="yt_shape_11220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34116"/>
              </a:xfrm>
              <a:prstGeom prst="rect">
                <a:avLst/>
              </a:prstGeom>
              <a:blipFill>
                <a:blip r:embed="rId2"/>
                <a:stretch>
                  <a:fillRect l="-1645" t="-1010" b="-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86134F-D7CF-4869-CA19-1FD122A37083}"/>
              </a:ext>
            </a:extLst>
          </p:cNvPr>
          <p:cNvSpPr txBox="1"/>
          <p:nvPr/>
        </p:nvSpPr>
        <p:spPr>
          <a:xfrm>
            <a:off x="450108" y="3230634"/>
            <a:ext cx="580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解：设其他班步行的平均速度为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2ACC86-6CE7-8C5D-E5CE-CF329D2D5147}"/>
              </a:ext>
            </a:extLst>
          </p:cNvPr>
          <p:cNvSpPr txBox="1"/>
          <p:nvPr/>
        </p:nvSpPr>
        <p:spPr>
          <a:xfrm>
            <a:off x="450108" y="3706122"/>
            <a:ext cx="595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班步行的平均速度为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m/min.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449363-4917-1444-06F9-E0AF9E64142B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3618230" cy="771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则有：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F3449363-4917-1444-06F9-E0AF9E641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3618230" cy="771411"/>
              </a:xfrm>
              <a:prstGeom prst="rect">
                <a:avLst/>
              </a:prstGeom>
              <a:blipFill>
                <a:blip r:embed="rId3"/>
                <a:stretch>
                  <a:fillRect l="-2698" r="-2530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39BE4C2-B047-01A7-F6C5-92D236A3D22F}"/>
              </a:ext>
            </a:extLst>
          </p:cNvPr>
          <p:cNvSpPr txBox="1"/>
          <p:nvPr/>
        </p:nvSpPr>
        <p:spPr>
          <a:xfrm>
            <a:off x="450108" y="4859409"/>
            <a:ext cx="7117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是方程的解且符合题意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0859E5-153A-8F62-63DB-F0F6261139AB}"/>
              </a:ext>
            </a:extLst>
          </p:cNvPr>
          <p:cNvSpPr txBox="1"/>
          <p:nvPr/>
        </p:nvSpPr>
        <p:spPr>
          <a:xfrm>
            <a:off x="450108" y="5334897"/>
            <a:ext cx="7984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班步行的平均速度为：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DF93D8-00D8-D1BB-82FB-67BFDBC07592}"/>
              </a:ext>
            </a:extLst>
          </p:cNvPr>
          <p:cNvSpPr txBox="1"/>
          <p:nvPr/>
        </p:nvSpPr>
        <p:spPr>
          <a:xfrm>
            <a:off x="450108" y="5810385"/>
            <a:ext cx="10682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班步行的平均速度为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，其他班步行的平均速度为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80m/min.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7" name="yt_shape_11227"/>
              <p:cNvSpPr txBox="1"/>
              <p:nvPr/>
            </p:nvSpPr>
            <p:spPr>
              <a:xfrm>
                <a:off x="540119" y="900000"/>
                <a:ext cx="11492915" cy="49511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星期天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小明与妈妈到离家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的洞庭湖博物馆参观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9a0b"/>
                  </a:rPr>
                  <a:t>小明从家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骑自行车先走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后妈妈开车从家出发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沿相同路线前往博物馆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c2a56"/>
                  </a:rPr>
                  <a:t>结果他们同时到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已知妈妈开车的平均速度是小明骑自行车平均速度的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9533e"/>
                  </a:rPr>
                  <a:t>求妈妈开车的平均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速度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解：设小明骑自行车的平均速度为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则妈妈开车的平均速度为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依题意得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是原方程的解，且符合题意，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答：妈妈开车的平均速度为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48km/h.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7" name="yt_shape_11227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51164"/>
              </a:xfrm>
              <a:prstGeom prst="rect">
                <a:avLst/>
              </a:prstGeom>
              <a:blipFill>
                <a:blip r:embed="rId2"/>
                <a:stretch>
                  <a:fillRect l="-1645" t="-1108" b="-2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179CDB6-473F-FF11-8B2F-0FBA308F216A}"/>
              </a:ext>
            </a:extLst>
          </p:cNvPr>
          <p:cNvSpPr txBox="1"/>
          <p:nvPr/>
        </p:nvSpPr>
        <p:spPr>
          <a:xfrm>
            <a:off x="450108" y="2755146"/>
            <a:ext cx="594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解：设小明骑自行车的平均速度为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B4561E-0BA4-3686-4995-8651D5F4D622}"/>
              </a:ext>
            </a:extLst>
          </p:cNvPr>
          <p:cNvSpPr txBox="1"/>
          <p:nvPr/>
        </p:nvSpPr>
        <p:spPr>
          <a:xfrm>
            <a:off x="450108" y="3230634"/>
            <a:ext cx="487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则妈妈开车的平均速度为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51DA6C-EB24-6814-3C51-F4D9042E147E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493426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7D51DA6C-EB24-6814-3C51-F4D9042E14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4934267" cy="768617"/>
              </a:xfrm>
              <a:prstGeom prst="rect">
                <a:avLst/>
              </a:prstGeom>
              <a:blipFill>
                <a:blip r:embed="rId3"/>
                <a:stretch>
                  <a:fillRect l="-1978" r="-197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FFEA961-C3A7-F53B-011B-55FAE1D5C146}"/>
              </a:ext>
            </a:extLst>
          </p:cNvPr>
          <p:cNvSpPr txBox="1"/>
          <p:nvPr/>
        </p:nvSpPr>
        <p:spPr>
          <a:xfrm>
            <a:off x="450108" y="4381127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是原方程的解，且符合题意，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E8DF76-B960-A856-2D98-0508AF642F3A}"/>
              </a:ext>
            </a:extLst>
          </p:cNvPr>
          <p:cNvSpPr txBox="1"/>
          <p:nvPr/>
        </p:nvSpPr>
        <p:spPr>
          <a:xfrm>
            <a:off x="450108" y="4856615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F64D48-BAAB-1C56-79B6-B22E78682EFE}"/>
              </a:ext>
            </a:extLst>
          </p:cNvPr>
          <p:cNvSpPr txBox="1"/>
          <p:nvPr/>
        </p:nvSpPr>
        <p:spPr>
          <a:xfrm>
            <a:off x="450108" y="5332103"/>
            <a:ext cx="484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答：妈妈开车的平均速度为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48km/h.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1" name="yt_shape_11231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营销问题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32" name="yt_shape_11232"/>
              <p:cNvSpPr txBox="1"/>
              <p:nvPr/>
            </p:nvSpPr>
            <p:spPr>
              <a:xfrm>
                <a:off x="540119" y="1395205"/>
                <a:ext cx="11492915" cy="44717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某学校后勤人员到一家文具店给九年级的同学购买考试用的文具包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5b56"/>
                  </a:rPr>
                  <a:t>文具店规定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一次购买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个以上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可享受八折优惠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若给九年级学生每人购买一个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0e73"/>
                  </a:rPr>
                  <a:t>不能享受八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折优惠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需付款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就可享受八折优惠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同样只需付款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8e02"/>
                  </a:rPr>
                  <a:t>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问该学校九年级学生有多少人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解：设该学校九年级学生有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人，根据题意，得：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，整理得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是原方程的解且符合题意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答：该学校九年级学生有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2" name="yt_shape_11232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471737"/>
              </a:xfrm>
              <a:prstGeom prst="rect">
                <a:avLst/>
              </a:prstGeom>
              <a:blipFill>
                <a:blip r:embed="rId2"/>
                <a:stretch>
                  <a:fillRect l="-1645" t="-1228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2857807" title="H_25.973701">
            <a:extLst>
              <a:ext uri="{FF2B5EF4-FFF2-40B4-BE49-F238E27FC236}">
                <a16:creationId xmlns:a16="http://schemas.microsoft.com/office/drawing/2014/main" id="{4ADF8DF8-260E-5C71-F437-8EDCA4A1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0FDFF7-F292-8A32-7845-A07F34CA4AB9}"/>
              </a:ext>
            </a:extLst>
          </p:cNvPr>
          <p:cNvSpPr txBox="1"/>
          <p:nvPr/>
        </p:nvSpPr>
        <p:spPr>
          <a:xfrm>
            <a:off x="450108" y="3250351"/>
            <a:ext cx="681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解：设该学校九年级学生有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31C787-22A9-48B5-4036-5484E9622CD9}"/>
                  </a:ext>
                </a:extLst>
              </p:cNvPr>
              <p:cNvSpPr txBox="1"/>
              <p:nvPr/>
            </p:nvSpPr>
            <p:spPr>
              <a:xfrm>
                <a:off x="497733" y="3725839"/>
                <a:ext cx="6267767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根据题意，得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，整理得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31C787-22A9-48B5-4036-5484E9622C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3725839"/>
                <a:ext cx="6267767" cy="769316"/>
              </a:xfrm>
              <a:prstGeom prst="rect">
                <a:avLst/>
              </a:prstGeom>
              <a:blipFill>
                <a:blip r:embed="rId4"/>
                <a:stretch>
                  <a:fillRect l="-1556" r="-3550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F97E5B7-149C-9E4D-90A3-5637758B7D18}"/>
              </a:ext>
            </a:extLst>
          </p:cNvPr>
          <p:cNvSpPr txBox="1"/>
          <p:nvPr/>
        </p:nvSpPr>
        <p:spPr>
          <a:xfrm>
            <a:off x="450108" y="4401543"/>
            <a:ext cx="1858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AAA991-CFA7-97B8-254C-A52F7300F268}"/>
              </a:ext>
            </a:extLst>
          </p:cNvPr>
          <p:cNvSpPr txBox="1"/>
          <p:nvPr/>
        </p:nvSpPr>
        <p:spPr>
          <a:xfrm>
            <a:off x="450108" y="4877031"/>
            <a:ext cx="582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是原方程的解且符合题意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DE1D5E-20EA-3485-32D7-0C1D7EF97FA4}"/>
              </a:ext>
            </a:extLst>
          </p:cNvPr>
          <p:cNvSpPr txBox="1"/>
          <p:nvPr/>
        </p:nvSpPr>
        <p:spPr>
          <a:xfrm>
            <a:off x="450108" y="5352519"/>
            <a:ext cx="4371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答：该学校九年级学生有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37" name="yt_shape_11237"/>
              <p:cNvSpPr txBox="1"/>
              <p:nvPr/>
            </p:nvSpPr>
            <p:spPr>
              <a:xfrm>
                <a:off x="540119" y="900000"/>
                <a:ext cx="11492915" cy="4672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贵港市中考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某商厦进货员预测一种应季衬衫能畅销市场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218e"/>
                  </a:rPr>
                  <a:t>万元购进这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种衬衫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面市后果然供不应求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商厦又用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万元购进了第二批这种衬衫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9c46"/>
                  </a:rPr>
                  <a:t>所购数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量是第一批购进量的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但单价贵了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两次所购数量分别是多少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列分式方程求解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设第一批购进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件衬衫，则第二批购进了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件，依题意可得：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176000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f2f2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是方程的解，故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答：第一批购进衬衫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件，第二批购进了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7" name="yt_shape_11237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72498"/>
              </a:xfrm>
              <a:prstGeom prst="rect">
                <a:avLst/>
              </a:prstGeom>
              <a:blipFill>
                <a:blip r:embed="rId2"/>
                <a:stretch>
                  <a:fillRect l="-1645" t="-1175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77802A-B524-2A94-3654-9A1A7E9CACEF}"/>
                  </a:ext>
                </a:extLst>
              </p:cNvPr>
              <p:cNvSpPr txBox="1"/>
              <p:nvPr/>
            </p:nvSpPr>
            <p:spPr>
              <a:xfrm>
                <a:off x="479376" y="3212976"/>
                <a:ext cx="1105122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设第一批购进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件衬衫，则第二批购进了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件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/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题意可得：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176000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5f2f2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77802A-B524-2A94-3654-9A1A7E9CA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12976"/>
                <a:ext cx="11051222" cy="768617"/>
              </a:xfrm>
              <a:prstGeom prst="rect">
                <a:avLst/>
              </a:prstGeom>
              <a:blipFill>
                <a:blip r:embed="rId3"/>
                <a:stretch>
                  <a:fillRect l="-883" t="-571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1CD046-D6B3-2021-303C-FE8F41FC2EE4}"/>
                  </a:ext>
                </a:extLst>
              </p:cNvPr>
              <p:cNvSpPr txBox="1"/>
              <p:nvPr/>
            </p:nvSpPr>
            <p:spPr>
              <a:xfrm>
                <a:off x="3604988" y="3238758"/>
                <a:ext cx="163264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1CD046-D6B3-2021-303C-FE8F41FC2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988" y="3238758"/>
                <a:ext cx="1632648" cy="768617"/>
              </a:xfrm>
              <a:prstGeom prst="rect">
                <a:avLst/>
              </a:prstGeom>
              <a:blipFill>
                <a:blip r:embed="rId4"/>
                <a:stretch>
                  <a:fillRect r="-59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F48B610-C2C6-EFA6-0922-718197BF51C6}"/>
              </a:ext>
            </a:extLst>
          </p:cNvPr>
          <p:cNvSpPr txBox="1"/>
          <p:nvPr/>
        </p:nvSpPr>
        <p:spPr>
          <a:xfrm>
            <a:off x="479376" y="3973682"/>
            <a:ext cx="2010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DF668B-F658-6D59-2BBC-E9C615E0893B}"/>
              </a:ext>
            </a:extLst>
          </p:cNvPr>
          <p:cNvSpPr txBox="1"/>
          <p:nvPr/>
        </p:nvSpPr>
        <p:spPr>
          <a:xfrm>
            <a:off x="479376" y="4449170"/>
            <a:ext cx="605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是方程的解，故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4400EB-4407-52FA-9D02-DDF14B1BB8A4}"/>
              </a:ext>
            </a:extLst>
          </p:cNvPr>
          <p:cNvSpPr txBox="1"/>
          <p:nvPr/>
        </p:nvSpPr>
        <p:spPr>
          <a:xfrm>
            <a:off x="479376" y="4924658"/>
            <a:ext cx="696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答：第一批购进衬衫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件，第二批购进了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1" name="yt_shape_11241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商厦销售这种衬衫时每件定价都是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最后剩下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件按八折销售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ebfc"/>
              </a:rPr>
              <a:t>很快售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在这两笔生意中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商厦共盈利多少元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设商厦共盈利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可列方程为：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102200.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答：在这两笔生意中，商厦共盈利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102200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96956B-B6ED-A34A-FC4A-958F8ECBE8A4}"/>
              </a:ext>
            </a:extLst>
          </p:cNvPr>
          <p:cNvSpPr txBox="1"/>
          <p:nvPr/>
        </p:nvSpPr>
        <p:spPr>
          <a:xfrm>
            <a:off x="450108" y="1804170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设商厦共盈利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90156F-4FC7-EAC3-8235-117D8A74B061}"/>
              </a:ext>
            </a:extLst>
          </p:cNvPr>
          <p:cNvSpPr txBox="1"/>
          <p:nvPr/>
        </p:nvSpPr>
        <p:spPr>
          <a:xfrm>
            <a:off x="450108" y="2279658"/>
            <a:ext cx="1062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可列方程为：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22EEE6-314D-3CA1-2415-9AEA57656F63}"/>
              </a:ext>
            </a:extLst>
          </p:cNvPr>
          <p:cNvSpPr txBox="1"/>
          <p:nvPr/>
        </p:nvSpPr>
        <p:spPr>
          <a:xfrm>
            <a:off x="450108" y="2755146"/>
            <a:ext cx="2315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102200.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3C0133-E67D-9DF3-5872-FD8EDD42F8A2}"/>
              </a:ext>
            </a:extLst>
          </p:cNvPr>
          <p:cNvSpPr txBox="1"/>
          <p:nvPr/>
        </p:nvSpPr>
        <p:spPr>
          <a:xfrm>
            <a:off x="450108" y="3230634"/>
            <a:ext cx="604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答：在这两笔生意中，商厦共盈利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102200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1068</Words>
  <Application>Microsoft Office PowerPoint</Application>
  <PresentationFormat>宽屏</PresentationFormat>
  <Paragraphs>129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5" baseType="lpstr">
      <vt:lpstr>_⨹_1_0624c</vt:lpstr>
      <vt:lpstr>_⨹_1_0c061</vt:lpstr>
      <vt:lpstr>_⨹_1_557b4</vt:lpstr>
      <vt:lpstr>_⨹_1_5f2f2</vt:lpstr>
      <vt:lpstr>_⨹_1_62d22</vt:lpstr>
      <vt:lpstr>_⨹_1_7238c</vt:lpstr>
      <vt:lpstr>_⨹_1_7d6d9</vt:lpstr>
      <vt:lpstr>_⨹_1_e4ef7</vt:lpstr>
      <vt:lpstr>_⨹_1_f8e02</vt:lpstr>
      <vt:lpstr>_⨹_10_ef2e6</vt:lpstr>
      <vt:lpstr>_⨹_12_ca940</vt:lpstr>
      <vt:lpstr>_⨹_2_0b7a4</vt:lpstr>
      <vt:lpstr>_⨹_2_6b70c</vt:lpstr>
      <vt:lpstr>_⨹_3_26313</vt:lpstr>
      <vt:lpstr>_⨹_3_69c46</vt:lpstr>
      <vt:lpstr>_⨹_3_e41d1</vt:lpstr>
      <vt:lpstr>_⨹_3_eebfc</vt:lpstr>
      <vt:lpstr>_⨹_4_29a0b</vt:lpstr>
      <vt:lpstr>_⨹_4_37ffb</vt:lpstr>
      <vt:lpstr>_⨹_4_bd274</vt:lpstr>
      <vt:lpstr>_⨹_5_2218e</vt:lpstr>
      <vt:lpstr>_⨹_5_25d6a</vt:lpstr>
      <vt:lpstr>_⨹_5_65b56</vt:lpstr>
      <vt:lpstr>_⨹_5_c0e73</vt:lpstr>
      <vt:lpstr>_⨹_7_91bde</vt:lpstr>
      <vt:lpstr>_⨹_7_c2a56</vt:lpstr>
      <vt:lpstr>_⨹_8_9533e</vt:lpstr>
      <vt:lpstr>_⨹_8_e56dd</vt:lpstr>
      <vt:lpstr>_⨹_9_9e745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2024-04-26T09:09:48Z</dcterms:created>
  <dcterms:modified xsi:type="dcterms:W3CDTF">2024-04-28T01:17:31Z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