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8" r:id="rId5"/>
    <p:sldId id="310" r:id="rId6"/>
    <p:sldId id="330" r:id="rId7"/>
    <p:sldId id="311" r:id="rId8"/>
    <p:sldId id="315" r:id="rId9"/>
    <p:sldId id="317" r:id="rId10"/>
    <p:sldId id="320" r:id="rId11"/>
    <p:sldId id="321" r:id="rId12"/>
    <p:sldId id="325" r:id="rId13"/>
    <p:sldId id="32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6" name="yt_shape_14736"/>
          <p:cNvSpPr txBox="1"/>
          <p:nvPr/>
        </p:nvSpPr>
        <p:spPr>
          <a:xfrm>
            <a:off x="540000" y="900000"/>
            <a:ext cx="868346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不等式与方程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结合确定字母系数的值或取值范围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737" name="yt_shape_14737"/>
              <p:cNvSpPr txBox="1"/>
              <p:nvPr/>
            </p:nvSpPr>
            <p:spPr>
              <a:xfrm>
                <a:off x="540119" y="1395205"/>
                <a:ext cx="11492915" cy="48837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教材母题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页复习题第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da07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的解为正数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【解答】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【方法点拨】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不等式与方程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结合确定字母系数的值或取值范围时，先解方程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_4f9e6"/>
                  </a:rPr>
                  <a:t>，再建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立关于字母系数的不等式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并求解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737" name="yt_shape_147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883709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369475" title="H_25.973701">
            <a:extLst>
              <a:ext uri="{FF2B5EF4-FFF2-40B4-BE49-F238E27FC236}">
                <a16:creationId xmlns:a16="http://schemas.microsoft.com/office/drawing/2014/main" id="{824B44CA-F4A5-1508-A734-E08DF4441E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CE1464-D70A-3955-1A3B-63CC2B6C5CD9}"/>
              </a:ext>
            </a:extLst>
          </p:cNvPr>
          <p:cNvSpPr txBox="1"/>
          <p:nvPr/>
        </p:nvSpPr>
        <p:spPr>
          <a:xfrm>
            <a:off x="1669308" y="2696314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解方程，得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94F39E-EDA0-95D5-6096-4776FF5673D2}"/>
              </a:ext>
            </a:extLst>
          </p:cNvPr>
          <p:cNvSpPr txBox="1"/>
          <p:nvPr/>
        </p:nvSpPr>
        <p:spPr>
          <a:xfrm>
            <a:off x="450108" y="3171802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97C53A-0602-D844-1F16-40BCA4F57DAA}"/>
                  </a:ext>
                </a:extLst>
              </p:cNvPr>
              <p:cNvSpPr txBox="1"/>
              <p:nvPr/>
            </p:nvSpPr>
            <p:spPr>
              <a:xfrm>
                <a:off x="450108" y="3647290"/>
                <a:ext cx="1946974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}">
                <a:extLst>
                  <a:ext uri="{FF2B5EF4-FFF2-40B4-BE49-F238E27FC236}">
                    <a16:creationId xmlns:a16="http://schemas.microsoft.com/office/drawing/2014/main" id="{6597C53A-0602-D844-1F16-40BCA4F57D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7290"/>
                <a:ext cx="1946974" cy="773570"/>
              </a:xfrm>
              <a:prstGeom prst="rect">
                <a:avLst/>
              </a:prstGeom>
              <a:blipFill>
                <a:blip r:embed="rId4"/>
                <a:stretch>
                  <a:fillRect l="-5016" r="-5016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6" name="yt_shape_14796"/>
          <p:cNvSpPr txBox="1"/>
          <p:nvPr/>
        </p:nvSpPr>
        <p:spPr>
          <a:xfrm>
            <a:off x="540000" y="900000"/>
            <a:ext cx="899124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根据不等式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整数解的情况确定字母的值或取值范围</a:t>
            </a:r>
          </a:p>
        </p:txBody>
      </p:sp>
      <p:sp>
        <p:nvSpPr>
          <p:cNvPr id="14797" name="yt_shape_14797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的正整数解是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a6b2"/>
              </a:rPr>
              <a:t>的最大值是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8" name="yt_table_147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753022"/>
              </p:ext>
            </p:extLst>
          </p:nvPr>
        </p:nvGraphicFramePr>
        <p:xfrm>
          <a:off x="540047" y="2354640"/>
          <a:ext cx="82670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02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2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28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1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8"/>
                  </a:ext>
                </a:extLst>
              </a:tr>
            </a:tbl>
          </a:graphicData>
        </a:graphic>
      </p:graphicFrame>
      <p:sp>
        <p:nvSpPr>
          <p:cNvPr id="14800" name="yt_shape_14800"/>
          <p:cNvSpPr txBox="1"/>
          <p:nvPr/>
        </p:nvSpPr>
        <p:spPr>
          <a:xfrm>
            <a:off x="540119" y="28808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有且仅有三个正整数解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411f"/>
              </a:rPr>
              <a:t>则满足条件的整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01" name="yt_table_148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049481"/>
              </p:ext>
            </p:extLst>
          </p:nvPr>
        </p:nvGraphicFramePr>
        <p:xfrm>
          <a:off x="540047" y="384024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03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3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3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</a:tbl>
          </a:graphicData>
        </a:graphic>
      </p:graphicFrame>
      <p:sp>
        <p:nvSpPr>
          <p:cNvPr id="14803" name="yt_shape_14803"/>
          <p:cNvSpPr txBox="1"/>
          <p:nvPr/>
        </p:nvSpPr>
        <p:spPr>
          <a:xfrm>
            <a:off x="540119" y="43664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天水市中考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个正整数解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75bd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04" name="yt_table_148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200950"/>
              </p:ext>
            </p:extLst>
          </p:nvPr>
        </p:nvGraphicFramePr>
        <p:xfrm>
          <a:off x="540047" y="5325852"/>
          <a:ext cx="740473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1034"/>
                    </a:ext>
                  </a:extLst>
                </a:gridCol>
                <a:gridCol w="2728913">
                  <a:extLst>
                    <a:ext uri="{9D8B030D-6E8A-4147-A177-3AD203B41FA5}">
                      <a16:colId xmlns:a16="http://schemas.microsoft.com/office/drawing/2014/main" val="11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</a:tbl>
          </a:graphicData>
        </a:graphic>
      </p:graphicFrame>
      <p:pic>
        <p:nvPicPr>
          <p:cNvPr id="3" name="yt_shape_1714123369756" title="H_25.973701">
            <a:extLst>
              <a:ext uri="{FF2B5EF4-FFF2-40B4-BE49-F238E27FC236}">
                <a16:creationId xmlns:a16="http://schemas.microsoft.com/office/drawing/2014/main" id="{96B1CA9C-2473-869E-5441-EB382A1058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7C2938-A7ED-A8BE-F8A3-56DE29C6B16A}"/>
              </a:ext>
            </a:extLst>
          </p:cNvPr>
          <p:cNvSpPr txBox="1"/>
          <p:nvPr/>
        </p:nvSpPr>
        <p:spPr>
          <a:xfrm>
            <a:off x="1059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4392EB-0077-4976-574C-B5F69F185C5C}"/>
              </a:ext>
            </a:extLst>
          </p:cNvPr>
          <p:cNvSpPr txBox="1"/>
          <p:nvPr/>
        </p:nvSpPr>
        <p:spPr>
          <a:xfrm>
            <a:off x="2831358" y="33094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ABF83A-231C-2FF9-12AC-0F7E2D00A5FD}"/>
              </a:ext>
            </a:extLst>
          </p:cNvPr>
          <p:cNvSpPr txBox="1"/>
          <p:nvPr/>
        </p:nvSpPr>
        <p:spPr>
          <a:xfrm>
            <a:off x="1364508" y="47950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06" name="yt_shape_14806"/>
              <p:cNvSpPr txBox="1"/>
              <p:nvPr/>
            </p:nvSpPr>
            <p:spPr>
              <a:xfrm>
                <a:off x="551384" y="260648"/>
                <a:ext cx="11492915" cy="30839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通辽市中考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2≥1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有且只有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个整数解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03f1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取值范围是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+1&gt;3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1)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≤8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4806" name="yt_shape_148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60648"/>
                <a:ext cx="11492915" cy="3083921"/>
              </a:xfrm>
              <a:prstGeom prst="rect">
                <a:avLst/>
              </a:prstGeom>
              <a:blipFill>
                <a:blip r:embed="rId2"/>
                <a:stretch>
                  <a:fillRect l="-1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9C2505-204D-463C-2FDA-A16B86A5C2F8}"/>
              </a:ext>
            </a:extLst>
          </p:cNvPr>
          <p:cNvSpPr txBox="1"/>
          <p:nvPr/>
        </p:nvSpPr>
        <p:spPr>
          <a:xfrm>
            <a:off x="2290173" y="1274419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4810"/>
          <p:cNvSpPr txBox="1"/>
          <p:nvPr/>
        </p:nvSpPr>
        <p:spPr>
          <a:xfrm>
            <a:off x="551384" y="3212976"/>
            <a:ext cx="525143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恰有两个整数解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解：解不等式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解不等式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不等式组的解集是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不等式组恰好有两个整数解，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846C23-200C-9318-5655-88EF028A78FF}"/>
              </a:ext>
            </a:extLst>
          </p:cNvPr>
          <p:cNvSpPr txBox="1"/>
          <p:nvPr/>
        </p:nvSpPr>
        <p:spPr>
          <a:xfrm>
            <a:off x="461373" y="3641658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1BEA77-44C2-A92D-2C47-E6047FE3A11D}"/>
              </a:ext>
            </a:extLst>
          </p:cNvPr>
          <p:cNvSpPr txBox="1"/>
          <p:nvPr/>
        </p:nvSpPr>
        <p:spPr>
          <a:xfrm>
            <a:off x="461373" y="4117146"/>
            <a:ext cx="3629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7B0993-E245-703C-B469-16A7698EEC72}"/>
              </a:ext>
            </a:extLst>
          </p:cNvPr>
          <p:cNvSpPr txBox="1"/>
          <p:nvPr/>
        </p:nvSpPr>
        <p:spPr>
          <a:xfrm>
            <a:off x="461373" y="4592634"/>
            <a:ext cx="500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不等式组的解集是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A78885-D301-FA84-12F3-166037CE6797}"/>
              </a:ext>
            </a:extLst>
          </p:cNvPr>
          <p:cNvSpPr txBox="1"/>
          <p:nvPr/>
        </p:nvSpPr>
        <p:spPr>
          <a:xfrm>
            <a:off x="461373" y="5068122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不等式组恰好有两个整数解，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38D1DE-AA02-10BB-A97B-902C44110C91}"/>
              </a:ext>
            </a:extLst>
          </p:cNvPr>
          <p:cNvSpPr txBox="1"/>
          <p:nvPr/>
        </p:nvSpPr>
        <p:spPr>
          <a:xfrm>
            <a:off x="461373" y="5543610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70DE88-E29F-86E5-D620-4EB244E12B3A}"/>
              </a:ext>
            </a:extLst>
          </p:cNvPr>
          <p:cNvSpPr txBox="1"/>
          <p:nvPr/>
        </p:nvSpPr>
        <p:spPr>
          <a:xfrm>
            <a:off x="461373" y="6019098"/>
            <a:ext cx="2637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14" name="yt_shape_14814"/>
              <p:cNvSpPr txBox="1"/>
              <p:nvPr/>
            </p:nvSpPr>
            <p:spPr>
              <a:xfrm>
                <a:off x="540000" y="900000"/>
                <a:ext cx="6898427" cy="4811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的值为负数，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的值为正数，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14" name="yt_shape_14814" descr="{&quot;rangeId&quot;:17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98427" cy="4811958"/>
              </a:xfrm>
              <a:prstGeom prst="rect">
                <a:avLst/>
              </a:prstGeom>
              <a:blipFill>
                <a:blip r:embed="rId2"/>
                <a:stretch>
                  <a:fillRect l="-2741" b="-1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80709BA-8AA2-4E2B-7F08-D0FAF4873C81}"/>
                  </a:ext>
                </a:extLst>
              </p:cNvPr>
              <p:cNvSpPr txBox="1"/>
              <p:nvPr/>
            </p:nvSpPr>
            <p:spPr>
              <a:xfrm>
                <a:off x="449989" y="2389259"/>
                <a:ext cx="58378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IsSplitBraceMath': 1, 'pageBreak': True}">
                <a:extLst>
                  <a:ext uri="{FF2B5EF4-FFF2-40B4-BE49-F238E27FC236}">
                    <a16:creationId xmlns:a16="http://schemas.microsoft.com/office/drawing/2014/main" id="{380709BA-8AA2-4E2B-7F08-D0FAF4873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89259"/>
                <a:ext cx="5837809" cy="1154189"/>
              </a:xfrm>
              <a:prstGeom prst="rect">
                <a:avLst/>
              </a:prstGeom>
              <a:blipFill>
                <a:blip r:embed="rId3"/>
                <a:stretch>
                  <a:fillRect l="-1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6D0A4CA-234D-EBC6-782E-6D0694EA296D}"/>
              </a:ext>
            </a:extLst>
          </p:cNvPr>
          <p:cNvSpPr txBox="1"/>
          <p:nvPr/>
        </p:nvSpPr>
        <p:spPr>
          <a:xfrm>
            <a:off x="449989" y="344983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的值为负数，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的值为正数，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6CD8FE-E3C5-A31E-B4D3-65B5BCF21298}"/>
                  </a:ext>
                </a:extLst>
              </p:cNvPr>
              <p:cNvSpPr txBox="1"/>
              <p:nvPr/>
            </p:nvSpPr>
            <p:spPr>
              <a:xfrm>
                <a:off x="449989" y="3925324"/>
                <a:ext cx="475989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, 'IsSplitBraceMath': 1, 'pageBreak': True}">
                <a:extLst>
                  <a:ext uri="{FF2B5EF4-FFF2-40B4-BE49-F238E27FC236}">
                    <a16:creationId xmlns:a16="http://schemas.microsoft.com/office/drawing/2014/main" id="{D56CD8FE-E3C5-A31E-B4D3-65B5BCF21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5324"/>
                <a:ext cx="4759896" cy="1154189"/>
              </a:xfrm>
              <a:prstGeom prst="rect">
                <a:avLst/>
              </a:prstGeom>
              <a:blipFill>
                <a:blip r:embed="rId4"/>
                <a:stretch>
                  <a:fillRect l="-2049" r="-1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D4C67F6-44DA-91A7-9D9A-6078BF672AF5}"/>
                  </a:ext>
                </a:extLst>
              </p:cNvPr>
              <p:cNvSpPr txBox="1"/>
              <p:nvPr/>
            </p:nvSpPr>
            <p:spPr>
              <a:xfrm>
                <a:off x="449989" y="4985901"/>
                <a:ext cx="4312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的取值范围为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, 'IsSplitBraceMath': 1, 'pageBreak': True}">
                <a:extLst>
                  <a:ext uri="{FF2B5EF4-FFF2-40B4-BE49-F238E27FC236}">
                    <a16:creationId xmlns:a16="http://schemas.microsoft.com/office/drawing/2014/main" id="{AD4C67F6-44DA-91A7-9D9A-6078BF672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5901"/>
                <a:ext cx="4312348" cy="726326"/>
              </a:xfrm>
              <a:prstGeom prst="rect">
                <a:avLst/>
              </a:prstGeom>
              <a:blipFill>
                <a:blip r:embed="rId5"/>
                <a:stretch>
                  <a:fillRect l="-2263" r="-22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45" name="yt_shape_14745"/>
              <p:cNvSpPr txBox="1"/>
              <p:nvPr/>
            </p:nvSpPr>
            <p:spPr>
              <a:xfrm>
                <a:off x="551384" y="1268760"/>
                <a:ext cx="11492915" cy="22890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牡丹江市中考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的分式方程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的解是非负数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8dd9,isEnd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的最小整数解是方程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的值为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745" name="yt_shape_147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760"/>
                <a:ext cx="11492915" cy="2289088"/>
              </a:xfrm>
              <a:prstGeom prst="rect">
                <a:avLst/>
              </a:prstGeom>
              <a:blipFill>
                <a:blip r:embed="rId2"/>
                <a:stretch>
                  <a:fillRect l="-1591" b="-3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EFE50DF-149E-3BFF-8D26-F2745473011B}"/>
              </a:ext>
            </a:extLst>
          </p:cNvPr>
          <p:cNvSpPr txBox="1"/>
          <p:nvPr/>
        </p:nvSpPr>
        <p:spPr>
          <a:xfrm>
            <a:off x="1118598" y="1906802"/>
            <a:ext cx="215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FB12AF-FF28-65E3-6E96-68145AD1C0C8}"/>
                  </a:ext>
                </a:extLst>
              </p:cNvPr>
              <p:cNvSpPr txBox="1"/>
              <p:nvPr/>
            </p:nvSpPr>
            <p:spPr>
              <a:xfrm>
                <a:off x="788048" y="2654506"/>
                <a:ext cx="661099" cy="724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FB12AF-FF28-65E3-6E96-68145AD1C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048" y="2654506"/>
                <a:ext cx="661099" cy="7247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51384" y="816898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变式训练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50" name="yt_shape_14750"/>
              <p:cNvSpPr txBox="1"/>
              <p:nvPr/>
            </p:nvSpPr>
            <p:spPr>
              <a:xfrm>
                <a:off x="540000" y="900000"/>
                <a:ext cx="10294934" cy="48797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的解不大于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的取值范围是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50" name="yt_shape_147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94934" cy="4879797"/>
              </a:xfrm>
              <a:prstGeom prst="rect">
                <a:avLst/>
              </a:prstGeom>
              <a:blipFill>
                <a:blip r:embed="rId2"/>
                <a:stretch>
                  <a:fillRect l="-1836" r="-889" b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33358C4-8825-C3D7-642E-0DB796559118}"/>
              </a:ext>
            </a:extLst>
          </p:cNvPr>
          <p:cNvSpPr txBox="1"/>
          <p:nvPr/>
        </p:nvSpPr>
        <p:spPr>
          <a:xfrm>
            <a:off x="802414" y="1524643"/>
            <a:ext cx="114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BD2D4D-005C-BF74-67E3-C6D5CE683F02}"/>
                  </a:ext>
                </a:extLst>
              </p:cNvPr>
              <p:cNvSpPr txBox="1"/>
              <p:nvPr/>
            </p:nvSpPr>
            <p:spPr>
              <a:xfrm>
                <a:off x="449989" y="3235079"/>
                <a:ext cx="665295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pageBreak': True}">
                <a:extLst>
                  <a:ext uri="{FF2B5EF4-FFF2-40B4-BE49-F238E27FC236}">
                    <a16:creationId xmlns:a16="http://schemas.microsoft.com/office/drawing/2014/main" id="{58BD2D4D-005C-BF74-67E3-C6D5CE683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5079"/>
                <a:ext cx="6652958" cy="769062"/>
              </a:xfrm>
              <a:prstGeom prst="rect">
                <a:avLst/>
              </a:prstGeom>
              <a:blipFill>
                <a:blip r:embed="rId3"/>
                <a:stretch>
                  <a:fillRect l="-1467" r="-15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BEBF27-51C8-3542-45B3-464499FEC509}"/>
                  </a:ext>
                </a:extLst>
              </p:cNvPr>
              <p:cNvSpPr txBox="1"/>
              <p:nvPr/>
            </p:nvSpPr>
            <p:spPr>
              <a:xfrm>
                <a:off x="449989" y="3910530"/>
                <a:ext cx="632434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, 'hasSerialNum': 1, 'pageBreak': True}">
                <a:extLst>
                  <a:ext uri="{FF2B5EF4-FFF2-40B4-BE49-F238E27FC236}">
                    <a16:creationId xmlns:a16="http://schemas.microsoft.com/office/drawing/2014/main" id="{0FBEBF27-51C8-3542-45B3-464499FEC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0530"/>
                <a:ext cx="6324347" cy="769061"/>
              </a:xfrm>
              <a:prstGeom prst="rect">
                <a:avLst/>
              </a:prstGeom>
              <a:blipFill>
                <a:blip r:embed="rId4"/>
                <a:stretch>
                  <a:fillRect l="-1543" r="-163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26A669-5F94-5B05-ECF6-E194F8C5EE50}"/>
                  </a:ext>
                </a:extLst>
              </p:cNvPr>
              <p:cNvSpPr txBox="1"/>
              <p:nvPr/>
            </p:nvSpPr>
            <p:spPr>
              <a:xfrm>
                <a:off x="449989" y="4585978"/>
                <a:ext cx="368814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hasSerialNum': 1, 'pageBreak': True}">
                <a:extLst>
                  <a:ext uri="{FF2B5EF4-FFF2-40B4-BE49-F238E27FC236}">
                    <a16:creationId xmlns:a16="http://schemas.microsoft.com/office/drawing/2014/main" id="{CC26A669-5F94-5B05-ECF6-E194F8C5EE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5978"/>
                <a:ext cx="3688143" cy="769062"/>
              </a:xfrm>
              <a:prstGeom prst="rect">
                <a:avLst/>
              </a:prstGeom>
              <a:blipFill>
                <a:blip r:embed="rId5"/>
                <a:stretch>
                  <a:fillRect l="-2645" r="-281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0A876B7-A3F2-A4EB-5C23-606574BE503F}"/>
              </a:ext>
            </a:extLst>
          </p:cNvPr>
          <p:cNvSpPr txBox="1"/>
          <p:nvPr/>
        </p:nvSpPr>
        <p:spPr>
          <a:xfrm>
            <a:off x="449989" y="5261428"/>
            <a:ext cx="15707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0" name="yt_shape_14760"/>
          <p:cNvSpPr txBox="1"/>
          <p:nvPr/>
        </p:nvSpPr>
        <p:spPr>
          <a:xfrm>
            <a:off x="540000" y="900000"/>
            <a:ext cx="837569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的解集确定字母系数的值或取值范围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61" name="yt_shape_14761"/>
              <p:cNvSpPr txBox="1"/>
              <p:nvPr/>
            </p:nvSpPr>
            <p:spPr>
              <a:xfrm>
                <a:off x="540119" y="1395205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教材母题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36d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【思路点拨】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利用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小小取较小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建立关于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的不等式并求解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61" name="yt_shape_14761" descr="{&quot;rangeId&quot;:18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2939844"/>
              </a:xfrm>
              <a:prstGeom prst="rect">
                <a:avLst/>
              </a:prstGeom>
              <a:blipFill>
                <a:blip r:embed="rId2"/>
                <a:stretch>
                  <a:fillRect l="-1645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369575" title="H_25.973701">
            <a:extLst>
              <a:ext uri="{FF2B5EF4-FFF2-40B4-BE49-F238E27FC236}">
                <a16:creationId xmlns:a16="http://schemas.microsoft.com/office/drawing/2014/main" id="{08F37C20-D31D-7F12-C3BC-62ABFFE986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1C4F9B-B6C4-00D1-811B-E1B50901CF1F}"/>
              </a:ext>
            </a:extLst>
          </p:cNvPr>
          <p:cNvSpPr txBox="1"/>
          <p:nvPr/>
        </p:nvSpPr>
        <p:spPr>
          <a:xfrm>
            <a:off x="450108" y="3835440"/>
            <a:ext cx="418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E83A4E-DCBD-957D-5951-FFDFF23D8114}"/>
              </a:ext>
            </a:extLst>
          </p:cNvPr>
          <p:cNvSpPr txBox="1"/>
          <p:nvPr/>
        </p:nvSpPr>
        <p:spPr>
          <a:xfrm>
            <a:off x="461331" y="4385837"/>
            <a:ext cx="187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6" name="yt_shape_14766"/>
          <p:cNvSpPr txBox="1"/>
          <p:nvPr/>
        </p:nvSpPr>
        <p:spPr>
          <a:xfrm>
            <a:off x="540119" y="900000"/>
            <a:ext cx="11492915" cy="37962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【方法点拨】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根据不等式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的解集求字母系数的值或取值范围，可按下述步骤进行：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458f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解每一个不等式，把解集用具体的数或字母表示出来；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9_81df6"/>
              </a:rPr>
              <a:t>根据已知条件，即不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等式组的解集情况，列出关于字母系数的不等式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5_5c046"/>
              </a:rPr>
              <a:t>这时一定要注意是否包括边界点，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可以进行检验，看边界点是否满足题意；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5_008e6"/>
              </a:rPr>
              <a:t>解这个关于字母系数的不等式，求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出字母的值或取值范围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70" name="yt_shape_14770"/>
              <p:cNvSpPr txBox="1"/>
              <p:nvPr/>
            </p:nvSpPr>
            <p:spPr>
              <a:xfrm>
                <a:off x="540000" y="1280794"/>
                <a:ext cx="1036687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的一元一次不等式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770" name="yt_shape_14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0794"/>
                <a:ext cx="10366877" cy="642163"/>
              </a:xfrm>
              <a:prstGeom prst="rect">
                <a:avLst/>
              </a:prstGeom>
              <a:blipFill>
                <a:blip r:embed="rId2"/>
                <a:stretch>
                  <a:fillRect l="-1824" r="-82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772" name="yt_table_147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585108"/>
              </p:ext>
            </p:extLst>
          </p:nvPr>
        </p:nvGraphicFramePr>
        <p:xfrm>
          <a:off x="540047" y="1973745"/>
          <a:ext cx="76574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101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101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16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1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774" name="yt_shape_14774"/>
              <p:cNvSpPr txBox="1"/>
              <p:nvPr/>
            </p:nvSpPr>
            <p:spPr>
              <a:xfrm>
                <a:off x="540000" y="2499916"/>
                <a:ext cx="10732297" cy="26220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不等式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+2&lt;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的解集是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4774" name="yt_shape_14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9916"/>
                <a:ext cx="10732297" cy="2622000"/>
              </a:xfrm>
              <a:prstGeom prst="rect">
                <a:avLst/>
              </a:prstGeom>
              <a:blipFill>
                <a:blip r:embed="rId3"/>
                <a:stretch>
                  <a:fillRect l="-1761" t="-1860" r="-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79A36C-9DC5-AD19-50F0-D982418BD1AD}"/>
              </a:ext>
            </a:extLst>
          </p:cNvPr>
          <p:cNvSpPr txBox="1"/>
          <p:nvPr/>
        </p:nvSpPr>
        <p:spPr>
          <a:xfrm>
            <a:off x="9886342" y="1233988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B60328-DD9E-B7AA-6962-E283EFB6CDD5}"/>
              </a:ext>
            </a:extLst>
          </p:cNvPr>
          <p:cNvSpPr txBox="1"/>
          <p:nvPr/>
        </p:nvSpPr>
        <p:spPr>
          <a:xfrm>
            <a:off x="9678126" y="2453110"/>
            <a:ext cx="1210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A9BB2E-9332-FAC4-3616-6103DC848C19}"/>
              </a:ext>
            </a:extLst>
          </p:cNvPr>
          <p:cNvSpPr txBox="1"/>
          <p:nvPr/>
        </p:nvSpPr>
        <p:spPr>
          <a:xfrm>
            <a:off x="10014041" y="2928598"/>
            <a:ext cx="1142111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376" y="836712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变式训练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79" name="yt_shape_14779"/>
              <p:cNvSpPr txBox="1"/>
              <p:nvPr/>
            </p:nvSpPr>
            <p:spPr>
              <a:xfrm>
                <a:off x="583720" y="1644121"/>
                <a:ext cx="7194277" cy="33137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不等式组的解集为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1+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14779" name="yt_shape_147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20" y="1644121"/>
                <a:ext cx="7194277" cy="3313792"/>
              </a:xfrm>
              <a:prstGeom prst="rect">
                <a:avLst/>
              </a:prstGeom>
              <a:blipFill>
                <a:blip r:embed="rId2"/>
                <a:stretch>
                  <a:fillRect l="-2627" r="-1610" b="-4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3431A0B-7B5E-ED17-672E-FA3019D7870F}"/>
                  </a:ext>
                </a:extLst>
              </p:cNvPr>
              <p:cNvSpPr txBox="1"/>
              <p:nvPr/>
            </p:nvSpPr>
            <p:spPr>
              <a:xfrm>
                <a:off x="493709" y="1597315"/>
                <a:ext cx="44669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3431A0B-7B5E-ED17-672E-FA3019D78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09" y="1597315"/>
                <a:ext cx="4466972" cy="765061"/>
              </a:xfrm>
              <a:prstGeom prst="rect">
                <a:avLst/>
              </a:prstGeom>
              <a:blipFill>
                <a:blip r:embed="rId3"/>
                <a:stretch>
                  <a:fillRect l="-2183" r="-204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4EBCF19-5348-9502-D4E7-BFBC9407B60A}"/>
              </a:ext>
            </a:extLst>
          </p:cNvPr>
          <p:cNvSpPr txBox="1"/>
          <p:nvPr/>
        </p:nvSpPr>
        <p:spPr>
          <a:xfrm>
            <a:off x="493709" y="2268764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AFA97B-08A9-B979-8420-7D491D1D934C}"/>
              </a:ext>
            </a:extLst>
          </p:cNvPr>
          <p:cNvSpPr txBox="1"/>
          <p:nvPr/>
        </p:nvSpPr>
        <p:spPr>
          <a:xfrm>
            <a:off x="493709" y="2744252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不等式组的解集为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F62C73-A391-3108-D4C1-3A20A7141305}"/>
                  </a:ext>
                </a:extLst>
              </p:cNvPr>
              <p:cNvSpPr txBox="1"/>
              <p:nvPr/>
            </p:nvSpPr>
            <p:spPr>
              <a:xfrm>
                <a:off x="493709" y="3219740"/>
                <a:ext cx="4677219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1+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F62C73-A391-3108-D4C1-3A20A7141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09" y="3219740"/>
                <a:ext cx="4677219" cy="1328560"/>
              </a:xfrm>
              <a:prstGeom prst="rect">
                <a:avLst/>
              </a:prstGeom>
              <a:blipFill>
                <a:blip r:embed="rId4"/>
                <a:stretch>
                  <a:fillRect l="-2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6E72BB5-7E46-990A-2C6A-6D1AC295B3A0}"/>
              </a:ext>
            </a:extLst>
          </p:cNvPr>
          <p:cNvSpPr txBox="1"/>
          <p:nvPr/>
        </p:nvSpPr>
        <p:spPr>
          <a:xfrm>
            <a:off x="493709" y="4454688"/>
            <a:ext cx="7304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479376" y="692696"/>
                <a:ext cx="11244632" cy="11632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已知不等式组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&lt;1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的解集为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92696"/>
                <a:ext cx="11244632" cy="1163267"/>
              </a:xfrm>
              <a:prstGeom prst="rect">
                <a:avLst/>
              </a:prstGeom>
              <a:blipFill>
                <a:blip r:embed="rId5"/>
                <a:stretch>
                  <a:fillRect l="-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1" name="yt_shape_14781"/>
          <p:cNvSpPr txBox="1"/>
          <p:nvPr/>
        </p:nvSpPr>
        <p:spPr>
          <a:xfrm>
            <a:off x="540000" y="900000"/>
            <a:ext cx="806791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根据不等式组有解或无解确定字母的值或取值范围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82" name="yt_shape_14782"/>
              <p:cNvSpPr txBox="1"/>
              <p:nvPr/>
            </p:nvSpPr>
            <p:spPr>
              <a:xfrm>
                <a:off x="540000" y="1395205"/>
                <a:ext cx="8627362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782" name="yt_shape_14782" descr="{&quot;rangeId&quot;:9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8627362" cy="1247008"/>
              </a:xfrm>
              <a:prstGeom prst="rect">
                <a:avLst/>
              </a:prstGeom>
              <a:blipFill>
                <a:blip r:embed="rId2"/>
                <a:stretch>
                  <a:fillRect l="-2191" r="-1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784" name="yt_table_147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931971"/>
              </p:ext>
            </p:extLst>
          </p:nvPr>
        </p:nvGraphicFramePr>
        <p:xfrm>
          <a:off x="540047" y="2693001"/>
          <a:ext cx="9378316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1018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19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20"/>
                    </a:ext>
                  </a:extLst>
                </a:gridCol>
                <a:gridCol w="1654175">
                  <a:extLst>
                    <a:ext uri="{9D8B030D-6E8A-4147-A177-3AD203B41FA5}">
                      <a16:colId xmlns:a16="http://schemas.microsoft.com/office/drawing/2014/main" val="11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786" name="yt_shape_14786"/>
              <p:cNvSpPr txBox="1"/>
              <p:nvPr/>
            </p:nvSpPr>
            <p:spPr>
              <a:xfrm>
                <a:off x="540000" y="3219172"/>
                <a:ext cx="8924879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1&gt;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786" name="yt_shape_14786" descr="{&quot;rangeId&quot;:10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9172"/>
                <a:ext cx="8924879" cy="1070934"/>
              </a:xfrm>
              <a:prstGeom prst="rect">
                <a:avLst/>
              </a:prstGeom>
              <a:blipFill>
                <a:blip r:embed="rId3"/>
                <a:stretch>
                  <a:fillRect l="-2117" r="-1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788" name="yt_table_147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570744"/>
              </p:ext>
            </p:extLst>
          </p:nvPr>
        </p:nvGraphicFramePr>
        <p:xfrm>
          <a:off x="540047" y="4340894"/>
          <a:ext cx="9310054" cy="475488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1022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23"/>
                    </a:ext>
                  </a:extLst>
                </a:gridCol>
                <a:gridCol w="2568893">
                  <a:extLst>
                    <a:ext uri="{9D8B030D-6E8A-4147-A177-3AD203B41FA5}">
                      <a16:colId xmlns:a16="http://schemas.microsoft.com/office/drawing/2014/main" val="11024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11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"/>
                  </a:ext>
                </a:extLst>
              </a:tr>
            </a:tbl>
          </a:graphicData>
        </a:graphic>
      </p:graphicFrame>
      <p:pic>
        <p:nvPicPr>
          <p:cNvPr id="3" name="yt_shape_1714123369663" title="H_25.973701">
            <a:extLst>
              <a:ext uri="{FF2B5EF4-FFF2-40B4-BE49-F238E27FC236}">
                <a16:creationId xmlns:a16="http://schemas.microsoft.com/office/drawing/2014/main" id="{ED8A0A9C-980C-8CD2-3208-A700EFF4BD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805A11-C0EF-F41B-75DF-91BE7E8B7A6F}"/>
              </a:ext>
            </a:extLst>
          </p:cNvPr>
          <p:cNvSpPr txBox="1"/>
          <p:nvPr/>
        </p:nvSpPr>
        <p:spPr>
          <a:xfrm>
            <a:off x="8215897" y="1465501"/>
            <a:ext cx="3832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C3B511-BEF1-ACBB-1EA1-3252AD565925}"/>
              </a:ext>
            </a:extLst>
          </p:cNvPr>
          <p:cNvSpPr txBox="1"/>
          <p:nvPr/>
        </p:nvSpPr>
        <p:spPr>
          <a:xfrm>
            <a:off x="8407540" y="3241139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90" name="yt_shape_14790"/>
              <p:cNvSpPr txBox="1"/>
              <p:nvPr/>
            </p:nvSpPr>
            <p:spPr>
              <a:xfrm>
                <a:off x="569387" y="690199"/>
                <a:ext cx="6548331" cy="48413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原不等式组有解，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解集应是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实数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14790" name="yt_shape_14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690199"/>
                <a:ext cx="6548331" cy="4841390"/>
              </a:xfrm>
              <a:prstGeom prst="rect">
                <a:avLst/>
              </a:prstGeom>
              <a:blipFill>
                <a:blip r:embed="rId2"/>
                <a:stretch>
                  <a:fillRect l="-2791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A25309-88D2-C4D9-D7F7-78F85E37FC1A}"/>
              </a:ext>
            </a:extLst>
          </p:cNvPr>
          <p:cNvSpPr txBox="1"/>
          <p:nvPr/>
        </p:nvSpPr>
        <p:spPr>
          <a:xfrm>
            <a:off x="479376" y="2636912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63370A-394C-7C2C-78D3-649A694F51F9}"/>
                  </a:ext>
                </a:extLst>
              </p:cNvPr>
              <p:cNvSpPr txBox="1"/>
              <p:nvPr/>
            </p:nvSpPr>
            <p:spPr>
              <a:xfrm>
                <a:off x="479376" y="3112400"/>
                <a:ext cx="3393822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解不等式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63370A-394C-7C2C-78D3-649A694F5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112400"/>
                <a:ext cx="3393822" cy="727342"/>
              </a:xfrm>
              <a:prstGeom prst="rect">
                <a:avLst/>
              </a:prstGeom>
              <a:blipFill>
                <a:blip r:embed="rId3"/>
                <a:stretch>
                  <a:fillRect l="-2878" r="-2878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C85110-42C6-0C3D-344A-5C693A430E12}"/>
                  </a:ext>
                </a:extLst>
              </p:cNvPr>
              <p:cNvSpPr txBox="1"/>
              <p:nvPr/>
            </p:nvSpPr>
            <p:spPr>
              <a:xfrm>
                <a:off x="479376" y="3746130"/>
                <a:ext cx="5984622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原不等式组有解，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解集应是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C85110-42C6-0C3D-344A-5C693A430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46130"/>
                <a:ext cx="5984622" cy="727342"/>
              </a:xfrm>
              <a:prstGeom prst="rect">
                <a:avLst/>
              </a:prstGeom>
              <a:blipFill>
                <a:blip r:embed="rId4"/>
                <a:stretch>
                  <a:fillRect l="-1631" r="-1631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F31C21-143E-8DD0-A757-F961DC744D76}"/>
                  </a:ext>
                </a:extLst>
              </p:cNvPr>
              <p:cNvSpPr txBox="1"/>
              <p:nvPr/>
            </p:nvSpPr>
            <p:spPr>
              <a:xfrm>
                <a:off x="479376" y="4379860"/>
                <a:ext cx="2801683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F31C21-143E-8DD0-A757-F961DC744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79860"/>
                <a:ext cx="2801683" cy="727342"/>
              </a:xfrm>
              <a:prstGeom prst="rect">
                <a:avLst/>
              </a:prstGeom>
              <a:blipFill>
                <a:blip r:embed="rId5"/>
                <a:stretch>
                  <a:fillRect l="-3486" r="-3486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212C59D-058C-C582-D6B1-EE3B39CE7BFA}"/>
              </a:ext>
            </a:extLst>
          </p:cNvPr>
          <p:cNvSpPr txBox="1"/>
          <p:nvPr/>
        </p:nvSpPr>
        <p:spPr>
          <a:xfrm>
            <a:off x="479376" y="5013590"/>
            <a:ext cx="395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实数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955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,isEnd</vt:lpstr>
      <vt:lpstr>_⨹_1_203f1,isEnd</vt:lpstr>
      <vt:lpstr>_⨹_1_4458f</vt:lpstr>
      <vt:lpstr>_⨹_1_ada07</vt:lpstr>
      <vt:lpstr>_⨹_1_f36d3</vt:lpstr>
      <vt:lpstr>_⨹_15_008e6</vt:lpstr>
      <vt:lpstr>_⨹_15_5c046</vt:lpstr>
      <vt:lpstr>_⨹_3_4f9e6</vt:lpstr>
      <vt:lpstr>_⨹_5_3a6b2</vt:lpstr>
      <vt:lpstr>_⨹_5_775bd</vt:lpstr>
      <vt:lpstr>_⨹_5_98dd9,isEnd</vt:lpstr>
      <vt:lpstr>_⨹_7_c411f</vt:lpstr>
      <vt:lpstr>_⨹_9_81df6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2024-04-28T05:12:25Z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