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2" r:id="rId5"/>
    <p:sldId id="316" r:id="rId6"/>
    <p:sldId id="318" r:id="rId7"/>
    <p:sldId id="319" r:id="rId8"/>
    <p:sldId id="322" r:id="rId9"/>
    <p:sldId id="324" r:id="rId10"/>
    <p:sldId id="327" r:id="rId11"/>
    <p:sldId id="332" r:id="rId12"/>
    <p:sldId id="333" r:id="rId13"/>
    <p:sldId id="334" r:id="rId14"/>
    <p:sldId id="337" r:id="rId15"/>
    <p:sldId id="336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4" name="yt_shape_1051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513" name="yt_image_10513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16" name="yt_shape_10516"/>
          <p:cNvSpPr txBox="1"/>
          <p:nvPr/>
        </p:nvSpPr>
        <p:spPr>
          <a:xfrm>
            <a:off x="540000" y="1482165"/>
            <a:ext cx="482984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零次幂：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517" name="yt_shape_10517"/>
          <p:cNvSpPr txBox="1"/>
          <p:nvPr/>
        </p:nvSpPr>
        <p:spPr>
          <a:xfrm>
            <a:off x="540000" y="1971599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18" name="yt_table_10518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7464643"/>
                  </p:ext>
                </p:extLst>
              </p:nvPr>
            </p:nvGraphicFramePr>
            <p:xfrm>
              <a:off x="540047" y="2450902"/>
              <a:ext cx="7852728" cy="635000"/>
            </p:xfrm>
            <a:graphic>
              <a:graphicData uri="http://schemas.openxmlformats.org/drawingml/2006/table">
                <a:tbl>
                  <a:tblPr/>
                  <a:tblGrid>
                    <a:gridCol w="2389505">
                      <a:extLst>
                        <a:ext uri="{9D8B030D-6E8A-4147-A177-3AD203B41FA5}">
                          <a16:colId xmlns:a16="http://schemas.microsoft.com/office/drawing/2014/main" val="10149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150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151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15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518" name="yt_table_10518" descr="{&quot;rangeId&quot;:2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7464643"/>
                  </p:ext>
                </p:extLst>
              </p:nvPr>
            </p:nvGraphicFramePr>
            <p:xfrm>
              <a:off x="540047" y="2450902"/>
              <a:ext cx="7852728" cy="635000"/>
            </p:xfrm>
            <a:graphic>
              <a:graphicData uri="http://schemas.openxmlformats.org/drawingml/2006/table">
                <a:tbl>
                  <a:tblPr/>
                  <a:tblGrid>
                    <a:gridCol w="2389505">
                      <a:extLst>
                        <a:ext uri="{9D8B030D-6E8A-4147-A177-3AD203B41FA5}">
                          <a16:colId xmlns:a16="http://schemas.microsoft.com/office/drawing/2014/main" val="10149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150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151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152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2882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519" name="yt_shape_10519"/>
          <p:cNvSpPr txBox="1"/>
          <p:nvPr/>
        </p:nvSpPr>
        <p:spPr>
          <a:xfrm>
            <a:off x="540000" y="3136550"/>
            <a:ext cx="77120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铜仁市中考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20" name="yt_table_1052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934467"/>
              </p:ext>
            </p:extLst>
          </p:nvPr>
        </p:nvGraphicFramePr>
        <p:xfrm>
          <a:off x="540047" y="3615853"/>
          <a:ext cx="7852728" cy="475488"/>
        </p:xfrm>
        <a:graphic>
          <a:graphicData uri="http://schemas.openxmlformats.org/drawingml/2006/table">
            <a:tbl>
              <a:tblPr/>
              <a:tblGrid>
                <a:gridCol w="2389505">
                  <a:extLst>
                    <a:ext uri="{9D8B030D-6E8A-4147-A177-3AD203B41FA5}">
                      <a16:colId xmlns:a16="http://schemas.microsoft.com/office/drawing/2014/main" val="1015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"/>
                  </a:ext>
                </a:extLst>
              </a:tr>
            </a:tbl>
          </a:graphicData>
        </a:graphic>
      </p:graphicFrame>
      <p:sp>
        <p:nvSpPr>
          <p:cNvPr id="10522" name="yt_shape_10522"/>
          <p:cNvSpPr txBox="1"/>
          <p:nvPr/>
        </p:nvSpPr>
        <p:spPr>
          <a:xfrm>
            <a:off x="540000" y="4142024"/>
            <a:ext cx="48218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523" name="yt_table_10523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55821881"/>
                  </p:ext>
                </p:extLst>
              </p:nvPr>
            </p:nvGraphicFramePr>
            <p:xfrm>
              <a:off x="540047" y="4621327"/>
              <a:ext cx="7852728" cy="1146937"/>
            </p:xfrm>
            <a:graphic>
              <a:graphicData uri="http://schemas.openxmlformats.org/drawingml/2006/table">
                <a:tbl>
                  <a:tblPr/>
                  <a:tblGrid>
                    <a:gridCol w="4747081">
                      <a:extLst>
                        <a:ext uri="{9D8B030D-6E8A-4147-A177-3AD203B41FA5}">
                          <a16:colId xmlns:a16="http://schemas.microsoft.com/office/drawing/2014/main" val="10157"/>
                        </a:ext>
                      </a:extLst>
                    </a:gridCol>
                    <a:gridCol w="3105647">
                      <a:extLst>
                        <a:ext uri="{9D8B030D-6E8A-4147-A177-3AD203B41FA5}">
                          <a16:colId xmlns:a16="http://schemas.microsoft.com/office/drawing/2014/main" val="101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523" name="yt_table_10523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55821881"/>
                  </p:ext>
                </p:extLst>
              </p:nvPr>
            </p:nvGraphicFramePr>
            <p:xfrm>
              <a:off x="540047" y="4621327"/>
              <a:ext cx="7852728" cy="1146937"/>
            </p:xfrm>
            <a:graphic>
              <a:graphicData uri="http://schemas.openxmlformats.org/drawingml/2006/table">
                <a:tbl>
                  <a:tblPr/>
                  <a:tblGrid>
                    <a:gridCol w="4747081">
                      <a:extLst>
                        <a:ext uri="{9D8B030D-6E8A-4147-A177-3AD203B41FA5}">
                          <a16:colId xmlns:a16="http://schemas.microsoft.com/office/drawing/2014/main" val="10157"/>
                        </a:ext>
                      </a:extLst>
                    </a:gridCol>
                    <a:gridCol w="3105647">
                      <a:extLst>
                        <a:ext uri="{9D8B030D-6E8A-4147-A177-3AD203B41FA5}">
                          <a16:colId xmlns:a16="http://schemas.microsoft.com/office/drawing/2014/main" val="10158"/>
                        </a:ext>
                      </a:extLst>
                    </a:gridCol>
                  </a:tblGrid>
                  <a:tr h="475488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1"/>
                      </a:ext>
                    </a:extLst>
                  </a:tr>
                  <a:tr h="67144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77477" r="-65469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2740676" title="H_26.259764">
            <a:extLst>
              <a:ext uri="{FF2B5EF4-FFF2-40B4-BE49-F238E27FC236}">
                <a16:creationId xmlns:a16="http://schemas.microsoft.com/office/drawing/2014/main" id="{57398DBD-8438-F1B9-FA9A-AF4BDA1E16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DB4D10E-573E-E6C6-4115-1CC8FB1D9E94}"/>
              </a:ext>
            </a:extLst>
          </p:cNvPr>
          <p:cNvSpPr txBox="1"/>
          <p:nvPr/>
        </p:nvSpPr>
        <p:spPr>
          <a:xfrm>
            <a:off x="43615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2711C1-80B6-C144-9663-2BB96877AF91}"/>
              </a:ext>
            </a:extLst>
          </p:cNvPr>
          <p:cNvSpPr txBox="1"/>
          <p:nvPr/>
        </p:nvSpPr>
        <p:spPr>
          <a:xfrm>
            <a:off x="7257189" y="30897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69CA0E-727D-94BF-9D13-860541F1C66F}"/>
              </a:ext>
            </a:extLst>
          </p:cNvPr>
          <p:cNvSpPr txBox="1"/>
          <p:nvPr/>
        </p:nvSpPr>
        <p:spPr>
          <a:xfrm>
            <a:off x="4412389" y="409521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91" name="yt_shape_10591"/>
              <p:cNvSpPr txBox="1"/>
              <p:nvPr/>
            </p:nvSpPr>
            <p:spPr>
              <a:xfrm>
                <a:off x="540000" y="900000"/>
                <a:ext cx="7511672" cy="41211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91" name="yt_shape_10591" descr="{&quot;rangeId&quot;:24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511672" cy="4121193"/>
              </a:xfrm>
              <a:prstGeom prst="rect">
                <a:avLst/>
              </a:prstGeom>
              <a:blipFill>
                <a:blip r:embed="rId2"/>
                <a:stretch>
                  <a:fillRect l="-2516" t="-1331" r="-1542" b="-14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7F671A0-3930-EC96-26E5-FFA9EDACCAF8}"/>
              </a:ext>
            </a:extLst>
          </p:cNvPr>
          <p:cNvSpPr txBox="1"/>
          <p:nvPr/>
        </p:nvSpPr>
        <p:spPr>
          <a:xfrm>
            <a:off x="449989" y="2003116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7DC27B-78CA-8F2B-891A-9C7C7241575E}"/>
              </a:ext>
            </a:extLst>
          </p:cNvPr>
          <p:cNvSpPr txBox="1"/>
          <p:nvPr/>
        </p:nvSpPr>
        <p:spPr>
          <a:xfrm>
            <a:off x="1684953" y="2478604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7B907F2-8702-49A9-1F4C-C6F78F441770}"/>
                  </a:ext>
                </a:extLst>
              </p:cNvPr>
              <p:cNvSpPr txBox="1"/>
              <p:nvPr/>
            </p:nvSpPr>
            <p:spPr>
              <a:xfrm>
                <a:off x="449989" y="3625541"/>
                <a:ext cx="3299523" cy="7675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, 'hasSerialNum': 1, 'pageBreak': True}">
                <a:extLst>
                  <a:ext uri="{FF2B5EF4-FFF2-40B4-BE49-F238E27FC236}">
                    <a16:creationId xmlns:a16="http://schemas.microsoft.com/office/drawing/2014/main" id="{F7B907F2-8702-49A9-1F4C-C6F78F4417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5541"/>
                <a:ext cx="3299523" cy="767537"/>
              </a:xfrm>
              <a:prstGeom prst="rect">
                <a:avLst/>
              </a:prstGeom>
              <a:blipFill>
                <a:blip r:embed="rId3"/>
                <a:stretch>
                  <a:fillRect l="-295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D097A97-D0E7-C531-DE79-EF2FF439C7F6}"/>
                  </a:ext>
                </a:extLst>
              </p:cNvPr>
              <p:cNvSpPr txBox="1"/>
              <p:nvPr/>
            </p:nvSpPr>
            <p:spPr>
              <a:xfrm>
                <a:off x="1684953" y="4299466"/>
                <a:ext cx="937324" cy="728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D097A97-D0E7-C531-DE79-EF2FF439C7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4953" y="4299466"/>
                <a:ext cx="937324" cy="728676"/>
              </a:xfrm>
              <a:prstGeom prst="rect">
                <a:avLst/>
              </a:prstGeom>
              <a:blipFill>
                <a:blip r:embed="rId4"/>
                <a:stretch>
                  <a:fillRect l="-9740" r="-1103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9" name="yt_shape_10599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滴水穿石的故事大家都听过吧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现在测量出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7d052"/>
              </a:rPr>
              <a:t>水珠不断地滴在一块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石头上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石头上形成一个深为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厘米的小洞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3e8fc"/>
              </a:rPr>
              <a:t>问平均每年小洞的深度增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厘米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0.04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0.04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0.001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答：平均每年小洞的深度增加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C0E7CA-97F0-BCD4-F3E5-BC200733605A}"/>
              </a:ext>
            </a:extLst>
          </p:cNvPr>
          <p:cNvSpPr txBox="1"/>
          <p:nvPr/>
        </p:nvSpPr>
        <p:spPr>
          <a:xfrm>
            <a:off x="450108" y="2279658"/>
            <a:ext cx="299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厘米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D839E0-1941-8FE6-13AC-605A507D1FBB}"/>
              </a:ext>
            </a:extLst>
          </p:cNvPr>
          <p:cNvSpPr txBox="1"/>
          <p:nvPr/>
        </p:nvSpPr>
        <p:spPr>
          <a:xfrm>
            <a:off x="450108" y="2755146"/>
            <a:ext cx="467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362E70-C2C0-5145-5C93-AB5F0FEDB0B7}"/>
              </a:ext>
            </a:extLst>
          </p:cNvPr>
          <p:cNvSpPr txBox="1"/>
          <p:nvPr/>
        </p:nvSpPr>
        <p:spPr>
          <a:xfrm>
            <a:off x="450108" y="3230634"/>
            <a:ext cx="559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答：平均每年小洞的深度增加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3" name="yt_shape_10603"/>
          <p:cNvSpPr txBox="1"/>
          <p:nvPr/>
        </p:nvSpPr>
        <p:spPr>
          <a:xfrm>
            <a:off x="479376" y="1025415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602" name="yt_image_10602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948" y="1025415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05" name="yt_shape_10605"/>
          <p:cNvSpPr txBox="1"/>
          <p:nvPr/>
        </p:nvSpPr>
        <p:spPr>
          <a:xfrm>
            <a:off x="479376" y="1556792"/>
            <a:ext cx="7205499" cy="57099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分类讨论思想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阅读材料并填空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的任何次幂都为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的奇数次幂为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的偶数次幂为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任何不等于零的数的零次幂为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2.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，为偶数，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代数式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CBD074-0C13-8E7F-E40F-CC4C74F43494}"/>
              </a:ext>
            </a:extLst>
          </p:cNvPr>
          <p:cNvSpPr txBox="1"/>
          <p:nvPr/>
        </p:nvSpPr>
        <p:spPr>
          <a:xfrm>
            <a:off x="3742165" y="198547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69A23A-99D8-7CA6-299D-1AACECF22EE1}"/>
              </a:ext>
            </a:extLst>
          </p:cNvPr>
          <p:cNvSpPr txBox="1"/>
          <p:nvPr/>
        </p:nvSpPr>
        <p:spPr>
          <a:xfrm>
            <a:off x="3742165" y="246096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FD8FC3-5C47-8967-81B5-2B7A83EF25EE}"/>
              </a:ext>
            </a:extLst>
          </p:cNvPr>
          <p:cNvSpPr txBox="1"/>
          <p:nvPr/>
        </p:nvSpPr>
        <p:spPr>
          <a:xfrm>
            <a:off x="3742165" y="293645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5924BFB-BF25-810A-966C-CC6F3CA7C83E}"/>
              </a:ext>
            </a:extLst>
          </p:cNvPr>
          <p:cNvSpPr txBox="1"/>
          <p:nvPr/>
        </p:nvSpPr>
        <p:spPr>
          <a:xfrm>
            <a:off x="5418565" y="341193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4" name="yt_shape_10614"/>
          <p:cNvSpPr txBox="1"/>
          <p:nvPr/>
        </p:nvSpPr>
        <p:spPr>
          <a:xfrm>
            <a:off x="479376" y="2362920"/>
            <a:ext cx="10825079" cy="235590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4045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代数式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4045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综上所述，当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时，代数式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的值为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AF0F985-9656-B611-1F7F-57C7D52EC097}"/>
              </a:ext>
            </a:extLst>
          </p:cNvPr>
          <p:cNvSpPr txBox="1"/>
          <p:nvPr/>
        </p:nvSpPr>
        <p:spPr>
          <a:xfrm>
            <a:off x="403982" y="4248824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72F51C1-5EDA-2D95-A127-45A4C17229E4}"/>
              </a:ext>
            </a:extLst>
          </p:cNvPr>
          <p:cNvSpPr txBox="1"/>
          <p:nvPr/>
        </p:nvSpPr>
        <p:spPr>
          <a:xfrm>
            <a:off x="403982" y="4724312"/>
            <a:ext cx="536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CA2322-EAC3-590F-FB50-2795BA2FCDE1}"/>
              </a:ext>
            </a:extLst>
          </p:cNvPr>
          <p:cNvSpPr txBox="1"/>
          <p:nvPr/>
        </p:nvSpPr>
        <p:spPr>
          <a:xfrm>
            <a:off x="403982" y="5199800"/>
            <a:ext cx="5739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代数式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77B2FD-5139-EDD8-D1CD-45CC30BAB638}"/>
              </a:ext>
            </a:extLst>
          </p:cNvPr>
          <p:cNvSpPr txBox="1"/>
          <p:nvPr/>
        </p:nvSpPr>
        <p:spPr>
          <a:xfrm>
            <a:off x="403982" y="5675288"/>
            <a:ext cx="1090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综上所述，当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时，代数式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9376" y="1268760"/>
            <a:ext cx="869401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请问当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代数式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1500" i="1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aseline="300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的值为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？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0CCAC13-ED21-EABD-F7DA-25A2D96E44D8}"/>
              </a:ext>
            </a:extLst>
          </p:cNvPr>
          <p:cNvSpPr txBox="1"/>
          <p:nvPr/>
        </p:nvSpPr>
        <p:spPr>
          <a:xfrm>
            <a:off x="403982" y="1811355"/>
            <a:ext cx="4374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4471FD-8533-4C82-9ADC-5C786C2D4646}"/>
              </a:ext>
            </a:extLst>
          </p:cNvPr>
          <p:cNvSpPr txBox="1"/>
          <p:nvPr/>
        </p:nvSpPr>
        <p:spPr>
          <a:xfrm>
            <a:off x="403982" y="2286842"/>
            <a:ext cx="6807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时，代数式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3925FEA-7FCF-05C6-A7B1-317BF4645E3B}"/>
              </a:ext>
            </a:extLst>
          </p:cNvPr>
          <p:cNvSpPr txBox="1"/>
          <p:nvPr/>
        </p:nvSpPr>
        <p:spPr>
          <a:xfrm>
            <a:off x="403982" y="2762330"/>
            <a:ext cx="406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4278F43-B236-000D-41E0-6503C09C26AE}"/>
              </a:ext>
            </a:extLst>
          </p:cNvPr>
          <p:cNvSpPr txBox="1"/>
          <p:nvPr/>
        </p:nvSpPr>
        <p:spPr>
          <a:xfrm>
            <a:off x="403982" y="3237818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，为偶数，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7B7910E-61A6-8E15-0D66-E5D5E85D1B26}"/>
              </a:ext>
            </a:extLst>
          </p:cNvPr>
          <p:cNvSpPr txBox="1"/>
          <p:nvPr/>
        </p:nvSpPr>
        <p:spPr>
          <a:xfrm>
            <a:off x="403982" y="3713307"/>
            <a:ext cx="5815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代数式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9376" y="762120"/>
            <a:ext cx="2954655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根据材料回答问题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6" name="yt_shape_10616"/>
          <p:cNvSpPr txBox="1"/>
          <p:nvPr/>
        </p:nvSpPr>
        <p:spPr>
          <a:xfrm>
            <a:off x="695400" y="1556792"/>
            <a:ext cx="10884473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零次幂与负整数指数幂的前提条件是底数不等于零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用科学记数法将一些较小的数表示成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的形式时，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8_6d511"/>
              </a:rPr>
              <a:t>是只有一位整数的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数，并且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值等于原数中左起第一个非零数字前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的个数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7_b5e44"/>
              </a:rPr>
              <a:t>含整数位数上的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矩形 2"/>
          <p:cNvSpPr/>
          <p:nvPr/>
        </p:nvSpPr>
        <p:spPr>
          <a:xfrm>
            <a:off x="407368" y="764704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学霸笔记</a:t>
            </a:r>
            <a:endParaRPr lang="zh-CN" altLang="zh-CN" sz="2400" dirty="0">
              <a:solidFill>
                <a:srgbClr val="000000"/>
              </a:solidFill>
              <a:latin typeface="宋体/Times New Roman" pitchFamily="24"/>
              <a:ea typeface="黑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4" name="yt_shape_10524"/>
          <p:cNvSpPr txBox="1"/>
          <p:nvPr/>
        </p:nvSpPr>
        <p:spPr>
          <a:xfrm>
            <a:off x="540000" y="900000"/>
            <a:ext cx="51744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25" name="yt_table_105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38920"/>
              </p:ext>
            </p:extLst>
          </p:nvPr>
        </p:nvGraphicFramePr>
        <p:xfrm>
          <a:off x="540047" y="1379303"/>
          <a:ext cx="5113656" cy="950976"/>
        </p:xfrm>
        <a:graphic>
          <a:graphicData uri="http://schemas.openxmlformats.org/drawingml/2006/table">
            <a:tbl>
              <a:tblPr/>
              <a:tblGrid>
                <a:gridCol w="2518093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  <a:gridCol w="2595563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527" name="yt_shape_10527"/>
              <p:cNvSpPr txBox="1"/>
              <p:nvPr/>
            </p:nvSpPr>
            <p:spPr>
              <a:xfrm>
                <a:off x="540000" y="2380857"/>
                <a:ext cx="6362319" cy="20702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0.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527" name="yt_shape_105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80857"/>
                <a:ext cx="6362319" cy="2070247"/>
              </a:xfrm>
              <a:prstGeom prst="rect">
                <a:avLst/>
              </a:prstGeom>
              <a:blipFill>
                <a:blip r:embed="rId2"/>
                <a:stretch>
                  <a:fillRect l="-2972" r="-2109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4480155-581D-5693-4A50-3727D4A58EC0}"/>
              </a:ext>
            </a:extLst>
          </p:cNvPr>
          <p:cNvSpPr txBox="1"/>
          <p:nvPr/>
        </p:nvSpPr>
        <p:spPr>
          <a:xfrm>
            <a:off x="476163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BCEC445-0D86-45DF-DE8B-42B303EC77FD}"/>
                  </a:ext>
                </a:extLst>
              </p:cNvPr>
              <p:cNvSpPr txBox="1"/>
              <p:nvPr/>
            </p:nvSpPr>
            <p:spPr>
              <a:xfrm>
                <a:off x="5218839" y="2253101"/>
                <a:ext cx="66109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3" name="文本框 2" descr="{'rangeId': 6, 'hasSerialNum': 1, 'mathAnswerShape': 1}">
                <a:extLst>
                  <a:ext uri="{FF2B5EF4-FFF2-40B4-BE49-F238E27FC236}">
                    <a16:creationId xmlns:a16="http://schemas.microsoft.com/office/drawing/2014/main" id="{6BCEC445-0D86-45DF-DE8B-42B303EC77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8839" y="2253101"/>
                <a:ext cx="661099" cy="76849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C0C70C3-86D6-0BAF-3E94-E2D9A39ECDC1}"/>
              </a:ext>
            </a:extLst>
          </p:cNvPr>
          <p:cNvSpPr txBox="1"/>
          <p:nvPr/>
        </p:nvSpPr>
        <p:spPr>
          <a:xfrm>
            <a:off x="449989" y="3484417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56C78A-C0EE-D989-7B9E-48E1DEA79C72}"/>
              </a:ext>
            </a:extLst>
          </p:cNvPr>
          <p:cNvSpPr txBox="1"/>
          <p:nvPr/>
        </p:nvSpPr>
        <p:spPr>
          <a:xfrm>
            <a:off x="1707289" y="4060877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31" name="yt_shape_10531"/>
              <p:cNvSpPr txBox="1"/>
              <p:nvPr/>
            </p:nvSpPr>
            <p:spPr>
              <a:xfrm>
                <a:off x="540000" y="900000"/>
                <a:ext cx="9372117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负整数指数幂：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是正整数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531" name="yt_shape_10531" descr="{&quot;rangeId&quot;:7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372117" cy="641394"/>
              </a:xfrm>
              <a:prstGeom prst="rect">
                <a:avLst/>
              </a:prstGeom>
              <a:blipFill>
                <a:blip r:embed="rId2"/>
                <a:stretch>
                  <a:fillRect r="-97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33" name="yt_shape_10533"/>
              <p:cNvSpPr txBox="1"/>
              <p:nvPr/>
            </p:nvSpPr>
            <p:spPr>
              <a:xfrm>
                <a:off x="540000" y="1592182"/>
                <a:ext cx="506548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所得结果是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533" name="yt_shape_10533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2182"/>
                <a:ext cx="5065489" cy="638893"/>
              </a:xfrm>
              <a:prstGeom prst="rect">
                <a:avLst/>
              </a:prstGeom>
              <a:blipFill>
                <a:blip r:embed="rId3"/>
                <a:stretch>
                  <a:fillRect l="-3730" r="-264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35" name="yt_table_10535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84713814"/>
                  </p:ext>
                </p:extLst>
              </p:nvPr>
            </p:nvGraphicFramePr>
            <p:xfrm>
              <a:off x="540047" y="2281863"/>
              <a:ext cx="7819392" cy="671449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161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16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163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1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535" name="yt_table_10535" descr="{&quot;rangeId&quot;:8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84713814"/>
                  </p:ext>
                </p:extLst>
              </p:nvPr>
            </p:nvGraphicFramePr>
            <p:xfrm>
              <a:off x="540047" y="2281863"/>
              <a:ext cx="7819392" cy="632714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161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16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163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164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8718" r="-13051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37003" r="-556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536" name="yt_shape_10536"/>
          <p:cNvSpPr txBox="1"/>
          <p:nvPr/>
        </p:nvSpPr>
        <p:spPr>
          <a:xfrm>
            <a:off x="540000" y="2965225"/>
            <a:ext cx="51296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下列计算结果为负数的是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37" name="yt_table_105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523120"/>
              </p:ext>
            </p:extLst>
          </p:nvPr>
        </p:nvGraphicFramePr>
        <p:xfrm>
          <a:off x="540047" y="3444528"/>
          <a:ext cx="6395086" cy="950976"/>
        </p:xfrm>
        <a:graphic>
          <a:graphicData uri="http://schemas.openxmlformats.org/drawingml/2006/table">
            <a:tbl>
              <a:tblPr/>
              <a:tblGrid>
                <a:gridCol w="4718686">
                  <a:extLst>
                    <a:ext uri="{9D8B030D-6E8A-4147-A177-3AD203B41FA5}">
                      <a16:colId xmlns:a16="http://schemas.microsoft.com/office/drawing/2014/main" val="10165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7"/>
                  </a:ext>
                </a:extLst>
              </a:tr>
            </a:tbl>
          </a:graphicData>
        </a:graphic>
      </p:graphicFrame>
      <p:sp>
        <p:nvSpPr>
          <p:cNvPr id="10539" name="yt_shape_10539"/>
          <p:cNvSpPr txBox="1"/>
          <p:nvPr/>
        </p:nvSpPr>
        <p:spPr>
          <a:xfrm>
            <a:off x="540000" y="4446082"/>
            <a:ext cx="51472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40" name="yt_table_10540" title="H_109.5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24989555"/>
                  </p:ext>
                </p:extLst>
              </p:nvPr>
            </p:nvGraphicFramePr>
            <p:xfrm>
              <a:off x="540047" y="4925385"/>
              <a:ext cx="7351142" cy="1476503"/>
            </p:xfrm>
            <a:graphic>
              <a:graphicData uri="http://schemas.openxmlformats.org/drawingml/2006/table">
                <a:tbl>
                  <a:tblPr/>
                  <a:tblGrid>
                    <a:gridCol w="4718686">
                      <a:extLst>
                        <a:ext uri="{9D8B030D-6E8A-4147-A177-3AD203B41FA5}">
                          <a16:colId xmlns:a16="http://schemas.microsoft.com/office/drawing/2014/main" val="10167"/>
                        </a:ext>
                      </a:extLst>
                    </a:gridCol>
                    <a:gridCol w="2632456">
                      <a:extLst>
                        <a:ext uri="{9D8B030D-6E8A-4147-A177-3AD203B41FA5}">
                          <a16:colId xmlns:a16="http://schemas.microsoft.com/office/drawing/2014/main" val="1016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540" name="yt_table_10540" descr="{&quot;rangeId&quot;:10,&quot;type&quot;:&quot;Option&quot;}" title="H_109.5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24989555"/>
                  </p:ext>
                </p:extLst>
              </p:nvPr>
            </p:nvGraphicFramePr>
            <p:xfrm>
              <a:off x="540047" y="4925385"/>
              <a:ext cx="7351142" cy="1391349"/>
            </p:xfrm>
            <a:graphic>
              <a:graphicData uri="http://schemas.openxmlformats.org/drawingml/2006/table">
                <a:tbl>
                  <a:tblPr/>
                  <a:tblGrid>
                    <a:gridCol w="4718686">
                      <a:extLst>
                        <a:ext uri="{9D8B030D-6E8A-4147-A177-3AD203B41FA5}">
                          <a16:colId xmlns:a16="http://schemas.microsoft.com/office/drawing/2014/main" val="10167"/>
                        </a:ext>
                      </a:extLst>
                    </a:gridCol>
                    <a:gridCol w="2632456">
                      <a:extLst>
                        <a:ext uri="{9D8B030D-6E8A-4147-A177-3AD203B41FA5}">
                          <a16:colId xmlns:a16="http://schemas.microsoft.com/office/drawing/2014/main" val="10168"/>
                        </a:ext>
                      </a:extLst>
                    </a:gridCol>
                  </a:tblGrid>
                  <a:tr h="74885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55742" b="-983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79398" b="-983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8"/>
                      </a:ext>
                    </a:extLst>
                  </a:tr>
                  <a:tr h="64249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16981" r="-5574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79398" t="-116981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2740968" title="H_26.259764">
            <a:extLst>
              <a:ext uri="{FF2B5EF4-FFF2-40B4-BE49-F238E27FC236}">
                <a16:creationId xmlns:a16="http://schemas.microsoft.com/office/drawing/2014/main" id="{83567D66-A3C9-C2CC-91EC-D0F6F6FB4A3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5084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E55180-A9CF-C161-C222-060E185F2974}"/>
              </a:ext>
            </a:extLst>
          </p:cNvPr>
          <p:cNvSpPr txBox="1"/>
          <p:nvPr/>
        </p:nvSpPr>
        <p:spPr>
          <a:xfrm>
            <a:off x="4636227" y="1545376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175728-383F-481E-FD75-6E332710646F}"/>
              </a:ext>
            </a:extLst>
          </p:cNvPr>
          <p:cNvSpPr txBox="1"/>
          <p:nvPr/>
        </p:nvSpPr>
        <p:spPr>
          <a:xfrm>
            <a:off x="4717189" y="291841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31C3EA-1BE4-9A3A-FEB1-7F400A7C68FE}"/>
              </a:ext>
            </a:extLst>
          </p:cNvPr>
          <p:cNvSpPr txBox="1"/>
          <p:nvPr/>
        </p:nvSpPr>
        <p:spPr>
          <a:xfrm>
            <a:off x="4717189" y="43992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41" name="yt_shape_10541"/>
              <p:cNvSpPr txBox="1"/>
              <p:nvPr/>
            </p:nvSpPr>
            <p:spPr>
              <a:xfrm>
                <a:off x="540000" y="900000"/>
                <a:ext cx="5458225" cy="56166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湘潭市中考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把下列各式写成分数形式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41" name="yt_shape_105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58225" cy="5616602"/>
              </a:xfrm>
              <a:prstGeom prst="rect">
                <a:avLst/>
              </a:prstGeom>
              <a:blipFill>
                <a:blip r:embed="rId2"/>
                <a:stretch>
                  <a:fillRect l="-3464" t="-977" r="-2458" b="-8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5364040-606C-7F58-4CDC-4E9CE92A2B38}"/>
              </a:ext>
            </a:extLst>
          </p:cNvPr>
          <p:cNvSpPr txBox="1"/>
          <p:nvPr/>
        </p:nvSpPr>
        <p:spPr>
          <a:xfrm>
            <a:off x="5093427" y="1328682"/>
            <a:ext cx="637285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D8F5EF8-ABB6-2C78-7DF7-2719E4E01659}"/>
                  </a:ext>
                </a:extLst>
              </p:cNvPr>
              <p:cNvSpPr txBox="1"/>
              <p:nvPr/>
            </p:nvSpPr>
            <p:spPr>
              <a:xfrm>
                <a:off x="2326414" y="1871073"/>
                <a:ext cx="78968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D8F5EF8-ABB6-2C78-7DF7-2719E4E016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6414" y="1871073"/>
                <a:ext cx="789686" cy="76804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2CE2B9A-7AC1-B5FE-7E05-8CF812DE413D}"/>
              </a:ext>
            </a:extLst>
          </p:cNvPr>
          <p:cNvSpPr txBox="1"/>
          <p:nvPr/>
        </p:nvSpPr>
        <p:spPr>
          <a:xfrm>
            <a:off x="3421789" y="262645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3B9ED22-F45E-5AC8-9C1E-83B960C57792}"/>
                  </a:ext>
                </a:extLst>
              </p:cNvPr>
              <p:cNvSpPr txBox="1"/>
              <p:nvPr/>
            </p:nvSpPr>
            <p:spPr>
              <a:xfrm>
                <a:off x="2735989" y="3020995"/>
                <a:ext cx="1399287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3B9ED22-F45E-5AC8-9C1E-83B960C577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5989" y="3020995"/>
                <a:ext cx="1399287" cy="768045"/>
              </a:xfrm>
              <a:prstGeom prst="rect">
                <a:avLst/>
              </a:prstGeom>
              <a:blipFill>
                <a:blip r:embed="rId4"/>
                <a:stretch>
                  <a:fillRect l="-6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4BD28DD-5D04-4CED-011E-2098F19E1766}"/>
                  </a:ext>
                </a:extLst>
              </p:cNvPr>
              <p:cNvSpPr txBox="1"/>
              <p:nvPr/>
            </p:nvSpPr>
            <p:spPr>
              <a:xfrm>
                <a:off x="2526439" y="4149080"/>
                <a:ext cx="796353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4BD28DD-5D04-4CED-011E-2098F19E17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6439" y="4149080"/>
                <a:ext cx="796353" cy="76861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BF2936E-D45B-2218-237C-AC15E565EB21}"/>
                  </a:ext>
                </a:extLst>
              </p:cNvPr>
              <p:cNvSpPr txBox="1"/>
              <p:nvPr/>
            </p:nvSpPr>
            <p:spPr>
              <a:xfrm>
                <a:off x="3050314" y="4824085"/>
                <a:ext cx="1282193" cy="8352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BF2936E-D45B-2218-237C-AC15E565EB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0314" y="4824085"/>
                <a:ext cx="1282193" cy="835229"/>
              </a:xfrm>
              <a:prstGeom prst="rect">
                <a:avLst/>
              </a:prstGeom>
              <a:blipFill>
                <a:blip r:embed="rId6"/>
                <a:stretch>
                  <a:fillRect l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7C1BB3D-80C6-D0A4-1F0A-95F81EB46D29}"/>
                  </a:ext>
                </a:extLst>
              </p:cNvPr>
              <p:cNvSpPr txBox="1"/>
              <p:nvPr/>
            </p:nvSpPr>
            <p:spPr>
              <a:xfrm>
                <a:off x="3572602" y="5565702"/>
                <a:ext cx="1277366" cy="7924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7C1BB3D-80C6-D0A4-1F0A-95F81EB46D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2602" y="5565702"/>
                <a:ext cx="1277366" cy="792493"/>
              </a:xfrm>
              <a:prstGeom prst="rect">
                <a:avLst/>
              </a:prstGeom>
              <a:blipFill>
                <a:blip r:embed="rId7"/>
                <a:stretch>
                  <a:fillRect l="-7143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56" name="yt_shape_10556"/>
              <p:cNvSpPr txBox="1"/>
              <p:nvPr/>
            </p:nvSpPr>
            <p:spPr>
              <a:xfrm>
                <a:off x="540000" y="900000"/>
                <a:ext cx="4252767" cy="41151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56" name="yt_shape_10556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252767" cy="4115166"/>
              </a:xfrm>
              <a:prstGeom prst="rect">
                <a:avLst/>
              </a:prstGeom>
              <a:blipFill>
                <a:blip r:embed="rId2"/>
                <a:stretch>
                  <a:fillRect l="-4448" t="-1333" r="-3587" b="-3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C06596B-ED74-A2CB-A2CD-43B7B7F316ED}"/>
                  </a:ext>
                </a:extLst>
              </p:cNvPr>
              <p:cNvSpPr txBox="1"/>
              <p:nvPr/>
            </p:nvSpPr>
            <p:spPr>
              <a:xfrm>
                <a:off x="449989" y="2000131"/>
                <a:ext cx="2385124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hasSerialNum': 1}">
                <a:extLst>
                  <a:ext uri="{FF2B5EF4-FFF2-40B4-BE49-F238E27FC236}">
                    <a16:creationId xmlns:a16="http://schemas.microsoft.com/office/drawing/2014/main" id="{EC06596B-ED74-A2CB-A2CD-43B7B7F316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131"/>
                <a:ext cx="2385124" cy="768300"/>
              </a:xfrm>
              <a:prstGeom prst="rect">
                <a:avLst/>
              </a:prstGeom>
              <a:blipFill>
                <a:blip r:embed="rId3"/>
                <a:stretch>
                  <a:fillRect l="-4092" r="-409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B9C67E1-D97B-BB69-5C67-5D80BAB9AA86}"/>
                  </a:ext>
                </a:extLst>
              </p:cNvPr>
              <p:cNvSpPr txBox="1"/>
              <p:nvPr/>
            </p:nvSpPr>
            <p:spPr>
              <a:xfrm>
                <a:off x="1703512" y="2755247"/>
                <a:ext cx="913511" cy="776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B9C67E1-D97B-BB69-5C67-5D80BAB9AA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755247"/>
                <a:ext cx="913511" cy="776046"/>
              </a:xfrm>
              <a:prstGeom prst="rect">
                <a:avLst/>
              </a:prstGeom>
              <a:blipFill>
                <a:blip r:embed="rId4"/>
                <a:stretch>
                  <a:fillRect l="-10000" r="-11333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6685B48-FF59-FED7-3125-0C809B736C3E}"/>
              </a:ext>
            </a:extLst>
          </p:cNvPr>
          <p:cNvSpPr txBox="1"/>
          <p:nvPr/>
        </p:nvSpPr>
        <p:spPr>
          <a:xfrm>
            <a:off x="449989" y="4028702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D5A886-372C-029C-0412-403F9655BA03}"/>
              </a:ext>
            </a:extLst>
          </p:cNvPr>
          <p:cNvSpPr txBox="1"/>
          <p:nvPr/>
        </p:nvSpPr>
        <p:spPr>
          <a:xfrm>
            <a:off x="1703512" y="4584618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4" name="yt_shape_10564"/>
          <p:cNvSpPr txBox="1"/>
          <p:nvPr/>
        </p:nvSpPr>
        <p:spPr>
          <a:xfrm>
            <a:off x="540000" y="900000"/>
            <a:ext cx="627575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用科学记数法表示绝对值小于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的数</a:t>
            </a:r>
          </a:p>
        </p:txBody>
      </p:sp>
      <p:sp>
        <p:nvSpPr>
          <p:cNvPr id="10565" name="yt_shape_10565"/>
          <p:cNvSpPr txBox="1"/>
          <p:nvPr/>
        </p:nvSpPr>
        <p:spPr>
          <a:xfrm>
            <a:off x="540119" y="1395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郴州市中考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为响应习近平总书记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67be4"/>
              </a:rPr>
              <a:t>坚决打赢关键核心技术攻坚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的号召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某科研团队最近攻克了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7nm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的光刻机难题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1nm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22f1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0.000000001m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7nm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66" name="yt_table_1056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612064"/>
              </p:ext>
            </p:extLst>
          </p:nvPr>
        </p:nvGraphicFramePr>
        <p:xfrm>
          <a:off x="540047" y="2834771"/>
          <a:ext cx="5664518" cy="950976"/>
        </p:xfrm>
        <a:graphic>
          <a:graphicData uri="http://schemas.openxmlformats.org/drawingml/2006/table">
            <a:tbl>
              <a:tblPr/>
              <a:tblGrid>
                <a:gridCol w="3403918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  <a:gridCol w="2260600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0.7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0.7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</a:tbl>
          </a:graphicData>
        </a:graphic>
      </p:graphicFrame>
      <p:pic>
        <p:nvPicPr>
          <p:cNvPr id="3" name="yt_shape_1714122741158" title="H_26.259764">
            <a:extLst>
              <a:ext uri="{FF2B5EF4-FFF2-40B4-BE49-F238E27FC236}">
                <a16:creationId xmlns:a16="http://schemas.microsoft.com/office/drawing/2014/main" id="{FBA7BB9E-AA6F-75CC-949A-A39E10FB5F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B99B02-B816-C5AF-C818-ED65C18D30C1}"/>
              </a:ext>
            </a:extLst>
          </p:cNvPr>
          <p:cNvSpPr txBox="1"/>
          <p:nvPr/>
        </p:nvSpPr>
        <p:spPr>
          <a:xfrm>
            <a:off x="6790582" y="229937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0568"/>
          <p:cNvSpPr txBox="1"/>
          <p:nvPr/>
        </p:nvSpPr>
        <p:spPr>
          <a:xfrm>
            <a:off x="540000" y="3933056"/>
            <a:ext cx="718786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0.003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3.05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用小数表示为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4EB84C-61F2-2947-D506-459AB8631CA7}"/>
              </a:ext>
            </a:extLst>
          </p:cNvPr>
          <p:cNvSpPr txBox="1"/>
          <p:nvPr/>
        </p:nvSpPr>
        <p:spPr>
          <a:xfrm>
            <a:off x="6730139" y="388625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1A45185-1BA8-5B19-8289-9CDD1FA72E83}"/>
              </a:ext>
            </a:extLst>
          </p:cNvPr>
          <p:cNvSpPr txBox="1"/>
          <p:nvPr/>
        </p:nvSpPr>
        <p:spPr>
          <a:xfrm>
            <a:off x="5555389" y="4361738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0.00305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0" name="yt_shape_10570"/>
          <p:cNvSpPr txBox="1"/>
          <p:nvPr/>
        </p:nvSpPr>
        <p:spPr>
          <a:xfrm>
            <a:off x="540000" y="900000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考虑问题不全而出错</a:t>
            </a:r>
          </a:p>
        </p:txBody>
      </p:sp>
      <p:sp>
        <p:nvSpPr>
          <p:cNvPr id="10571" name="yt_shape_10571"/>
          <p:cNvSpPr txBox="1"/>
          <p:nvPr/>
        </p:nvSpPr>
        <p:spPr>
          <a:xfrm>
            <a:off x="540000" y="1395205"/>
            <a:ext cx="108827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应满足的条件是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2741235" title="H_26.259764">
            <a:extLst>
              <a:ext uri="{FF2B5EF4-FFF2-40B4-BE49-F238E27FC236}">
                <a16:creationId xmlns:a16="http://schemas.microsoft.com/office/drawing/2014/main" id="{D2140F06-E750-BBD2-8863-DCABE1B22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3B2965-D0AE-E926-DD03-C2686A8C8D33}"/>
              </a:ext>
            </a:extLst>
          </p:cNvPr>
          <p:cNvSpPr txBox="1"/>
          <p:nvPr/>
        </p:nvSpPr>
        <p:spPr>
          <a:xfrm>
            <a:off x="9214576" y="1348399"/>
            <a:ext cx="2116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3" name="yt_shape_1057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572" name="yt_image_10572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75" name="yt_shape_10575"/>
              <p:cNvSpPr txBox="1"/>
              <p:nvPr/>
            </p:nvSpPr>
            <p:spPr>
              <a:xfrm>
                <a:off x="540119" y="1482165"/>
                <a:ext cx="11492915" cy="11091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北海校级月考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4c02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7.02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0.000702.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其中正确的式子有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575" name="yt_shape_10575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1109150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77" name="yt_table_1057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885146"/>
              </p:ext>
            </p:extLst>
          </p:nvPr>
        </p:nvGraphicFramePr>
        <p:xfrm>
          <a:off x="540047" y="2642103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579" name="yt_shape_10579"/>
              <p:cNvSpPr txBox="1"/>
              <p:nvPr/>
            </p:nvSpPr>
            <p:spPr>
              <a:xfrm>
                <a:off x="540000" y="3168274"/>
                <a:ext cx="909543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579" name="yt_shape_10579" descr="{&quot;rangeId&quot;:2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68274"/>
                <a:ext cx="9095439" cy="638893"/>
              </a:xfrm>
              <a:prstGeom prst="rect">
                <a:avLst/>
              </a:prstGeom>
              <a:blipFill>
                <a:blip r:embed="rId4"/>
                <a:stretch>
                  <a:fillRect l="-2078" r="-100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81" name="yt_table_105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158882"/>
              </p:ext>
            </p:extLst>
          </p:nvPr>
        </p:nvGraphicFramePr>
        <p:xfrm>
          <a:off x="540047" y="3857955"/>
          <a:ext cx="7415848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  <a:gridCol w="2740025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60C1C37-EF2A-4653-5884-8524772D2B8A}"/>
              </a:ext>
            </a:extLst>
          </p:cNvPr>
          <p:cNvSpPr txBox="1"/>
          <p:nvPr/>
        </p:nvSpPr>
        <p:spPr>
          <a:xfrm>
            <a:off x="6774707" y="2109412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38F7FE-B388-40D0-18E8-E18DE2D8210F}"/>
              </a:ext>
            </a:extLst>
          </p:cNvPr>
          <p:cNvSpPr txBox="1"/>
          <p:nvPr/>
        </p:nvSpPr>
        <p:spPr>
          <a:xfrm>
            <a:off x="8627201" y="3121468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83" name="yt_shape_10583"/>
              <p:cNvSpPr txBox="1"/>
              <p:nvPr/>
            </p:nvSpPr>
            <p:spPr>
              <a:xfrm>
                <a:off x="540120" y="900000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龙山一中月考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定义一种新运算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▲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0c2ca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▲2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583" name="yt_shape_10583" descr="{&quot;rangeId&quot;:2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918" r="-109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85" name="yt_table_10585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437748"/>
                  </p:ext>
                </p:extLst>
              </p:nvPr>
            </p:nvGraphicFramePr>
            <p:xfrm>
              <a:off x="540047" y="2069812"/>
              <a:ext cx="7819391" cy="672465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177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178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179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1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585" name="yt_table_10585" descr="{&quot;rangeId&quot;:22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437748"/>
                  </p:ext>
                </p:extLst>
              </p:nvPr>
            </p:nvGraphicFramePr>
            <p:xfrm>
              <a:off x="540047" y="2069812"/>
              <a:ext cx="7819391" cy="633667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177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178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179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180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4576" r="-4550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625424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86" name="yt_shape_10586"/>
              <p:cNvSpPr txBox="1"/>
              <p:nvPr/>
            </p:nvSpPr>
            <p:spPr>
              <a:xfrm>
                <a:off x="540119" y="2754127"/>
                <a:ext cx="11492915" cy="22833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若有理数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367d,isEnd"/>
                  </a:rPr>
                  <a:t>0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586" name="yt_shape_105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54127"/>
                <a:ext cx="11492915" cy="2283317"/>
              </a:xfrm>
              <a:prstGeom prst="rect">
                <a:avLst/>
              </a:prstGeom>
              <a:blipFill>
                <a:blip r:embed="rId4"/>
                <a:stretch>
                  <a:fillRect l="-1645" t="-2406" b="-3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B57B5BA-7D0B-1CC4-2096-9F9C81253C8C}"/>
              </a:ext>
            </a:extLst>
          </p:cNvPr>
          <p:cNvSpPr txBox="1"/>
          <p:nvPr/>
        </p:nvSpPr>
        <p:spPr>
          <a:xfrm>
            <a:off x="5947622" y="1328682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228232-B23A-C775-CA4A-893A4A4317B8}"/>
              </a:ext>
            </a:extLst>
          </p:cNvPr>
          <p:cNvSpPr txBox="1"/>
          <p:nvPr/>
        </p:nvSpPr>
        <p:spPr>
          <a:xfrm>
            <a:off x="1059708" y="318280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568FA0-6FCB-2A2F-28C7-3DA6061701C8}"/>
              </a:ext>
            </a:extLst>
          </p:cNvPr>
          <p:cNvSpPr txBox="1"/>
          <p:nvPr/>
        </p:nvSpPr>
        <p:spPr>
          <a:xfrm>
            <a:off x="3496521" y="3658297"/>
            <a:ext cx="942086" cy="7683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D0E940-7D53-813D-2005-94FEC48A23AC}"/>
              </a:ext>
            </a:extLst>
          </p:cNvPr>
          <p:cNvSpPr txBox="1"/>
          <p:nvPr/>
        </p:nvSpPr>
        <p:spPr>
          <a:xfrm>
            <a:off x="4825258" y="4332986"/>
            <a:ext cx="789686" cy="7291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1243</Words>
  <Application>Microsoft Office PowerPoint</Application>
  <PresentationFormat>宽屏</PresentationFormat>
  <Paragraphs>173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9" baseType="lpstr">
      <vt:lpstr>,isEnd</vt:lpstr>
      <vt:lpstr>_⨹_1_0c2ca</vt:lpstr>
      <vt:lpstr>_⨹_1_722f1</vt:lpstr>
      <vt:lpstr>_⨹_1_8367d,isEnd</vt:lpstr>
      <vt:lpstr>_⨹_1_d4c02</vt:lpstr>
      <vt:lpstr>_⨹_11_3e8fc</vt:lpstr>
      <vt:lpstr>_⨹_12_67be4</vt:lpstr>
      <vt:lpstr>_⨹_7_b5e44</vt:lpstr>
      <vt:lpstr>_⨹_8_6d511</vt:lpstr>
      <vt:lpstr>_⨹_9_7d052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2024-04-28T00:59:14Z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