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8"/>
  </p:notesMasterIdLst>
  <p:sldIdLst>
    <p:sldId id="303" r:id="rId3"/>
    <p:sldId id="306" r:id="rId4"/>
    <p:sldId id="312" r:id="rId5"/>
    <p:sldId id="314" r:id="rId6"/>
    <p:sldId id="316" r:id="rId7"/>
    <p:sldId id="330" r:id="rId8"/>
    <p:sldId id="317" r:id="rId9"/>
    <p:sldId id="319" r:id="rId10"/>
    <p:sldId id="323" r:id="rId11"/>
    <p:sldId id="325" r:id="rId12"/>
    <p:sldId id="331" r:id="rId13"/>
    <p:sldId id="326" r:id="rId14"/>
    <p:sldId id="328" r:id="rId15"/>
    <p:sldId id="332" r:id="rId16"/>
    <p:sldId id="256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3EDCEB-75C5-47C3-B0F7-66A78DCA3183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3F336A-576F-4CEB-A882-4F79C25775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91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F336A-576F-4CEB-A882-4F79C25775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513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yt_image_14341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3" name="yt_shape_14343"/>
          <p:cNvSpPr txBox="1"/>
          <p:nvPr/>
        </p:nvSpPr>
        <p:spPr>
          <a:xfrm>
            <a:off x="540000" y="1482165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一元一次不等式的概念</a:t>
            </a:r>
          </a:p>
        </p:txBody>
      </p:sp>
      <p:sp>
        <p:nvSpPr>
          <p:cNvPr id="14344" name="yt_shape_14344"/>
          <p:cNvSpPr txBox="1"/>
          <p:nvPr/>
        </p:nvSpPr>
        <p:spPr>
          <a:xfrm>
            <a:off x="540000" y="1977370"/>
            <a:ext cx="69762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下列不等式中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是一元一次不等式的是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45" name="yt_table_143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133039"/>
              </p:ext>
            </p:extLst>
          </p:nvPr>
        </p:nvGraphicFramePr>
        <p:xfrm>
          <a:off x="540047" y="2456673"/>
          <a:ext cx="6450648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943"/>
                    </a:ext>
                  </a:extLst>
                </a:gridCol>
                <a:gridCol w="2079625">
                  <a:extLst>
                    <a:ext uri="{9D8B030D-6E8A-4147-A177-3AD203B41FA5}">
                      <a16:colId xmlns:a16="http://schemas.microsoft.com/office/drawing/2014/main" val="109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8"/>
                  </a:ext>
                </a:extLst>
              </a:tr>
            </a:tbl>
          </a:graphicData>
        </a:graphic>
      </p:graphicFrame>
      <p:sp>
        <p:nvSpPr>
          <p:cNvPr id="14347" name="yt_shape_14347"/>
          <p:cNvSpPr txBox="1"/>
          <p:nvPr/>
        </p:nvSpPr>
        <p:spPr>
          <a:xfrm>
            <a:off x="540119" y="345822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的一元一次不等式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766b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48" name="yt_table_1434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08326"/>
              </p:ext>
            </p:extLst>
          </p:nvPr>
        </p:nvGraphicFramePr>
        <p:xfrm>
          <a:off x="540047" y="4417662"/>
          <a:ext cx="7809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94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94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94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9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9"/>
                  </a:ext>
                </a:extLst>
              </a:tr>
            </a:tbl>
          </a:graphicData>
        </a:graphic>
      </p:graphicFrame>
      <p:pic>
        <p:nvPicPr>
          <p:cNvPr id="3" name="yt_shape_1714123307144" title="H_26.259764">
            <a:extLst>
              <a:ext uri="{FF2B5EF4-FFF2-40B4-BE49-F238E27FC236}">
                <a16:creationId xmlns:a16="http://schemas.microsoft.com/office/drawing/2014/main" id="{A73A206B-2E1E-9541-1EE1-CC6F7B73F1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CE859E-F532-4365-53E7-F9198DB93621}"/>
              </a:ext>
            </a:extLst>
          </p:cNvPr>
          <p:cNvSpPr txBox="1"/>
          <p:nvPr/>
        </p:nvSpPr>
        <p:spPr>
          <a:xfrm>
            <a:off x="65459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B2EC25-D974-6E76-4F82-AE2719B40A88}"/>
              </a:ext>
            </a:extLst>
          </p:cNvPr>
          <p:cNvSpPr txBox="1"/>
          <p:nvPr/>
        </p:nvSpPr>
        <p:spPr>
          <a:xfrm>
            <a:off x="1059708" y="38869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03" name="yt_shape_14403"/>
              <p:cNvSpPr txBox="1"/>
              <p:nvPr/>
            </p:nvSpPr>
            <p:spPr>
              <a:xfrm>
                <a:off x="540000" y="900000"/>
                <a:ext cx="4465966" cy="30294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解下列不等式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解：去分母，得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移项，得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合并同类项，得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两边都除以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03" name="yt_shape_14403" descr="{&quot;rangeId&quot;:22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465966" cy="3029484"/>
              </a:xfrm>
              <a:prstGeom prst="rect">
                <a:avLst/>
              </a:prstGeom>
              <a:blipFill>
                <a:blip r:embed="rId2"/>
                <a:stretch>
                  <a:fillRect l="-4235" t="-1811" r="-3279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305921D-F9C5-5F10-9894-5C34DA37AEB4}"/>
              </a:ext>
            </a:extLst>
          </p:cNvPr>
          <p:cNvSpPr txBox="1"/>
          <p:nvPr/>
        </p:nvSpPr>
        <p:spPr>
          <a:xfrm>
            <a:off x="449989" y="2002544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解：去分母，得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D3DF3B-80C0-A96C-DF59-4432C01AC6B4}"/>
              </a:ext>
            </a:extLst>
          </p:cNvPr>
          <p:cNvSpPr txBox="1"/>
          <p:nvPr/>
        </p:nvSpPr>
        <p:spPr>
          <a:xfrm>
            <a:off x="449989" y="2478032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2CBFAF-8DCE-3FB6-4B3C-DA65ACFDBCB7}"/>
              </a:ext>
            </a:extLst>
          </p:cNvPr>
          <p:cNvSpPr txBox="1"/>
          <p:nvPr/>
        </p:nvSpPr>
        <p:spPr>
          <a:xfrm>
            <a:off x="449989" y="2953520"/>
            <a:ext cx="353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合并同类项，得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D5CFD6-F040-F861-9D6A-C3716F327413}"/>
              </a:ext>
            </a:extLst>
          </p:cNvPr>
          <p:cNvSpPr txBox="1"/>
          <p:nvPr/>
        </p:nvSpPr>
        <p:spPr>
          <a:xfrm>
            <a:off x="449989" y="3429008"/>
            <a:ext cx="3839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两边都除以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07" name="yt_shape_14407"/>
              <p:cNvSpPr txBox="1"/>
              <p:nvPr/>
            </p:nvSpPr>
            <p:spPr>
              <a:xfrm>
                <a:off x="540000" y="900000"/>
                <a:ext cx="5158463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解：去分母，得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去括号，得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移项，得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合并同类项，得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两边都除以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07" name="yt_shape_14407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158463" cy="3027047"/>
              </a:xfrm>
              <a:prstGeom prst="rect">
                <a:avLst/>
              </a:prstGeom>
              <a:blipFill>
                <a:blip r:embed="rId2"/>
                <a:stretch>
                  <a:fillRect l="-3664" r="-2719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14D903F-D5BF-DCE0-5300-CBE3449EC08E}"/>
              </a:ext>
            </a:extLst>
          </p:cNvPr>
          <p:cNvSpPr txBox="1"/>
          <p:nvPr/>
        </p:nvSpPr>
        <p:spPr>
          <a:xfrm>
            <a:off x="449989" y="1524643"/>
            <a:ext cx="5288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解：去分母，得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9F49A3-C051-8679-5C55-D16EC5FBFF96}"/>
              </a:ext>
            </a:extLst>
          </p:cNvPr>
          <p:cNvSpPr txBox="1"/>
          <p:nvPr/>
        </p:nvSpPr>
        <p:spPr>
          <a:xfrm>
            <a:off x="449989" y="2000131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去括号，得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D8E720-CE5D-8487-354C-5783A73DAA30}"/>
              </a:ext>
            </a:extLst>
          </p:cNvPr>
          <p:cNvSpPr txBox="1"/>
          <p:nvPr/>
        </p:nvSpPr>
        <p:spPr>
          <a:xfrm>
            <a:off x="449989" y="2475619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移项，得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5EA4B7-BB66-28FC-CD74-51DD01225F58}"/>
              </a:ext>
            </a:extLst>
          </p:cNvPr>
          <p:cNvSpPr txBox="1"/>
          <p:nvPr/>
        </p:nvSpPr>
        <p:spPr>
          <a:xfrm>
            <a:off x="449989" y="2951107"/>
            <a:ext cx="3991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合并同类项，得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A0D7DD-803C-E3D6-4B83-FDAB6F207655}"/>
              </a:ext>
            </a:extLst>
          </p:cNvPr>
          <p:cNvSpPr txBox="1"/>
          <p:nvPr/>
        </p:nvSpPr>
        <p:spPr>
          <a:xfrm>
            <a:off x="449989" y="3426595"/>
            <a:ext cx="3534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两边都除以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10" name="yt_shape_14410"/>
              <p:cNvSpPr txBox="1"/>
              <p:nvPr/>
            </p:nvSpPr>
            <p:spPr>
              <a:xfrm>
                <a:off x="540000" y="900000"/>
                <a:ext cx="9291839" cy="52634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已知不等式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解：依题意得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的不等式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解：依题意得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10" name="yt_shape_14410" descr="{&quot;rangeId&quot;:1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91839" cy="5263429"/>
              </a:xfrm>
              <a:prstGeom prst="rect">
                <a:avLst/>
              </a:prstGeom>
              <a:blipFill>
                <a:blip r:embed="rId2"/>
                <a:stretch>
                  <a:fillRect l="-2034" r="-1050" b="-26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D302C1E-2B02-B98F-4C1C-163ECF4779ED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44187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解：依题意得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, 'pageBreak': True}">
                <a:extLst>
                  <a:ext uri="{FF2B5EF4-FFF2-40B4-BE49-F238E27FC236}">
                    <a16:creationId xmlns:a16="http://schemas.microsoft.com/office/drawing/2014/main" id="{ED302C1E-2B02-B98F-4C1C-163ECF4779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4418711" cy="765061"/>
              </a:xfrm>
              <a:prstGeom prst="rect">
                <a:avLst/>
              </a:prstGeom>
              <a:blipFill>
                <a:blip r:embed="rId3"/>
                <a:stretch>
                  <a:fillRect l="-2207" r="-206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A5AC54-94CC-3FEB-1ACF-787B0A2945FB}"/>
                  </a:ext>
                </a:extLst>
              </p:cNvPr>
              <p:cNvSpPr txBox="1"/>
              <p:nvPr/>
            </p:nvSpPr>
            <p:spPr>
              <a:xfrm>
                <a:off x="449989" y="2196092"/>
                <a:ext cx="24263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, 'pageBreak': True}">
                <a:extLst>
                  <a:ext uri="{FF2B5EF4-FFF2-40B4-BE49-F238E27FC236}">
                    <a16:creationId xmlns:a16="http://schemas.microsoft.com/office/drawing/2014/main" id="{92A5AC54-94CC-3FEB-1ACF-787B0A2945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96092"/>
                <a:ext cx="2426399" cy="765061"/>
              </a:xfrm>
              <a:prstGeom prst="rect">
                <a:avLst/>
              </a:prstGeom>
              <a:blipFill>
                <a:blip r:embed="rId4"/>
                <a:stretch>
                  <a:fillRect l="-4020" r="-376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78FB220-19ED-C88C-F7B3-032F643DC702}"/>
              </a:ext>
            </a:extLst>
          </p:cNvPr>
          <p:cNvSpPr txBox="1"/>
          <p:nvPr/>
        </p:nvSpPr>
        <p:spPr>
          <a:xfrm>
            <a:off x="449989" y="2867541"/>
            <a:ext cx="225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838F6F-681F-12E3-1E40-671EF11B75E5}"/>
              </a:ext>
            </a:extLst>
          </p:cNvPr>
          <p:cNvSpPr txBox="1"/>
          <p:nvPr/>
        </p:nvSpPr>
        <p:spPr>
          <a:xfrm>
            <a:off x="449989" y="3343029"/>
            <a:ext cx="438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708C8B-5966-6376-6082-31C63DEC795B}"/>
              </a:ext>
            </a:extLst>
          </p:cNvPr>
          <p:cNvSpPr txBox="1"/>
          <p:nvPr/>
        </p:nvSpPr>
        <p:spPr>
          <a:xfrm>
            <a:off x="449989" y="3818517"/>
            <a:ext cx="1334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C5836DD-FAAB-4262-89E5-7C6CE555966E}"/>
                  </a:ext>
                </a:extLst>
              </p:cNvPr>
              <p:cNvSpPr txBox="1"/>
              <p:nvPr/>
            </p:nvSpPr>
            <p:spPr>
              <a:xfrm>
                <a:off x="449989" y="4968883"/>
                <a:ext cx="388753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解：依题意得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8, 'hasSerialNum': 1, 'pageBreak': True}">
                <a:extLst>
                  <a:ext uri="{FF2B5EF4-FFF2-40B4-BE49-F238E27FC236}">
                    <a16:creationId xmlns:a16="http://schemas.microsoft.com/office/drawing/2014/main" id="{AC5836DD-FAAB-4262-89E5-7C6CE55596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68883"/>
                <a:ext cx="3887533" cy="766077"/>
              </a:xfrm>
              <a:prstGeom prst="rect">
                <a:avLst/>
              </a:prstGeom>
              <a:blipFill>
                <a:blip r:embed="rId5"/>
                <a:stretch>
                  <a:fillRect l="-2508" r="-250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824AB44-555C-6F4A-177A-59A38921DEC4}"/>
              </a:ext>
            </a:extLst>
          </p:cNvPr>
          <p:cNvSpPr txBox="1"/>
          <p:nvPr/>
        </p:nvSpPr>
        <p:spPr>
          <a:xfrm>
            <a:off x="449989" y="5641348"/>
            <a:ext cx="1570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0" name="yt_shape_1442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419" name="yt_image_1441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422" name="yt_shape_14422"/>
              <p:cNvSpPr txBox="1"/>
              <p:nvPr/>
            </p:nvSpPr>
            <p:spPr>
              <a:xfrm>
                <a:off x="540000" y="1143656"/>
                <a:ext cx="11111999" cy="1675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的解满足不等式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ace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422" name="yt_shape_144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43656"/>
                <a:ext cx="11111999" cy="1675523"/>
              </a:xfrm>
              <a:prstGeom prst="rect">
                <a:avLst/>
              </a:prstGeom>
              <a:blipFill>
                <a:blip r:embed="rId3"/>
                <a:stretch>
                  <a:fillRect l="-1701" b="-10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24" name="yt_shape_14424"/>
              <p:cNvSpPr txBox="1"/>
              <p:nvPr/>
            </p:nvSpPr>
            <p:spPr>
              <a:xfrm>
                <a:off x="540000" y="3157688"/>
                <a:ext cx="3928961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424" name="yt_shape_14424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57688"/>
                <a:ext cx="3928961" cy="2079287"/>
              </a:xfrm>
              <a:prstGeom prst="rect">
                <a:avLst/>
              </a:prstGeom>
              <a:blipFill>
                <a:blip r:embed="rId4"/>
                <a:stretch>
                  <a:fillRect l="-4814" t="-2639" r="-3727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F32D7D1-7587-9315-1739-1AFB8E7CC0DA}"/>
              </a:ext>
            </a:extLst>
          </p:cNvPr>
          <p:cNvSpPr txBox="1"/>
          <p:nvPr/>
        </p:nvSpPr>
        <p:spPr>
          <a:xfrm>
            <a:off x="449549" y="2821985"/>
            <a:ext cx="4071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3F724E-7CD6-4F1B-8F4E-EB47B886C5C9}"/>
              </a:ext>
            </a:extLst>
          </p:cNvPr>
          <p:cNvSpPr txBox="1"/>
          <p:nvPr/>
        </p:nvSpPr>
        <p:spPr>
          <a:xfrm>
            <a:off x="449549" y="3297473"/>
            <a:ext cx="231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5C647B-D90E-E478-87C5-4C1B298A49D1}"/>
              </a:ext>
            </a:extLst>
          </p:cNvPr>
          <p:cNvSpPr txBox="1"/>
          <p:nvPr/>
        </p:nvSpPr>
        <p:spPr>
          <a:xfrm>
            <a:off x="449549" y="3772961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04C946-D9B9-3C07-5B7A-826025B88863}"/>
                  </a:ext>
                </a:extLst>
              </p:cNvPr>
              <p:cNvSpPr txBox="1"/>
              <p:nvPr/>
            </p:nvSpPr>
            <p:spPr>
              <a:xfrm>
                <a:off x="449549" y="4248449"/>
                <a:ext cx="162471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04C946-D9B9-3C07-5B7A-826025B888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549" y="4248449"/>
                <a:ext cx="1624712" cy="726326"/>
              </a:xfrm>
              <a:prstGeom prst="rect">
                <a:avLst/>
              </a:prstGeom>
              <a:blipFill>
                <a:blip r:embed="rId5"/>
                <a:stretch>
                  <a:fillRect l="-6015" r="-601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426"/>
          <p:cNvSpPr txBox="1"/>
          <p:nvPr/>
        </p:nvSpPr>
        <p:spPr>
          <a:xfrm>
            <a:off x="623273" y="854604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学霸笔记</a:t>
            </a:r>
          </a:p>
        </p:txBody>
      </p:sp>
      <p:sp>
        <p:nvSpPr>
          <p:cNvPr id="3" name="yt_shape_14427"/>
          <p:cNvSpPr txBox="1"/>
          <p:nvPr/>
        </p:nvSpPr>
        <p:spPr>
          <a:xfrm>
            <a:off x="983432" y="1484784"/>
            <a:ext cx="10873208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75acf"/>
              </a:rPr>
              <a:t>一元一次不等式的解题步骤与一元一次方程的解题步骤非常相似，但最后一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步将系数化为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时，要特别注意负号和不等号的方向问题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992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0" name="yt_shape_14350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不等式的解与解集</a:t>
            </a:r>
          </a:p>
        </p:txBody>
      </p:sp>
      <p:sp>
        <p:nvSpPr>
          <p:cNvPr id="14351" name="yt_shape_14351"/>
          <p:cNvSpPr txBox="1"/>
          <p:nvPr/>
        </p:nvSpPr>
        <p:spPr>
          <a:xfrm>
            <a:off x="540000" y="1395205"/>
            <a:ext cx="76126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下列数值中不是不等式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52" name="yt_table_1435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903191"/>
              </p:ext>
            </p:extLst>
          </p:nvPr>
        </p:nvGraphicFramePr>
        <p:xfrm>
          <a:off x="540047" y="1874508"/>
          <a:ext cx="7852729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949"/>
                    </a:ext>
                  </a:extLst>
                </a:gridCol>
                <a:gridCol w="2372043">
                  <a:extLst>
                    <a:ext uri="{9D8B030D-6E8A-4147-A177-3AD203B41FA5}">
                      <a16:colId xmlns:a16="http://schemas.microsoft.com/office/drawing/2014/main" val="1095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95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9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0"/>
                  </a:ext>
                </a:extLst>
              </a:tr>
            </a:tbl>
          </a:graphicData>
        </a:graphic>
      </p:graphicFrame>
      <p:sp>
        <p:nvSpPr>
          <p:cNvPr id="14354" name="yt_shape_14354"/>
          <p:cNvSpPr txBox="1"/>
          <p:nvPr/>
        </p:nvSpPr>
        <p:spPr>
          <a:xfrm>
            <a:off x="540000" y="2400679"/>
            <a:ext cx="103041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下列哪个数是不等式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55" name="yt_table_14355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5029457"/>
                  </p:ext>
                </p:extLst>
              </p:nvPr>
            </p:nvGraphicFramePr>
            <p:xfrm>
              <a:off x="540047" y="2879982"/>
              <a:ext cx="7852729" cy="673862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953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95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955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9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8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355" name="yt_table_14355" descr="{&quot;rangeId&quot;:6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5029457"/>
                  </p:ext>
                </p:extLst>
              </p:nvPr>
            </p:nvGraphicFramePr>
            <p:xfrm>
              <a:off x="540047" y="2879982"/>
              <a:ext cx="7852729" cy="635000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953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95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955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956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8718" r="-13179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33434" r="-5481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356" name="yt_shape_14356"/>
          <p:cNvSpPr txBox="1"/>
          <p:nvPr/>
        </p:nvSpPr>
        <p:spPr>
          <a:xfrm>
            <a:off x="540000" y="3565630"/>
            <a:ext cx="49003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57" name="yt_table_143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998574"/>
              </p:ext>
            </p:extLst>
          </p:nvPr>
        </p:nvGraphicFramePr>
        <p:xfrm>
          <a:off x="540047" y="4044933"/>
          <a:ext cx="7199949" cy="950976"/>
        </p:xfrm>
        <a:graphic>
          <a:graphicData uri="http://schemas.openxmlformats.org/drawingml/2006/table">
            <a:tbl>
              <a:tblPr/>
              <a:tblGrid>
                <a:gridCol w="4718686">
                  <a:extLst>
                    <a:ext uri="{9D8B030D-6E8A-4147-A177-3AD203B41FA5}">
                      <a16:colId xmlns:a16="http://schemas.microsoft.com/office/drawing/2014/main" val="10957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9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有限个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无限个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以上均不对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3"/>
                  </a:ext>
                </a:extLst>
              </a:tr>
            </a:tbl>
          </a:graphicData>
        </a:graphic>
      </p:graphicFrame>
      <p:sp>
        <p:nvSpPr>
          <p:cNvPr id="14359" name="yt_shape_14359"/>
          <p:cNvSpPr txBox="1"/>
          <p:nvPr/>
        </p:nvSpPr>
        <p:spPr>
          <a:xfrm>
            <a:off x="540000" y="5046487"/>
            <a:ext cx="1069844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不等式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的解集是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请写出一个解集是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的一元一次不等式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3307212" title="H_26.259764">
            <a:extLst>
              <a:ext uri="{FF2B5EF4-FFF2-40B4-BE49-F238E27FC236}">
                <a16:creationId xmlns:a16="http://schemas.microsoft.com/office/drawing/2014/main" id="{A114A1F0-C309-8BB7-3D3B-F00B510990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8CF687-A40D-DEA8-3814-EB4784D0D709}"/>
              </a:ext>
            </a:extLst>
          </p:cNvPr>
          <p:cNvSpPr txBox="1"/>
          <p:nvPr/>
        </p:nvSpPr>
        <p:spPr>
          <a:xfrm>
            <a:off x="7158764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9B7D73-5FB6-36CF-9F50-ED335AA4531F}"/>
              </a:ext>
            </a:extLst>
          </p:cNvPr>
          <p:cNvSpPr txBox="1"/>
          <p:nvPr/>
        </p:nvSpPr>
        <p:spPr>
          <a:xfrm>
            <a:off x="9824176" y="23538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01B685-CE3D-3FD8-0805-645AE4FEB61A}"/>
              </a:ext>
            </a:extLst>
          </p:cNvPr>
          <p:cNvSpPr txBox="1"/>
          <p:nvPr/>
        </p:nvSpPr>
        <p:spPr>
          <a:xfrm>
            <a:off x="4490177" y="351882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F4B27A-8407-E50C-4A7A-0CCB6B88E47D}"/>
              </a:ext>
            </a:extLst>
          </p:cNvPr>
          <p:cNvSpPr txBox="1"/>
          <p:nvPr/>
        </p:nvSpPr>
        <p:spPr>
          <a:xfrm>
            <a:off x="4385402" y="4999681"/>
            <a:ext cx="1429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00DD69-9B0D-C075-835F-AA54EE62BFE3}"/>
              </a:ext>
            </a:extLst>
          </p:cNvPr>
          <p:cNvSpPr txBox="1"/>
          <p:nvPr/>
        </p:nvSpPr>
        <p:spPr>
          <a:xfrm>
            <a:off x="7233376" y="5475169"/>
            <a:ext cx="3915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61" name="yt_shape_14361"/>
              <p:cNvSpPr txBox="1"/>
              <p:nvPr/>
            </p:nvSpPr>
            <p:spPr>
              <a:xfrm>
                <a:off x="540119" y="900000"/>
                <a:ext cx="11492915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下列说法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是不等式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的解集；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的解集；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1_b8d1d,isEnd"/>
                  </a:rPr>
                  <a:t>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为小于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的每一个数都是不等式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的解，所以这个不等式的解集为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2aa8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是不等式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的解集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其中正确的是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4b2bc,isEnd"/>
                  </a:rPr>
                  <a:t>填所有正确答案的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61" name="yt_shape_143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66784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3906D65-2D7D-7975-6D60-6E317D014351}"/>
              </a:ext>
            </a:extLst>
          </p:cNvPr>
          <p:cNvSpPr txBox="1"/>
          <p:nvPr/>
        </p:nvSpPr>
        <p:spPr>
          <a:xfrm>
            <a:off x="7722446" y="2000131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3" name="yt_shape_14363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解一元一次不等式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64" name="yt_shape_14364"/>
              <p:cNvSpPr txBox="1"/>
              <p:nvPr/>
            </p:nvSpPr>
            <p:spPr>
              <a:xfrm>
                <a:off x="540000" y="1395205"/>
                <a:ext cx="9436109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长沙明德中学单元卷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不等式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去分母后得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364" name="yt_shape_14364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9436109" cy="639855"/>
              </a:xfrm>
              <a:prstGeom prst="rect">
                <a:avLst/>
              </a:prstGeom>
              <a:blipFill>
                <a:blip r:embed="rId2"/>
                <a:stretch>
                  <a:fillRect l="-2003" r="-90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366" name="yt_table_1436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641617"/>
              </p:ext>
            </p:extLst>
          </p:nvPr>
        </p:nvGraphicFramePr>
        <p:xfrm>
          <a:off x="540047" y="2085848"/>
          <a:ext cx="3856038" cy="1901952"/>
        </p:xfrm>
        <a:graphic>
          <a:graphicData uri="http://schemas.openxmlformats.org/drawingml/2006/table">
            <a:tbl>
              <a:tblPr/>
              <a:tblGrid>
                <a:gridCol w="3856038">
                  <a:extLst>
                    <a:ext uri="{9D8B030D-6E8A-4147-A177-3AD203B41FA5}">
                      <a16:colId xmlns:a16="http://schemas.microsoft.com/office/drawing/2014/main" val="109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7"/>
                  </a:ext>
                </a:extLst>
              </a:tr>
            </a:tbl>
          </a:graphicData>
        </a:graphic>
      </p:graphicFrame>
      <p:pic>
        <p:nvPicPr>
          <p:cNvPr id="3" name="yt_shape_1714123307280" title="H_26.259764">
            <a:extLst>
              <a:ext uri="{FF2B5EF4-FFF2-40B4-BE49-F238E27FC236}">
                <a16:creationId xmlns:a16="http://schemas.microsoft.com/office/drawing/2014/main" id="{AE21CF43-958C-5A74-EBD6-A65736C62F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83498C-13D1-A1B7-5314-EE3F4160D3DA}"/>
              </a:ext>
            </a:extLst>
          </p:cNvPr>
          <p:cNvSpPr txBox="1"/>
          <p:nvPr/>
        </p:nvSpPr>
        <p:spPr>
          <a:xfrm>
            <a:off x="8964576" y="1348399"/>
            <a:ext cx="400748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68" name="yt_shape_14368"/>
              <p:cNvSpPr txBox="1"/>
              <p:nvPr/>
            </p:nvSpPr>
            <p:spPr>
              <a:xfrm>
                <a:off x="540000" y="900000"/>
                <a:ext cx="5467843" cy="40026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解下列不等式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解：移项，得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合并同类项，得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解：去括号，得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移项、合并同类项，得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68" name="yt_shape_14368" descr="{&quot;rangeId&quot;:24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67843" cy="4002699"/>
              </a:xfrm>
              <a:prstGeom prst="rect">
                <a:avLst/>
              </a:prstGeom>
              <a:blipFill>
                <a:blip r:embed="rId2"/>
                <a:stretch>
                  <a:fillRect l="-3456" t="-1372" r="-2341" b="-1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D5E3C53-F7F3-8421-2756-C08CE6B070D0}"/>
              </a:ext>
            </a:extLst>
          </p:cNvPr>
          <p:cNvSpPr txBox="1"/>
          <p:nvPr/>
        </p:nvSpPr>
        <p:spPr>
          <a:xfrm>
            <a:off x="449989" y="1804170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E05918-EFFC-51F3-5856-9CF2397C70AC}"/>
              </a:ext>
            </a:extLst>
          </p:cNvPr>
          <p:cNvSpPr txBox="1"/>
          <p:nvPr/>
        </p:nvSpPr>
        <p:spPr>
          <a:xfrm>
            <a:off x="449989" y="2279658"/>
            <a:ext cx="3077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合并同类项，得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BC8D67-1550-DEE3-70C0-96136FACDBD8}"/>
              </a:ext>
            </a:extLst>
          </p:cNvPr>
          <p:cNvSpPr txBox="1"/>
          <p:nvPr/>
        </p:nvSpPr>
        <p:spPr>
          <a:xfrm>
            <a:off x="449989" y="3230634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解：去括号，得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AE5758-F69B-6C36-A30A-63A5C8D25488}"/>
              </a:ext>
            </a:extLst>
          </p:cNvPr>
          <p:cNvSpPr txBox="1"/>
          <p:nvPr/>
        </p:nvSpPr>
        <p:spPr>
          <a:xfrm>
            <a:off x="449989" y="3706122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移项、合并同类项，得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8C45ADA-9408-7C70-A8D0-C958E08A16C9}"/>
                  </a:ext>
                </a:extLst>
              </p:cNvPr>
              <p:cNvSpPr txBox="1"/>
              <p:nvPr/>
            </p:nvSpPr>
            <p:spPr>
              <a:xfrm>
                <a:off x="449989" y="4181610"/>
                <a:ext cx="3301111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两边都除以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, 'hasSerialNum': 1, 'pageBreak': True}">
                <a:extLst>
                  <a:ext uri="{FF2B5EF4-FFF2-40B4-BE49-F238E27FC236}">
                    <a16:creationId xmlns:a16="http://schemas.microsoft.com/office/drawing/2014/main" id="{58C45ADA-9408-7C70-A8D0-C958E08A16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1610"/>
                <a:ext cx="3301111" cy="729184"/>
              </a:xfrm>
              <a:prstGeom prst="rect">
                <a:avLst/>
              </a:prstGeom>
              <a:blipFill>
                <a:blip r:embed="rId3"/>
                <a:stretch>
                  <a:fillRect l="-2957" r="-295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74" name="yt_shape_14374"/>
              <p:cNvSpPr txBox="1"/>
              <p:nvPr/>
            </p:nvSpPr>
            <p:spPr>
              <a:xfrm>
                <a:off x="540000" y="900000"/>
                <a:ext cx="5697072" cy="30280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解：去分母，得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去括号，得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移项，得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合并同类项，得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74" name="yt_shape_14374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97072" cy="3028073"/>
              </a:xfrm>
              <a:prstGeom prst="rect">
                <a:avLst/>
              </a:prstGeom>
              <a:blipFill>
                <a:blip r:embed="rId2"/>
                <a:stretch>
                  <a:fillRect l="-3319" r="-2355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43DD98F-EABB-DD69-68DB-8F556A50FCFD}"/>
              </a:ext>
            </a:extLst>
          </p:cNvPr>
          <p:cNvSpPr txBox="1"/>
          <p:nvPr/>
        </p:nvSpPr>
        <p:spPr>
          <a:xfrm>
            <a:off x="449989" y="1525659"/>
            <a:ext cx="582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解：去分母，得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62261E-D44D-A6FD-5417-0EAB9266E47A}"/>
              </a:ext>
            </a:extLst>
          </p:cNvPr>
          <p:cNvSpPr txBox="1"/>
          <p:nvPr/>
        </p:nvSpPr>
        <p:spPr>
          <a:xfrm>
            <a:off x="449989" y="2001147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去括号，得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1827FD-CF4F-40CE-6E48-5835BB78A02F}"/>
              </a:ext>
            </a:extLst>
          </p:cNvPr>
          <p:cNvSpPr txBox="1"/>
          <p:nvPr/>
        </p:nvSpPr>
        <p:spPr>
          <a:xfrm>
            <a:off x="449989" y="2476635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E32F7C-DFAB-24AC-47BC-E7459C738261}"/>
              </a:ext>
            </a:extLst>
          </p:cNvPr>
          <p:cNvSpPr txBox="1"/>
          <p:nvPr/>
        </p:nvSpPr>
        <p:spPr>
          <a:xfrm>
            <a:off x="449989" y="2952123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合并同类项，得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C32999-3E12-9124-2F7A-B988200A4210}"/>
              </a:ext>
            </a:extLst>
          </p:cNvPr>
          <p:cNvSpPr txBox="1"/>
          <p:nvPr/>
        </p:nvSpPr>
        <p:spPr>
          <a:xfrm>
            <a:off x="449989" y="3427611"/>
            <a:ext cx="3229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两边都除以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7" name="yt_shape_14377"/>
          <p:cNvSpPr txBox="1"/>
          <p:nvPr/>
        </p:nvSpPr>
        <p:spPr>
          <a:xfrm>
            <a:off x="540000" y="900000"/>
            <a:ext cx="658353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运用不等式基本性质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时忘记变号致错</a:t>
            </a:r>
          </a:p>
        </p:txBody>
      </p:sp>
      <p:sp>
        <p:nvSpPr>
          <p:cNvPr id="14378" name="yt_shape_14378"/>
          <p:cNvSpPr txBox="1"/>
          <p:nvPr/>
        </p:nvSpPr>
        <p:spPr>
          <a:xfrm>
            <a:off x="540119" y="139520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注重过程学习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下面是明明同学解不等式的过程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f65c"/>
              </a:rPr>
              <a:t>其中出现错误的一步是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  <a:p>
            <a:pPr algn="l" eaLnBrk="1" latinLnBrk="0" hangingPunct="0">
              <a:lnSpc>
                <a:spcPct val="129999"/>
              </a:lnSpc>
              <a:tabLst>
                <a:tab pos="23341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  <a:p>
            <a:pPr algn="l" eaLnBrk="1" latinLnBrk="0" hangingPunct="0">
              <a:lnSpc>
                <a:spcPct val="129999"/>
              </a:lnSpc>
              <a:tabLst>
                <a:tab pos="2334168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  <a:p>
            <a:pPr algn="l" eaLnBrk="1" latinLnBrk="0" hangingPunct="0">
              <a:lnSpc>
                <a:spcPct val="129999"/>
              </a:lnSpc>
              <a:tabLst>
                <a:tab pos="2334168" algn="l"/>
              </a:tabLst>
            </a:pP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</a:p>
        </p:txBody>
      </p:sp>
      <p:graphicFrame>
        <p:nvGraphicFramePr>
          <p:cNvPr id="14384" name="yt_table_1438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605866"/>
              </p:ext>
            </p:extLst>
          </p:nvPr>
        </p:nvGraphicFramePr>
        <p:xfrm>
          <a:off x="540047" y="4751155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96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96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96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9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8"/>
                  </a:ext>
                </a:extLst>
              </a:tr>
            </a:tbl>
          </a:graphicData>
        </a:graphic>
      </p:graphicFrame>
      <p:pic>
        <p:nvPicPr>
          <p:cNvPr id="3" name="yt_shape_1714123307370" title="H_26.259764">
            <a:extLst>
              <a:ext uri="{FF2B5EF4-FFF2-40B4-BE49-F238E27FC236}">
                <a16:creationId xmlns:a16="http://schemas.microsoft.com/office/drawing/2014/main" id="{0ECF11A0-32CC-77FC-8D8D-5E8DE457AE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F1DA90-3DFF-3510-CC26-117D08341D5F}"/>
              </a:ext>
            </a:extLst>
          </p:cNvPr>
          <p:cNvSpPr txBox="1"/>
          <p:nvPr/>
        </p:nvSpPr>
        <p:spPr>
          <a:xfrm>
            <a:off x="1059708" y="1823887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7" name="yt_shape_1438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386" name="yt_image_1438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89" name="yt_shape_14389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衡阳成章实验中学月考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的解为非正数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9d0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90" name="yt_table_14390" title="H_83.3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7410656"/>
                  </p:ext>
                </p:extLst>
              </p:nvPr>
            </p:nvGraphicFramePr>
            <p:xfrm>
              <a:off x="540047" y="2441600"/>
              <a:ext cx="4308793" cy="1148334"/>
            </p:xfrm>
            <a:graphic>
              <a:graphicData uri="http://schemas.openxmlformats.org/drawingml/2006/table">
                <a:tbl>
                  <a:tblPr/>
                  <a:tblGrid>
                    <a:gridCol w="2629218">
                      <a:extLst>
                        <a:ext uri="{9D8B030D-6E8A-4147-A177-3AD203B41FA5}">
                          <a16:colId xmlns:a16="http://schemas.microsoft.com/office/drawing/2014/main" val="10964"/>
                        </a:ext>
                      </a:extLst>
                    </a:gridCol>
                    <a:gridCol w="1679575">
                      <a:extLst>
                        <a:ext uri="{9D8B030D-6E8A-4147-A177-3AD203B41FA5}">
                          <a16:colId xmlns:a16="http://schemas.microsoft.com/office/drawing/2014/main" val="109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≥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9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390" name="yt_table_14390" descr="{&quot;rangeId&quot;:15,&quot;type&quot;:&quot;Option&quot;}" title="H_83.3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7410656"/>
                  </p:ext>
                </p:extLst>
              </p:nvPr>
            </p:nvGraphicFramePr>
            <p:xfrm>
              <a:off x="540047" y="2441600"/>
              <a:ext cx="4308793" cy="1058419"/>
            </p:xfrm>
            <a:graphic>
              <a:graphicData uri="http://schemas.openxmlformats.org/drawingml/2006/table">
                <a:tbl>
                  <a:tblPr/>
                  <a:tblGrid>
                    <a:gridCol w="2629218">
                      <a:extLst>
                        <a:ext uri="{9D8B030D-6E8A-4147-A177-3AD203B41FA5}">
                          <a16:colId xmlns:a16="http://schemas.microsoft.com/office/drawing/2014/main" val="10964"/>
                        </a:ext>
                      </a:extLst>
                    </a:gridCol>
                    <a:gridCol w="1679575">
                      <a:extLst>
                        <a:ext uri="{9D8B030D-6E8A-4147-A177-3AD203B41FA5}">
                          <a16:colId xmlns:a16="http://schemas.microsoft.com/office/drawing/2014/main" val="10965"/>
                        </a:ext>
                      </a:extLst>
                    </a:gridCol>
                  </a:tblGrid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3889" b="-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6522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8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9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391" name="yt_shape_14391"/>
          <p:cNvSpPr txBox="1"/>
          <p:nvPr/>
        </p:nvSpPr>
        <p:spPr>
          <a:xfrm>
            <a:off x="540119" y="355057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临湘市期末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现定义一种新的运算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a*b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2338,isEnd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则不等式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*x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的解集为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B8A10F-461C-AAF6-0D3E-427F2ECB5345}"/>
              </a:ext>
            </a:extLst>
          </p:cNvPr>
          <p:cNvSpPr txBox="1"/>
          <p:nvPr/>
        </p:nvSpPr>
        <p:spPr>
          <a:xfrm>
            <a:off x="3156797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077293-DC4B-516F-A542-E8BC216CC519}"/>
              </a:ext>
            </a:extLst>
          </p:cNvPr>
          <p:cNvSpPr txBox="1"/>
          <p:nvPr/>
        </p:nvSpPr>
        <p:spPr>
          <a:xfrm>
            <a:off x="6982671" y="3979255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93" name="yt_shape_14393"/>
              <p:cNvSpPr txBox="1"/>
              <p:nvPr/>
            </p:nvSpPr>
            <p:spPr>
              <a:xfrm>
                <a:off x="555931" y="1448680"/>
                <a:ext cx="11492915" cy="54311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第一步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3095998" algn="l"/>
                  </a:tabLst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第二步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3095998" algn="l"/>
                  </a:tabLst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第三步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3095998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第四步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3095998" algn="l"/>
                  </a:tabLst>
                </a:pP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第五步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任务一：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以上解题过程中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第二步是依据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运算律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d32e,isEnd"/>
                  </a:rPr>
                  <a:t>进行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变形的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步开始出现错误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这一步错误的原因是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37.44"/>
                  </a:rPr>
                  <a:t/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37.44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任务二：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请直接写出该不等式的正确解集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解：不等式的解集为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2.</a:t>
                </a:r>
              </a:p>
            </p:txBody>
          </p:sp>
        </mc:Choice>
        <mc:Fallback>
          <p:sp>
            <p:nvSpPr>
              <p:cNvPr id="14393" name="yt_shape_143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931" y="1448680"/>
                <a:ext cx="11492915" cy="5431167"/>
              </a:xfrm>
              <a:prstGeom prst="rect">
                <a:avLst/>
              </a:prstGeom>
              <a:blipFill>
                <a:blip r:embed="rId3"/>
                <a:stretch>
                  <a:fillRect l="-1591" b="-2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27AE159-4AA4-8A26-5373-246F920531D9}"/>
              </a:ext>
            </a:extLst>
          </p:cNvPr>
          <p:cNvSpPr txBox="1"/>
          <p:nvPr/>
        </p:nvSpPr>
        <p:spPr>
          <a:xfrm>
            <a:off x="7476319" y="445419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乘法分配律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206474-3C98-5D19-078D-4FC6D35B51FA}"/>
              </a:ext>
            </a:extLst>
          </p:cNvPr>
          <p:cNvSpPr txBox="1"/>
          <p:nvPr/>
        </p:nvSpPr>
        <p:spPr>
          <a:xfrm>
            <a:off x="2599520" y="492968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9D73DE-5960-4769-9E49-EE8B9F9D2820}"/>
              </a:ext>
            </a:extLst>
          </p:cNvPr>
          <p:cNvSpPr txBox="1"/>
          <p:nvPr/>
        </p:nvSpPr>
        <p:spPr>
          <a:xfrm>
            <a:off x="8695519" y="4929680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不等式两边都除以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e3b3b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5BD9E3-B1B9-4532-0D8A-37B965C3062C}"/>
              </a:ext>
            </a:extLst>
          </p:cNvPr>
          <p:cNvSpPr txBox="1"/>
          <p:nvPr/>
        </p:nvSpPr>
        <p:spPr>
          <a:xfrm>
            <a:off x="465920" y="5405168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，不等号的方向没改变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A31C10B-37BE-B666-B08C-13E133112DC9}"/>
              </a:ext>
            </a:extLst>
          </p:cNvPr>
          <p:cNvSpPr txBox="1"/>
          <p:nvPr/>
        </p:nvSpPr>
        <p:spPr>
          <a:xfrm>
            <a:off x="465920" y="6356145"/>
            <a:ext cx="3686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解：不等式的解集为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376" y="548680"/>
            <a:ext cx="1290069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spc="150" dirty="0">
                <a:solidFill>
                  <a:srgbClr val="000000"/>
                </a:solidFill>
                <a:latin typeface="宋体/Times New Roman" pitchFamily="24"/>
                <a:ea typeface="楷体" pitchFamily="24"/>
              </a:rPr>
              <a:t>注重过程学习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下面是小明同学解不等式的过程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9_f4e06,isEnd"/>
              </a:rPr>
              <a:t>请认真阅读并完成相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应任务</a:t>
            </a: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spc="15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1126</Words>
  <Application>Microsoft Office PowerPoint</Application>
  <PresentationFormat>宽屏</PresentationFormat>
  <Paragraphs>161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3" baseType="lpstr">
      <vt:lpstr>,isEnd</vt:lpstr>
      <vt:lpstr>_⨹_1_19d00</vt:lpstr>
      <vt:lpstr>_⨹_1_3766b</vt:lpstr>
      <vt:lpstr>_⨹_1_b8d1d,isEnd</vt:lpstr>
      <vt:lpstr>_⨹_1_c2338,isEnd</vt:lpstr>
      <vt:lpstr>_⨹_1_c2aa8,isEnd</vt:lpstr>
      <vt:lpstr>_⨹_1_dace4</vt:lpstr>
      <vt:lpstr>_⨹_1_e3b3b</vt:lpstr>
      <vt:lpstr>_⨹_10_1f65c</vt:lpstr>
      <vt:lpstr>_⨹_2_cd32e,isEnd</vt:lpstr>
      <vt:lpstr>_⨹_33_75acf</vt:lpstr>
      <vt:lpstr>_⨹_8_4b2bc,isEnd</vt:lpstr>
      <vt:lpstr>_⨹_9_f4e06,isEnd</vt:lpstr>
      <vt:lpstr>Finished</vt:lpstr>
      <vt:lpstr>W:12.00504,H:37.44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2024-04-26T09:09:48Z</dcterms:created>
  <dcterms:modified xsi:type="dcterms:W3CDTF">2024-04-28T05:06:30Z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