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1" r:id="rId6"/>
    <p:sldId id="314" r:id="rId7"/>
    <p:sldId id="317" r:id="rId8"/>
    <p:sldId id="318" r:id="rId9"/>
    <p:sldId id="320" r:id="rId10"/>
    <p:sldId id="323" r:id="rId11"/>
    <p:sldId id="324" r:id="rId12"/>
    <p:sldId id="334" r:id="rId13"/>
    <p:sldId id="329" r:id="rId14"/>
    <p:sldId id="331" r:id="rId15"/>
    <p:sldId id="333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48" name="yt_image_13548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50" name="yt_shape_13550"/>
          <p:cNvSpPr txBox="1"/>
          <p:nvPr/>
        </p:nvSpPr>
        <p:spPr>
          <a:xfrm>
            <a:off x="540000" y="1482165"/>
            <a:ext cx="242855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无理数</a:t>
            </a:r>
          </a:p>
        </p:txBody>
      </p:sp>
      <p:sp>
        <p:nvSpPr>
          <p:cNvPr id="13551" name="yt_shape_13551"/>
          <p:cNvSpPr txBox="1"/>
          <p:nvPr/>
        </p:nvSpPr>
        <p:spPr>
          <a:xfrm>
            <a:off x="540000" y="1977370"/>
            <a:ext cx="78995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属于无理数的是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52" name="yt_table_13552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8716745"/>
                  </p:ext>
                </p:extLst>
              </p:nvPr>
            </p:nvGraphicFramePr>
            <p:xfrm>
              <a:off x="540047" y="2456673"/>
              <a:ext cx="8113332" cy="63500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64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665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666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6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1.414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552" name="yt_table_13552" descr="{&quot;rangeId&quot;:2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8716745"/>
                  </p:ext>
                </p:extLst>
              </p:nvPr>
            </p:nvGraphicFramePr>
            <p:xfrm>
              <a:off x="540047" y="2456673"/>
              <a:ext cx="8113332" cy="63500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64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665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666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667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303636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1.414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4918" r="-59016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16667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553" name="yt_shape_13553"/>
          <p:cNvSpPr txBox="1"/>
          <p:nvPr/>
        </p:nvSpPr>
        <p:spPr>
          <a:xfrm>
            <a:off x="540000" y="3142321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54" name="yt_table_13554" title="H_92.5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1805777"/>
                  </p:ext>
                </p:extLst>
              </p:nvPr>
            </p:nvGraphicFramePr>
            <p:xfrm>
              <a:off x="540047" y="3621624"/>
              <a:ext cx="7019036" cy="1175005"/>
            </p:xfrm>
            <a:graphic>
              <a:graphicData uri="http://schemas.openxmlformats.org/drawingml/2006/table">
                <a:tbl>
                  <a:tblPr/>
                  <a:tblGrid>
                    <a:gridCol w="4566285">
                      <a:extLst>
                        <a:ext uri="{9D8B030D-6E8A-4147-A177-3AD203B41FA5}">
                          <a16:colId xmlns:a16="http://schemas.microsoft.com/office/drawing/2014/main" val="10668"/>
                        </a:ext>
                      </a:extLst>
                    </a:gridCol>
                    <a:gridCol w="2452751">
                      <a:extLst>
                        <a:ext uri="{9D8B030D-6E8A-4147-A177-3AD203B41FA5}">
                          <a16:colId xmlns:a16="http://schemas.microsoft.com/office/drawing/2014/main" val="1066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是无理数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是无理数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是无理数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554" name="yt_table_13554" descr="{&quot;rangeId&quot;:3,&quot;type&quot;:&quot;Option&quot;}" title="H_92.5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1805777"/>
                  </p:ext>
                </p:extLst>
              </p:nvPr>
            </p:nvGraphicFramePr>
            <p:xfrm>
              <a:off x="540047" y="3621624"/>
              <a:ext cx="7019036" cy="1175005"/>
            </p:xfrm>
            <a:graphic>
              <a:graphicData uri="http://schemas.openxmlformats.org/drawingml/2006/table">
                <a:tbl>
                  <a:tblPr/>
                  <a:tblGrid>
                    <a:gridCol w="4566285">
                      <a:extLst>
                        <a:ext uri="{9D8B030D-6E8A-4147-A177-3AD203B41FA5}">
                          <a16:colId xmlns:a16="http://schemas.microsoft.com/office/drawing/2014/main" val="10668"/>
                        </a:ext>
                      </a:extLst>
                    </a:gridCol>
                    <a:gridCol w="2452751">
                      <a:extLst>
                        <a:ext uri="{9D8B030D-6E8A-4147-A177-3AD203B41FA5}">
                          <a16:colId xmlns:a16="http://schemas.microsoft.com/office/drawing/2014/main" val="10669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53733" b="-914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6104" b="-914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9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53947" r="-53733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是无理数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176622" title="H_26.259764">
            <a:extLst>
              <a:ext uri="{FF2B5EF4-FFF2-40B4-BE49-F238E27FC236}">
                <a16:creationId xmlns:a16="http://schemas.microsoft.com/office/drawing/2014/main" id="{5705E9CC-CC93-FB6F-2C7C-E9AE171ED0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781790-559A-7447-B131-6238C718470A}"/>
              </a:ext>
            </a:extLst>
          </p:cNvPr>
          <p:cNvSpPr txBox="1"/>
          <p:nvPr/>
        </p:nvSpPr>
        <p:spPr>
          <a:xfrm>
            <a:off x="74603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DD4734-7BBB-FF65-4D8C-3DB58ACC700C}"/>
              </a:ext>
            </a:extLst>
          </p:cNvPr>
          <p:cNvSpPr txBox="1"/>
          <p:nvPr/>
        </p:nvSpPr>
        <p:spPr>
          <a:xfrm>
            <a:off x="3802789" y="30955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6" name="yt_shape_13606"/>
          <p:cNvSpPr txBox="1"/>
          <p:nvPr/>
        </p:nvSpPr>
        <p:spPr>
          <a:xfrm>
            <a:off x="540000" y="900000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邵阳绥宁县期末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有一个数值转换器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原理如下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607" name="yt_image_13607" title="H_52.65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3963004" cy="66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609" name="yt_shape_13609"/>
              <p:cNvSpPr txBox="1"/>
              <p:nvPr/>
            </p:nvSpPr>
            <p:spPr>
              <a:xfrm>
                <a:off x="540119" y="2250962"/>
                <a:ext cx="11492915" cy="43239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当输入的数是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则输出的数是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用计算器可求得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的近似值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a5987,isEnd"/>
                  </a:rPr>
                  <a:t>则这三个数按从小到大的顺序排列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3609" name="yt_shape_136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50962"/>
                <a:ext cx="11492915" cy="4323941"/>
              </a:xfrm>
              <a:prstGeom prst="rect">
                <a:avLst/>
              </a:prstGeom>
              <a:blipFill>
                <a:blip r:embed="rId3"/>
                <a:stretch>
                  <a:fillRect l="-1645" t="-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942157-B66D-0B85-9A22-744B8F75C1E9}"/>
                  </a:ext>
                </a:extLst>
              </p:cNvPr>
              <p:cNvSpPr txBox="1"/>
              <p:nvPr/>
            </p:nvSpPr>
            <p:spPr>
              <a:xfrm>
                <a:off x="5374533" y="2123206"/>
                <a:ext cx="90093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19, 'mathAnswerShape': 1}">
                <a:extLst>
                  <a:ext uri="{FF2B5EF4-FFF2-40B4-BE49-F238E27FC236}">
                    <a16:creationId xmlns:a16="http://schemas.microsoft.com/office/drawing/2014/main" id="{B7942157-B66D-0B85-9A22-744B8F75C1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4533" y="2123206"/>
                <a:ext cx="900939" cy="61539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B574394-269D-BD1A-F821-9D0631165338}"/>
                  </a:ext>
                </a:extLst>
              </p:cNvPr>
              <p:cNvSpPr txBox="1"/>
              <p:nvPr/>
            </p:nvSpPr>
            <p:spPr>
              <a:xfrm>
                <a:off x="1059708" y="3318213"/>
                <a:ext cx="223285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9, 'mathAnswerShape': 1}">
                <a:extLst>
                  <a:ext uri="{FF2B5EF4-FFF2-40B4-BE49-F238E27FC236}">
                    <a16:creationId xmlns:a16="http://schemas.microsoft.com/office/drawing/2014/main" id="{9B574394-269D-BD1A-F821-9D06311653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3318213"/>
                <a:ext cx="2232851" cy="766839"/>
              </a:xfrm>
              <a:prstGeom prst="rect">
                <a:avLst/>
              </a:prstGeom>
              <a:blipFill>
                <a:blip r:embed="rId5"/>
                <a:stretch>
                  <a:fillRect l="-437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16" name="yt_shape_13616"/>
              <p:cNvSpPr txBox="1"/>
              <p:nvPr/>
            </p:nvSpPr>
            <p:spPr>
              <a:xfrm>
                <a:off x="587625" y="2939365"/>
                <a:ext cx="5040034" cy="35737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+199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+1999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999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+19999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limLow>
                          <m:limLow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limLowPr>
                          <m:e>
                            <m:groupChr>
                              <m:groupChrPr>
                                <m:chr m:val="⏟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groupChr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99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…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e>
                            </m:groupChr>
                          </m:e>
                          <m:li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个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lim>
                        </m:limLow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　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limLow>
                          <m:limLow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limLowPr>
                          <m:e>
                            <m:groupChr>
                              <m:groupChrPr>
                                <m:chr m:val="⏟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groupChr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99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…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e>
                            </m:groupChr>
                          </m:e>
                          <m:li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个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lim>
                        </m:limLow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616" name="yt_shape_136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25" y="2939365"/>
                <a:ext cx="5040034" cy="3573735"/>
              </a:xfrm>
              <a:prstGeom prst="rect">
                <a:avLst/>
              </a:prstGeom>
              <a:blipFill>
                <a:blip r:embed="rId2"/>
                <a:stretch>
                  <a:fillRect l="-3628" t="-171" r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6B4F3B9-139F-96D6-AB1D-F4601BC7E349}"/>
                  </a:ext>
                </a:extLst>
              </p:cNvPr>
              <p:cNvSpPr txBox="1"/>
              <p:nvPr/>
            </p:nvSpPr>
            <p:spPr>
              <a:xfrm>
                <a:off x="497614" y="2892559"/>
                <a:ext cx="4024058" cy="6272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6B4F3B9-139F-96D6-AB1D-F4601BC7E3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892559"/>
                <a:ext cx="4024058" cy="627203"/>
              </a:xfrm>
              <a:prstGeom prst="rect">
                <a:avLst/>
              </a:prstGeom>
              <a:blipFill>
                <a:blip r:embed="rId3"/>
                <a:stretch>
                  <a:fillRect l="-2424" r="-2424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0480CA8-E5FA-77CF-A60A-470712EE34A9}"/>
                  </a:ext>
                </a:extLst>
              </p:cNvPr>
              <p:cNvSpPr txBox="1"/>
              <p:nvPr/>
            </p:nvSpPr>
            <p:spPr>
              <a:xfrm>
                <a:off x="545239" y="3426150"/>
                <a:ext cx="3550983" cy="6272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+199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0480CA8-E5FA-77CF-A60A-470712EE34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239" y="3426150"/>
                <a:ext cx="3550983" cy="627202"/>
              </a:xfrm>
              <a:prstGeom prst="rect">
                <a:avLst/>
              </a:prstGeom>
              <a:blipFill>
                <a:blip r:embed="rId4"/>
                <a:stretch>
                  <a:fillRect r="-2744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362BA9D-25A1-3BB5-3E7E-7F330CDEA955}"/>
                  </a:ext>
                </a:extLst>
              </p:cNvPr>
              <p:cNvSpPr txBox="1"/>
              <p:nvPr/>
            </p:nvSpPr>
            <p:spPr>
              <a:xfrm>
                <a:off x="545239" y="3959740"/>
                <a:ext cx="4039933" cy="6272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+1999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362BA9D-25A1-3BB5-3E7E-7F330CDEA9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239" y="3959740"/>
                <a:ext cx="4039933" cy="627203"/>
              </a:xfrm>
              <a:prstGeom prst="rect">
                <a:avLst/>
              </a:prstGeom>
              <a:blipFill>
                <a:blip r:embed="rId5"/>
                <a:stretch>
                  <a:fillRect r="-2564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9E97DD2-9D00-458B-9227-71AF448FF3F5}"/>
                  </a:ext>
                </a:extLst>
              </p:cNvPr>
              <p:cNvSpPr txBox="1"/>
              <p:nvPr/>
            </p:nvSpPr>
            <p:spPr>
              <a:xfrm>
                <a:off x="545239" y="4493331"/>
                <a:ext cx="4528883" cy="6272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999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+19999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9E97DD2-9D00-458B-9227-71AF448FF3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239" y="4493331"/>
                <a:ext cx="4528883" cy="627202"/>
              </a:xfrm>
              <a:prstGeom prst="rect">
                <a:avLst/>
              </a:prstGeom>
              <a:blipFill>
                <a:blip r:embed="rId6"/>
                <a:stretch>
                  <a:fillRect r="-2288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A21C27D-B5F7-EC5E-2F8E-FFA1E69F10E2}"/>
                  </a:ext>
                </a:extLst>
              </p:cNvPr>
              <p:cNvSpPr txBox="1"/>
              <p:nvPr/>
            </p:nvSpPr>
            <p:spPr>
              <a:xfrm>
                <a:off x="497614" y="5026921"/>
                <a:ext cx="5171376" cy="14984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limLow>
                          <m:limLow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limLowPr>
                          <m:e>
                            <m:groupChr>
                              <m:groupChrPr>
                                <m:chr m:val="⏟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groupChr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99</m:t>
                                </m:r>
                                <m:r>
                                  <m:rPr>
                                    <m:nor/>
                                  </m:rPr>
                                  <a:rPr kumimoji="0" lang="zh-CN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…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e>
                            </m:groupChr>
                          </m:e>
                          <m:li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个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lim>
                        </m:limLow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　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limLow>
                          <m:limLow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limLowPr>
                          <m:e>
                            <m:groupChr>
                              <m:groupChrPr>
                                <m:chr m:val="⏟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groupChr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99</m:t>
                                </m:r>
                                <m:r>
                                  <m:rPr>
                                    <m:nor/>
                                  </m:rPr>
                                  <a:rPr kumimoji="0" lang="zh-CN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…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e>
                            </m:groupChr>
                          </m:e>
                          <m:li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个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lim>
                        </m:limLow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A21C27D-B5F7-EC5E-2F8E-FFA1E69F10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026921"/>
                <a:ext cx="5171376" cy="1498423"/>
              </a:xfrm>
              <a:prstGeom prst="rect">
                <a:avLst/>
              </a:prstGeom>
              <a:blipFill>
                <a:blip r:embed="rId7"/>
                <a:stretch>
                  <a:fillRect l="-1887" r="-21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88554" y="617980"/>
                <a:ext cx="11616952" cy="25297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/Times New Roman" pitchFamily="24"/>
                    <a:ea typeface="楷体" pitchFamily="24"/>
                  </a:rPr>
                  <a:t>新考法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计算下列各式的值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+19</m:t>
                        </m:r>
                      </m:e>
                    </m:rad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+199</m:t>
                        </m:r>
                      </m:e>
                    </m:rad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+1999</m:t>
                        </m:r>
                      </m:e>
                    </m:rad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999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+19999</m:t>
                        </m:r>
                      </m:e>
                    </m:rad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观察所得结果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sym typeface="_⨹_2_55b6f,isEnd"/>
                  </a:rPr>
                  <a:t>总结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</a:b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存在的规律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应用得到的规律求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limLow>
                          <m:limLow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limLowPr>
                          <m:e>
                            <m:groupChr>
                              <m:groupChrPr>
                                <m:chr m:val="⏟"/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groupChrPr>
                              <m:e>
                                <m: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99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>
                                    <a:solidFill>
                                      <a:srgbClr val="010000"/>
                                    </a:solidFill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…</m:t>
                                </m:r>
                                <m: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e>
                            </m:groupChr>
                          </m:e>
                          <m:lim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个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lim>
                        </m:limLow>
                        <m:r>
                          <m:rPr>
                            <m:nor/>
                          </m:rPr>
                          <a:rPr lang="zh-CN" altLang="zh-CN" sz="2400">
                            <a:solidFill>
                              <a:srgbClr val="010000"/>
                            </a:solid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sSup>
                          <m:sSup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　</m:t>
                            </m:r>
                          </m:e>
                          <m:sup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limLow>
                          <m:limLow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limLowPr>
                          <m:e>
                            <m:groupChr>
                              <m:groupChrPr>
                                <m:chr m:val="⏟"/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groupChrPr>
                              <m:e>
                                <m: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99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>
                                    <a:solidFill>
                                      <a:srgbClr val="010000"/>
                                    </a:solidFill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…</m:t>
                                </m:r>
                                <m: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e>
                            </m:groupChr>
                          </m:e>
                          <m:lim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个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lim>
                        </m:limLow>
                      </m:e>
                    </m:rad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的结果为多少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554" y="617980"/>
                <a:ext cx="11616952" cy="2529795"/>
              </a:xfrm>
              <a:prstGeom prst="rect">
                <a:avLst/>
              </a:prstGeom>
              <a:blipFill>
                <a:blip r:embed="rId8"/>
                <a:stretch>
                  <a:fillRect l="-787" t="-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" name="yt_shape_1361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618" name="yt_image_13618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621" name="yt_shape_13621"/>
              <p:cNvSpPr txBox="1"/>
              <p:nvPr/>
            </p:nvSpPr>
            <p:spPr>
              <a:xfrm>
                <a:off x="540119" y="1482165"/>
                <a:ext cx="11492915" cy="24863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抽象能力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无理数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的整数部分是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就是小数部分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请解答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的整数部分为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a7ab,isEnd"/>
                  </a:rPr>
                  <a:t>是整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作为等腰三角形的两条边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该三角形的周长为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621" name="yt_shape_136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2486322"/>
              </a:xfrm>
              <a:prstGeom prst="rect">
                <a:avLst/>
              </a:prstGeom>
              <a:blipFill>
                <a:blip r:embed="rId3"/>
                <a:stretch>
                  <a:fillRect l="-1645" t="-735" b="-6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6059119-6EC7-C47E-2769-8E86C4B09844}"/>
              </a:ext>
            </a:extLst>
          </p:cNvPr>
          <p:cNvSpPr txBox="1"/>
          <p:nvPr/>
        </p:nvSpPr>
        <p:spPr>
          <a:xfrm>
            <a:off x="6301760" y="2432627"/>
            <a:ext cx="6372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79DBFD-588B-53C8-A03F-A911BD07559A}"/>
              </a:ext>
            </a:extLst>
          </p:cNvPr>
          <p:cNvSpPr txBox="1"/>
          <p:nvPr/>
        </p:nvSpPr>
        <p:spPr>
          <a:xfrm>
            <a:off x="4280746" y="2952946"/>
            <a:ext cx="637285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E448BE-528A-E1F3-709D-535D7805E701}"/>
                  </a:ext>
                </a:extLst>
              </p:cNvPr>
              <p:cNvSpPr txBox="1"/>
              <p:nvPr/>
            </p:nvSpPr>
            <p:spPr>
              <a:xfrm>
                <a:off x="5930158" y="2959085"/>
                <a:ext cx="135813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E448BE-528A-E1F3-709D-535D7805E7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0158" y="2959085"/>
                <a:ext cx="1358139" cy="613931"/>
              </a:xfrm>
              <a:prstGeom prst="rect">
                <a:avLst/>
              </a:prstGeom>
              <a:blipFill>
                <a:blip r:embed="rId4"/>
                <a:stretch>
                  <a:fillRect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876B967-2BA6-7A9A-C1B9-8AECA3E716DB}"/>
              </a:ext>
            </a:extLst>
          </p:cNvPr>
          <p:cNvSpPr txBox="1"/>
          <p:nvPr/>
        </p:nvSpPr>
        <p:spPr>
          <a:xfrm>
            <a:off x="10089407" y="3473266"/>
            <a:ext cx="138798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7" name="yt_shape_13627"/>
          <p:cNvSpPr txBox="1"/>
          <p:nvPr/>
        </p:nvSpPr>
        <p:spPr>
          <a:xfrm>
            <a:off x="540000" y="900000"/>
            <a:ext cx="6001643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探究算术平方根小数点的移动规律</a:t>
            </a:r>
          </a:p>
        </p:txBody>
      </p:sp>
      <p:sp>
        <p:nvSpPr>
          <p:cNvPr id="13628" name="yt_shape_13628"/>
          <p:cNvSpPr txBox="1"/>
          <p:nvPr/>
        </p:nvSpPr>
        <p:spPr>
          <a:xfrm>
            <a:off x="540000" y="1386164"/>
            <a:ext cx="3223172" cy="51473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完成下列表中的问题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29" name="yt_table_13629" title="H_81.8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0036313"/>
                  </p:ext>
                </p:extLst>
              </p:nvPr>
            </p:nvGraphicFramePr>
            <p:xfrm>
              <a:off x="540000" y="2104054"/>
              <a:ext cx="11111997" cy="113912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2184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0.0121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1.21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0.11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629" name="yt_table_13629" descr="{&quot;rangeId&quot;:23}" title="H_81.8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0036313"/>
                  </p:ext>
                </p:extLst>
              </p:nvPr>
            </p:nvGraphicFramePr>
            <p:xfrm>
              <a:off x="540000" y="2104054"/>
              <a:ext cx="11111997" cy="103924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2184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0.0121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1.21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97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74" t="-100000" r="-400000" b="-267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0.11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631" name="yt_shape_13631"/>
          <p:cNvSpPr txBox="1"/>
          <p:nvPr/>
        </p:nvSpPr>
        <p:spPr>
          <a:xfrm>
            <a:off x="540000" y="3446333"/>
            <a:ext cx="6916491" cy="189186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观察表中内在规律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被开方数小数点向左或向右移动两位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算术平方根小数点相应向左或向右移动</a:t>
            </a: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B039AC-F575-EA67-C268-4316882A4552}"/>
              </a:ext>
            </a:extLst>
          </p:cNvPr>
          <p:cNvSpPr txBox="1"/>
          <p:nvPr/>
        </p:nvSpPr>
        <p:spPr>
          <a:xfrm>
            <a:off x="2733377" y="3366260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A83A72-F222-B795-14CD-98EC3901D7F1}"/>
              </a:ext>
            </a:extLst>
          </p:cNvPr>
          <p:cNvSpPr txBox="1"/>
          <p:nvPr/>
        </p:nvSpPr>
        <p:spPr>
          <a:xfrm>
            <a:off x="4563764" y="3366260"/>
            <a:ext cx="9307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1C9A18-506F-A5BE-1A17-B749C0B44751}"/>
              </a:ext>
            </a:extLst>
          </p:cNvPr>
          <p:cNvSpPr txBox="1"/>
          <p:nvPr/>
        </p:nvSpPr>
        <p:spPr>
          <a:xfrm>
            <a:off x="6008389" y="4792725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0000" y="1386164"/>
            <a:ext cx="11388648" cy="40590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33" name="yt_shape_13633"/>
              <p:cNvSpPr txBox="1"/>
              <p:nvPr/>
            </p:nvSpPr>
            <p:spPr>
              <a:xfrm>
                <a:off x="540119" y="900000"/>
                <a:ext cx="11492915" cy="2081586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3.873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根据上述规律求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150000</m:t>
                        </m:r>
                      </m:e>
                    </m:rad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000015</m:t>
                        </m:r>
                      </m:e>
                    </m:rad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f271c"/>
                  </a:rPr>
                  <a:t> 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的近似值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0.3873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150000</m:t>
                        </m:r>
                      </m:e>
                    </m:rad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387.3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spc="15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000015</m:t>
                        </m:r>
                      </m:e>
                    </m:rad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0.003873.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33" name="yt_shape_13633" descr="{&quot;rangeId&quot;:25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81586"/>
              </a:xfrm>
              <a:prstGeom prst="rect">
                <a:avLst/>
              </a:prstGeom>
              <a:blipFill>
                <a:blip r:embed="rId2"/>
                <a:stretch>
                  <a:fillRect l="-954" t="-583" b="-4373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75BABAD-A9B3-B1F7-9279-75AB02A7C089}"/>
                  </a:ext>
                </a:extLst>
              </p:cNvPr>
              <p:cNvSpPr txBox="1"/>
              <p:nvPr/>
            </p:nvSpPr>
            <p:spPr>
              <a:xfrm>
                <a:off x="522108" y="1853764"/>
                <a:ext cx="6304915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0.3873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150000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387.3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, 'pageBreak': True, 'mathAnswerShape': 1}">
                <a:extLst>
                  <a:ext uri="{FF2B5EF4-FFF2-40B4-BE49-F238E27FC236}">
                    <a16:creationId xmlns:a16="http://schemas.microsoft.com/office/drawing/2014/main" id="{475BABAD-A9B3-B1F7-9279-75AB02A7C0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8" y="1853764"/>
                <a:ext cx="6304915" cy="618693"/>
              </a:xfrm>
              <a:prstGeom prst="rect">
                <a:avLst/>
              </a:prstGeom>
              <a:blipFill>
                <a:blip r:embed="rId3"/>
                <a:stretch>
                  <a:fillRect l="-1547" r="-1451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8F1E646-3D72-D77E-0AC2-37B7B77D26A5}"/>
                  </a:ext>
                </a:extLst>
              </p:cNvPr>
              <p:cNvSpPr txBox="1"/>
              <p:nvPr/>
            </p:nvSpPr>
            <p:spPr>
              <a:xfrm>
                <a:off x="588783" y="2378845"/>
                <a:ext cx="3567938" cy="5574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15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000015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0.003873.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, 'pageBreak': True, 'mathAnswerShape': 1}">
                <a:extLst>
                  <a:ext uri="{FF2B5EF4-FFF2-40B4-BE49-F238E27FC236}">
                    <a16:creationId xmlns:a16="http://schemas.microsoft.com/office/drawing/2014/main" id="{F8F1E646-3D72-D77E-0AC2-37B7B77D2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783" y="2378845"/>
                <a:ext cx="3567938" cy="557416"/>
              </a:xfrm>
              <a:prstGeom prst="rect">
                <a:avLst/>
              </a:prstGeom>
              <a:blipFill>
                <a:blip r:embed="rId4"/>
                <a:stretch>
                  <a:fillRect r="-2735" b="-23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5" name="yt_shape_13555"/>
          <p:cNvSpPr txBox="1"/>
          <p:nvPr/>
        </p:nvSpPr>
        <p:spPr>
          <a:xfrm>
            <a:off x="540000" y="900000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56" name="yt_table_1355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242156"/>
              </p:ext>
            </p:extLst>
          </p:nvPr>
        </p:nvGraphicFramePr>
        <p:xfrm>
          <a:off x="540047" y="1379303"/>
          <a:ext cx="5970588" cy="1901952"/>
        </p:xfrm>
        <a:graphic>
          <a:graphicData uri="http://schemas.openxmlformats.org/drawingml/2006/table">
            <a:tbl>
              <a:tblPr/>
              <a:tblGrid>
                <a:gridCol w="5970588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有理数都是有限小数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不带根号的数都是有理数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不能写成分数形式的数是无理数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无限不循环小数不一定是无理数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A13BCF1-12DE-6E67-D4C4-82F388B6205D}"/>
              </a:ext>
            </a:extLst>
          </p:cNvPr>
          <p:cNvSpPr txBox="1"/>
          <p:nvPr/>
        </p:nvSpPr>
        <p:spPr>
          <a:xfrm>
            <a:off x="3802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58" name="yt_shape_13558"/>
              <p:cNvSpPr txBox="1"/>
              <p:nvPr/>
            </p:nvSpPr>
            <p:spPr>
              <a:xfrm>
                <a:off x="540119" y="900000"/>
                <a:ext cx="11492915" cy="40781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</m:lim>
                    </m:limUpp>
                    <m:limUpp>
                      <m:limUp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Up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0.101001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中是无理数的有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IsAddLine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_⨹_1_bb656IsAddLine,isEnd"/>
                  </a:rPr>
                  <a:t>，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IsAddLine"/>
                  </a:rPr>
                  <a:t/>
                </a:r>
                <a:b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IsAddLine"/>
                  </a:rPr>
                </a:b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已知长方体的长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高分别为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体积为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根据长方体的体积公式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abbd,isEnd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并指出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是有理数还是无理数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解：根据长方体的体积公式，得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开不尽方，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为无理数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58" name="yt_shape_135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078104"/>
              </a:xfrm>
              <a:prstGeom prst="rect">
                <a:avLst/>
              </a:prstGeom>
              <a:blipFill>
                <a:blip r:embed="rId2"/>
                <a:stretch>
                  <a:fillRect l="-1645" b="-3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E27C91-6514-2F67-798E-602874339DE5}"/>
                  </a:ext>
                </a:extLst>
              </p:cNvPr>
              <p:cNvSpPr txBox="1"/>
              <p:nvPr/>
            </p:nvSpPr>
            <p:spPr>
              <a:xfrm>
                <a:off x="9828221" y="945235"/>
                <a:ext cx="1475614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_⨹_1_bb656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E27C91-6514-2F67-798E-602874339D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8221" y="945235"/>
                <a:ext cx="1475614" cy="766839"/>
              </a:xfrm>
              <a:prstGeom prst="rect">
                <a:avLst/>
              </a:prstGeom>
              <a:blipFill>
                <a:blip r:embed="rId3"/>
                <a:stretch>
                  <a:fillRect l="-6198" t="-11905" r="-2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C154065-6C2D-728E-B9E6-930A055058BF}"/>
              </a:ext>
            </a:extLst>
          </p:cNvPr>
          <p:cNvCxnSpPr/>
          <p:nvPr/>
        </p:nvCxnSpPr>
        <p:spPr>
          <a:xfrm>
            <a:off x="9624392" y="1412776"/>
            <a:ext cx="16003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87C1FB3A-E718-70CD-48DC-E15A85196D9D}"/>
              </a:ext>
            </a:extLst>
          </p:cNvPr>
          <p:cNvSpPr txBox="1"/>
          <p:nvPr/>
        </p:nvSpPr>
        <p:spPr>
          <a:xfrm>
            <a:off x="450108" y="1526421"/>
            <a:ext cx="193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0.101001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8715DC-690C-1C56-3C4B-9DBEC116D329}"/>
              </a:ext>
            </a:extLst>
          </p:cNvPr>
          <p:cNvSpPr txBox="1"/>
          <p:nvPr/>
        </p:nvSpPr>
        <p:spPr>
          <a:xfrm>
            <a:off x="450108" y="2952885"/>
            <a:ext cx="579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解：根据长方体的体积公式，得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397C7D-BE73-B34A-74DA-7209A52E3C8D}"/>
                  </a:ext>
                </a:extLst>
              </p:cNvPr>
              <p:cNvSpPr txBox="1"/>
              <p:nvPr/>
            </p:nvSpPr>
            <p:spPr>
              <a:xfrm>
                <a:off x="450108" y="3428373"/>
                <a:ext cx="4692015" cy="6131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5, 'hasSerialNum': 1, 'mathAnswerShape': 1, 'pageBreak': True}">
                <a:extLst>
                  <a:ext uri="{FF2B5EF4-FFF2-40B4-BE49-F238E27FC236}">
                    <a16:creationId xmlns:a16="http://schemas.microsoft.com/office/drawing/2014/main" id="{E7397C7D-BE73-B34A-74DA-7209A52E3C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8373"/>
                <a:ext cx="4692015" cy="613169"/>
              </a:xfrm>
              <a:prstGeom prst="rect">
                <a:avLst/>
              </a:prstGeom>
              <a:blipFill>
                <a:blip r:embed="rId4"/>
                <a:stretch>
                  <a:fillRect l="-2078" r="-194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84ED2D1-738D-9159-4FB7-4135E2044EC8}"/>
                  </a:ext>
                </a:extLst>
              </p:cNvPr>
              <p:cNvSpPr txBox="1"/>
              <p:nvPr/>
            </p:nvSpPr>
            <p:spPr>
              <a:xfrm>
                <a:off x="450108" y="3947930"/>
                <a:ext cx="2777364" cy="6131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开不尽方，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5, 'hasSerialNum': 1, 'mathAnswerShape': 1, 'pageBreak': True}">
                <a:extLst>
                  <a:ext uri="{FF2B5EF4-FFF2-40B4-BE49-F238E27FC236}">
                    <a16:creationId xmlns:a16="http://schemas.microsoft.com/office/drawing/2014/main" id="{284ED2D1-738D-9159-4FB7-4135E2044E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47930"/>
                <a:ext cx="2777364" cy="613169"/>
              </a:xfrm>
              <a:prstGeom prst="rect">
                <a:avLst/>
              </a:prstGeom>
              <a:blipFill>
                <a:blip r:embed="rId5"/>
                <a:stretch>
                  <a:fillRect l="-3516" r="-3516"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89EEF66-5E95-2F15-181F-7F1D4C82DB22}"/>
              </a:ext>
            </a:extLst>
          </p:cNvPr>
          <p:cNvSpPr txBox="1"/>
          <p:nvPr/>
        </p:nvSpPr>
        <p:spPr>
          <a:xfrm>
            <a:off x="450108" y="4467487"/>
            <a:ext cx="2315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为无理数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4" name="yt_shape_13564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用计算器求算术平方根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565" name="yt_shape_13565"/>
              <p:cNvSpPr txBox="1"/>
              <p:nvPr/>
            </p:nvSpPr>
            <p:spPr>
              <a:xfrm>
                <a:off x="540000" y="1395205"/>
                <a:ext cx="8380628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用计算器依次按键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500" b="0" i="1" dirty="0" smtClean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  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 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得到的结果最接近于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565" name="yt_shape_135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8380628" cy="920637"/>
              </a:xfrm>
              <a:prstGeom prst="rect">
                <a:avLst/>
              </a:prstGeom>
              <a:blipFill>
                <a:blip r:embed="rId2"/>
                <a:stretch>
                  <a:fillRect l="-2256" r="-4803" b="-6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67" name="yt_table_1356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556278"/>
              </p:ext>
            </p:extLst>
          </p:nvPr>
        </p:nvGraphicFramePr>
        <p:xfrm>
          <a:off x="540047" y="236663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569" name="yt_shape_13569"/>
              <p:cNvSpPr txBox="1"/>
              <p:nvPr/>
            </p:nvSpPr>
            <p:spPr>
              <a:xfrm>
                <a:off x="540000" y="2892801"/>
                <a:ext cx="792216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用计算器求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的近似值的按键顺序正确的是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569" name="yt_shape_13569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92801"/>
                <a:ext cx="7922169" cy="466666"/>
              </a:xfrm>
              <a:prstGeom prst="rect">
                <a:avLst/>
              </a:prstGeom>
              <a:blipFill>
                <a:blip r:embed="rId3"/>
                <a:stretch>
                  <a:fillRect l="-2386" t="-5263" r="-138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571" name="yt_table_13571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4890915"/>
                  </p:ext>
                </p:extLst>
              </p:nvPr>
            </p:nvGraphicFramePr>
            <p:xfrm>
              <a:off x="540047" y="3410255"/>
              <a:ext cx="7354063" cy="1879283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675"/>
                        </a:ext>
                      </a:extLst>
                    </a:gridCol>
                    <a:gridCol w="2830640">
                      <a:extLst>
                        <a:ext uri="{9D8B030D-6E8A-4147-A177-3AD203B41FA5}">
                          <a16:colId xmlns:a16="http://schemas.microsoft.com/office/drawing/2014/main" val="1067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   2</a:t>
                          </a:r>
                          <a:r>
                            <a:rPr lang="en-US" altLang="zh-CN" sz="1500" b="0" i="1" dirty="0" smtClean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0" i="1" smtClean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  <m:t>   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　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1500" b="0" i="1" dirty="0" smtClean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 </a:t>
                          </a:r>
                          <a:r>
                            <a:rPr lang="zh-CN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hlinkClick r:id="" action="ppaction://macro?name={&quot;type&quot;:&quot;ImageText&quot;,&quot;item&quot;:&quot;RunBorder&quot;,&quot;fontColor&quot;:&quot;000000&quot;,&quot;borderColor&quot;:&quot;000000&quot;}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   2  2ndf   </a:t>
                          </a:r>
                          <a:r>
                            <a:rPr lang="en-US" altLang="zh-CN" sz="1500" b="0" i="1" dirty="0" smtClean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　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 dirty="0" smtClean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hlinkClick r:id="" action="ppaction://macro?name={&quot;type&quot;:&quot;ImageText&quot;,&quot;item&quot;:&quot;RunBorder&quot;,&quot;fontColor&quot;:&quot;000000&quot;,&quot;borderColor&quot;:&quot;000000&quot;}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　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hlinkClick r:id="" action="ppaction://macro?name={&quot;type&quot;:&quot;ImageText&quot;,&quot;item&quot;:&quot;RunBorder&quot;,&quot;fontColor&quot;:&quot;000000&quot;,&quot;borderColor&quot;:&quot;000000&quot;}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2ndf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0" i="1" smtClean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  <m:t> 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　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1500" b="0" i="1" dirty="0" smtClean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   </a:t>
                          </a:r>
                          <a:r>
                            <a:rPr lang="en-US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1   2  </a:t>
                          </a:r>
                          <a:r>
                            <a:rPr lang="zh-CN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hlinkClick r:id="" action="ppaction://macro?name={&quot;type&quot;:&quot;ImageText&quot;,&quot;item&quot;:&quot;RunBorder&quot;,&quot;fontColor&quot;:&quot;000000&quot;,&quot;borderColor&quot;:&quot;000000&quot;}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571" name="yt_table_13571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4890915"/>
                  </p:ext>
                </p:extLst>
              </p:nvPr>
            </p:nvGraphicFramePr>
            <p:xfrm>
              <a:off x="540047" y="3410255"/>
              <a:ext cx="7354063" cy="1879283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675"/>
                        </a:ext>
                      </a:extLst>
                    </a:gridCol>
                    <a:gridCol w="2830640">
                      <a:extLst>
                        <a:ext uri="{9D8B030D-6E8A-4147-A177-3AD203B41FA5}">
                          <a16:colId xmlns:a16="http://schemas.microsoft.com/office/drawing/2014/main" val="10676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62668" b="-11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59570" b="-11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6"/>
                      </a:ext>
                    </a:extLst>
                  </a:tr>
                  <a:tr h="9675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94340" r="-62668" b="-44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59570" t="-94340" b="-440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yt_shape_矩形_2">
            <a:extLst>
              <a:ext uri="{FF2B5EF4-FFF2-40B4-BE49-F238E27FC236}">
                <a16:creationId xmlns:a16="http://schemas.microsoft.com/office/drawing/2014/main" id="{2F8F22AE-3954-E038-FF14-E4229E532D2D}"/>
              </a:ext>
            </a:extLst>
          </p:cNvPr>
          <p:cNvSpPr/>
          <p:nvPr/>
        </p:nvSpPr>
        <p:spPr>
          <a:xfrm>
            <a:off x="3286486" y="1522528"/>
            <a:ext cx="577266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0B3BCFE2-2C3A-2D50-F03A-1D3346719A44}"/>
              </a:ext>
            </a:extLst>
          </p:cNvPr>
          <p:cNvSpPr/>
          <p:nvPr/>
        </p:nvSpPr>
        <p:spPr>
          <a:xfrm>
            <a:off x="828163" y="3473755"/>
            <a:ext cx="304863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3598399F-6519-9A0A-51C3-8E31ADC7F2F5}"/>
              </a:ext>
            </a:extLst>
          </p:cNvPr>
          <p:cNvSpPr/>
          <p:nvPr/>
        </p:nvSpPr>
        <p:spPr>
          <a:xfrm>
            <a:off x="1694254" y="3473755"/>
            <a:ext cx="513314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2DF4C7D1-FEA0-D2AB-278F-925299766FEA}"/>
              </a:ext>
            </a:extLst>
          </p:cNvPr>
          <p:cNvSpPr/>
          <p:nvPr/>
        </p:nvSpPr>
        <p:spPr>
          <a:xfrm>
            <a:off x="5341164" y="3473755"/>
            <a:ext cx="313610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yt_shape_矩形_7">
            <a:extLst>
              <a:ext uri="{FF2B5EF4-FFF2-40B4-BE49-F238E27FC236}">
                <a16:creationId xmlns:a16="http://schemas.microsoft.com/office/drawing/2014/main" id="{615F482F-7057-B4D6-F4CF-E3FE2B9470A5}"/>
              </a:ext>
            </a:extLst>
          </p:cNvPr>
          <p:cNvSpPr/>
          <p:nvPr/>
        </p:nvSpPr>
        <p:spPr>
          <a:xfrm>
            <a:off x="1448224" y="4385488"/>
            <a:ext cx="277828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yt_shape_矩形_8">
            <a:extLst>
              <a:ext uri="{FF2B5EF4-FFF2-40B4-BE49-F238E27FC236}">
                <a16:creationId xmlns:a16="http://schemas.microsoft.com/office/drawing/2014/main" id="{0E358F4E-DEAD-147B-15A3-62D640D8FA08}"/>
              </a:ext>
            </a:extLst>
          </p:cNvPr>
          <p:cNvSpPr/>
          <p:nvPr/>
        </p:nvSpPr>
        <p:spPr>
          <a:xfrm>
            <a:off x="6113201" y="4380967"/>
            <a:ext cx="558863" cy="840730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yt_shape_矩形_9">
            <a:extLst>
              <a:ext uri="{FF2B5EF4-FFF2-40B4-BE49-F238E27FC236}">
                <a16:creationId xmlns:a16="http://schemas.microsoft.com/office/drawing/2014/main" id="{A6213EBB-0D6F-214A-87BF-006A2ABDEA7C}"/>
              </a:ext>
            </a:extLst>
          </p:cNvPr>
          <p:cNvSpPr/>
          <p:nvPr/>
        </p:nvSpPr>
        <p:spPr>
          <a:xfrm>
            <a:off x="5439907" y="4380967"/>
            <a:ext cx="609663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yt_shape_1714123176704">
            <a:extLst>
              <a:ext uri="{FF2B5EF4-FFF2-40B4-BE49-F238E27FC236}">
                <a16:creationId xmlns:a16="http://schemas.microsoft.com/office/drawing/2014/main" id="{9226D007-F14F-4C02-3897-D59FBBD03CE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52836EB-0969-5A85-269B-D8739DEFF046}"/>
              </a:ext>
            </a:extLst>
          </p:cNvPr>
          <p:cNvSpPr txBox="1"/>
          <p:nvPr/>
        </p:nvSpPr>
        <p:spPr>
          <a:xfrm>
            <a:off x="8260745" y="1700808"/>
            <a:ext cx="383286" cy="1005345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09CA82-7A37-0E48-99E8-CD046B4F451D}"/>
              </a:ext>
            </a:extLst>
          </p:cNvPr>
          <p:cNvSpPr txBox="1"/>
          <p:nvPr/>
        </p:nvSpPr>
        <p:spPr>
          <a:xfrm>
            <a:off x="7482740" y="2845995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yt_shape_矩形_2">
            <a:extLst>
              <a:ext uri="{FF2B5EF4-FFF2-40B4-BE49-F238E27FC236}">
                <a16:creationId xmlns:a16="http://schemas.microsoft.com/office/drawing/2014/main" id="{2F8F22AE-3954-E038-FF14-E4229E532D2D}"/>
              </a:ext>
            </a:extLst>
          </p:cNvPr>
          <p:cNvSpPr/>
          <p:nvPr/>
        </p:nvSpPr>
        <p:spPr>
          <a:xfrm>
            <a:off x="3962005" y="1531109"/>
            <a:ext cx="276377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yt_shape_矩形_2">
            <a:extLst>
              <a:ext uri="{FF2B5EF4-FFF2-40B4-BE49-F238E27FC236}">
                <a16:creationId xmlns:a16="http://schemas.microsoft.com/office/drawing/2014/main" id="{2F8F22AE-3954-E038-FF14-E4229E532D2D}"/>
              </a:ext>
            </a:extLst>
          </p:cNvPr>
          <p:cNvSpPr/>
          <p:nvPr/>
        </p:nvSpPr>
        <p:spPr>
          <a:xfrm>
            <a:off x="4362895" y="1535907"/>
            <a:ext cx="276377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yt_shape_矩形_3">
            <a:extLst>
              <a:ext uri="{FF2B5EF4-FFF2-40B4-BE49-F238E27FC236}">
                <a16:creationId xmlns:a16="http://schemas.microsoft.com/office/drawing/2014/main" id="{0B3BCFE2-2C3A-2D50-F03A-1D3346719A44}"/>
              </a:ext>
            </a:extLst>
          </p:cNvPr>
          <p:cNvSpPr/>
          <p:nvPr/>
        </p:nvSpPr>
        <p:spPr>
          <a:xfrm>
            <a:off x="1227466" y="3473755"/>
            <a:ext cx="304863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yt_shape_矩形_3">
            <a:extLst>
              <a:ext uri="{FF2B5EF4-FFF2-40B4-BE49-F238E27FC236}">
                <a16:creationId xmlns:a16="http://schemas.microsoft.com/office/drawing/2014/main" id="{0B3BCFE2-2C3A-2D50-F03A-1D3346719A44}"/>
              </a:ext>
            </a:extLst>
          </p:cNvPr>
          <p:cNvSpPr/>
          <p:nvPr/>
        </p:nvSpPr>
        <p:spPr>
          <a:xfrm>
            <a:off x="2336427" y="3473755"/>
            <a:ext cx="304863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yt_shape_矩形_6">
            <a:extLst>
              <a:ext uri="{FF2B5EF4-FFF2-40B4-BE49-F238E27FC236}">
                <a16:creationId xmlns:a16="http://schemas.microsoft.com/office/drawing/2014/main" id="{2DF4C7D1-FEA0-D2AB-278F-925299766FEA}"/>
              </a:ext>
            </a:extLst>
          </p:cNvPr>
          <p:cNvSpPr/>
          <p:nvPr/>
        </p:nvSpPr>
        <p:spPr>
          <a:xfrm>
            <a:off x="5735960" y="3473754"/>
            <a:ext cx="313610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yt_shape_矩形_6">
            <a:extLst>
              <a:ext uri="{FF2B5EF4-FFF2-40B4-BE49-F238E27FC236}">
                <a16:creationId xmlns:a16="http://schemas.microsoft.com/office/drawing/2014/main" id="{2DF4C7D1-FEA0-D2AB-278F-925299766FEA}"/>
              </a:ext>
            </a:extLst>
          </p:cNvPr>
          <p:cNvSpPr/>
          <p:nvPr/>
        </p:nvSpPr>
        <p:spPr>
          <a:xfrm>
            <a:off x="6130756" y="3478189"/>
            <a:ext cx="597486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yt_shape_矩形_6">
            <a:extLst>
              <a:ext uri="{FF2B5EF4-FFF2-40B4-BE49-F238E27FC236}">
                <a16:creationId xmlns:a16="http://schemas.microsoft.com/office/drawing/2014/main" id="{2DF4C7D1-FEA0-D2AB-278F-925299766FEA}"/>
              </a:ext>
            </a:extLst>
          </p:cNvPr>
          <p:cNvSpPr/>
          <p:nvPr/>
        </p:nvSpPr>
        <p:spPr>
          <a:xfrm>
            <a:off x="6885254" y="3473753"/>
            <a:ext cx="597486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yt_shape_矩形_6">
            <a:extLst>
              <a:ext uri="{FF2B5EF4-FFF2-40B4-BE49-F238E27FC236}">
                <a16:creationId xmlns:a16="http://schemas.microsoft.com/office/drawing/2014/main" id="{2DF4C7D1-FEA0-D2AB-278F-925299766FEA}"/>
              </a:ext>
            </a:extLst>
          </p:cNvPr>
          <p:cNvSpPr/>
          <p:nvPr/>
        </p:nvSpPr>
        <p:spPr>
          <a:xfrm>
            <a:off x="7546124" y="3466909"/>
            <a:ext cx="313610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yt_shape_矩形_7">
            <a:extLst>
              <a:ext uri="{FF2B5EF4-FFF2-40B4-BE49-F238E27FC236}">
                <a16:creationId xmlns:a16="http://schemas.microsoft.com/office/drawing/2014/main" id="{615F482F-7057-B4D6-F4CF-E3FE2B9470A5}"/>
              </a:ext>
            </a:extLst>
          </p:cNvPr>
          <p:cNvSpPr/>
          <p:nvPr/>
        </p:nvSpPr>
        <p:spPr>
          <a:xfrm>
            <a:off x="856506" y="4380967"/>
            <a:ext cx="534124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yt_shape_矩形_7">
            <a:extLst>
              <a:ext uri="{FF2B5EF4-FFF2-40B4-BE49-F238E27FC236}">
                <a16:creationId xmlns:a16="http://schemas.microsoft.com/office/drawing/2014/main" id="{615F482F-7057-B4D6-F4CF-E3FE2B9470A5}"/>
              </a:ext>
            </a:extLst>
          </p:cNvPr>
          <p:cNvSpPr/>
          <p:nvPr/>
        </p:nvSpPr>
        <p:spPr>
          <a:xfrm>
            <a:off x="1783646" y="4372776"/>
            <a:ext cx="277828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yt_shape_矩形_3">
            <a:extLst>
              <a:ext uri="{FF2B5EF4-FFF2-40B4-BE49-F238E27FC236}">
                <a16:creationId xmlns:a16="http://schemas.microsoft.com/office/drawing/2014/main" id="{0B3BCFE2-2C3A-2D50-F03A-1D3346719A44}"/>
              </a:ext>
            </a:extLst>
          </p:cNvPr>
          <p:cNvSpPr/>
          <p:nvPr/>
        </p:nvSpPr>
        <p:spPr>
          <a:xfrm>
            <a:off x="6740297" y="4361395"/>
            <a:ext cx="304863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yt_shape_矩形_3">
            <a:extLst>
              <a:ext uri="{FF2B5EF4-FFF2-40B4-BE49-F238E27FC236}">
                <a16:creationId xmlns:a16="http://schemas.microsoft.com/office/drawing/2014/main" id="{0B3BCFE2-2C3A-2D50-F03A-1D3346719A44}"/>
              </a:ext>
            </a:extLst>
          </p:cNvPr>
          <p:cNvSpPr/>
          <p:nvPr/>
        </p:nvSpPr>
        <p:spPr>
          <a:xfrm>
            <a:off x="7164771" y="4350587"/>
            <a:ext cx="304863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yt_shape_矩形_3">
            <a:extLst>
              <a:ext uri="{FF2B5EF4-FFF2-40B4-BE49-F238E27FC236}">
                <a16:creationId xmlns:a16="http://schemas.microsoft.com/office/drawing/2014/main" id="{0B3BCFE2-2C3A-2D50-F03A-1D3346719A44}"/>
              </a:ext>
            </a:extLst>
          </p:cNvPr>
          <p:cNvSpPr/>
          <p:nvPr/>
        </p:nvSpPr>
        <p:spPr>
          <a:xfrm>
            <a:off x="7546124" y="4364633"/>
            <a:ext cx="304863" cy="848233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72" name="yt_shape_13572"/>
              <p:cNvSpPr txBox="1"/>
              <p:nvPr/>
            </p:nvSpPr>
            <p:spPr>
              <a:xfrm>
                <a:off x="540000" y="900000"/>
                <a:ext cx="3921073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估计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572" name="yt_shape_13572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921073" cy="466666"/>
              </a:xfrm>
              <a:prstGeom prst="rect">
                <a:avLst/>
              </a:prstGeom>
              <a:blipFill>
                <a:blip r:embed="rId2"/>
                <a:stretch>
                  <a:fillRect l="-4821" t="-5263" r="-373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74" name="yt_table_135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844747"/>
              </p:ext>
            </p:extLst>
          </p:nvPr>
        </p:nvGraphicFramePr>
        <p:xfrm>
          <a:off x="540047" y="1417454"/>
          <a:ext cx="52851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576" name="yt_shape_13576"/>
              <p:cNvSpPr txBox="1"/>
              <p:nvPr/>
            </p:nvSpPr>
            <p:spPr>
              <a:xfrm>
                <a:off x="540000" y="2419008"/>
                <a:ext cx="9049080" cy="4646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用计算器求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的近似值结果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576" name="yt_shape_13576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9008"/>
                <a:ext cx="9049080" cy="464679"/>
              </a:xfrm>
              <a:prstGeom prst="rect">
                <a:avLst/>
              </a:prstGeom>
              <a:blipFill>
                <a:blip r:embed="rId3"/>
                <a:stretch>
                  <a:fillRect l="-2089" t="-5263" r="-107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78" name="yt_table_1357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28194"/>
              </p:ext>
            </p:extLst>
          </p:nvPr>
        </p:nvGraphicFramePr>
        <p:xfrm>
          <a:off x="540047" y="2934475"/>
          <a:ext cx="50565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12.17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1.868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1.868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1.868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580" name="yt_shape_13580"/>
              <p:cNvSpPr txBox="1"/>
              <p:nvPr/>
            </p:nvSpPr>
            <p:spPr>
              <a:xfrm>
                <a:off x="540000" y="3936029"/>
                <a:ext cx="6617196" cy="24420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用计算器求下面各题的近似值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7.09.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15.36.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08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0.28.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6.06.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580" name="yt_shape_13580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36029"/>
                <a:ext cx="6617196" cy="2442079"/>
              </a:xfrm>
              <a:prstGeom prst="rect">
                <a:avLst/>
              </a:prstGeom>
              <a:blipFill>
                <a:blip r:embed="rId4"/>
                <a:stretch>
                  <a:fillRect l="-2857" t="-2250" r="-1935" b="-7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EB87C6D-EE81-4612-836A-FE9F352C8FE9}"/>
              </a:ext>
            </a:extLst>
          </p:cNvPr>
          <p:cNvSpPr txBox="1"/>
          <p:nvPr/>
        </p:nvSpPr>
        <p:spPr>
          <a:xfrm>
            <a:off x="3520341" y="853194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52CD04-9EFB-CB9F-0F44-0B060FF04FB4}"/>
              </a:ext>
            </a:extLst>
          </p:cNvPr>
          <p:cNvSpPr txBox="1"/>
          <p:nvPr/>
        </p:nvSpPr>
        <p:spPr>
          <a:xfrm>
            <a:off x="8581290" y="2372202"/>
            <a:ext cx="400748" cy="55379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4511DB-EA6B-49F8-1CCE-5ABEA99073C4}"/>
              </a:ext>
            </a:extLst>
          </p:cNvPr>
          <p:cNvSpPr txBox="1"/>
          <p:nvPr/>
        </p:nvSpPr>
        <p:spPr>
          <a:xfrm>
            <a:off x="449989" y="4888650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7.09.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9BC1C1-DB9F-D9D3-33BF-48F63E559CAF}"/>
              </a:ext>
            </a:extLst>
          </p:cNvPr>
          <p:cNvSpPr txBox="1"/>
          <p:nvPr/>
        </p:nvSpPr>
        <p:spPr>
          <a:xfrm>
            <a:off x="449989" y="5883314"/>
            <a:ext cx="5056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0.28.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32163" y="4905367"/>
            <a:ext cx="249299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解：原式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15.36.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0173" y="5969550"/>
            <a:ext cx="233910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解：原式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6.06.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87" name="yt_shape_13587"/>
              <p:cNvSpPr txBox="1"/>
              <p:nvPr/>
            </p:nvSpPr>
            <p:spPr>
              <a:xfrm>
                <a:off x="540119" y="900000"/>
                <a:ext cx="11492915" cy="39873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某农场有一块长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的场地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要在这块场地上建一个正方形鱼池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9fd5"/>
                  </a:rPr>
                  <a:t>使它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的面积为场地面积的一半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问能否建成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若能建成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鱼池的边长是多少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550e"/>
                  </a:rPr>
                  <a:t>结果精确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设鱼池的边长为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17.3.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17.3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能建成，鱼池的边长约为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17.3m.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87" name="yt_shape_13587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87310"/>
              </a:xfrm>
              <a:prstGeom prst="rect">
                <a:avLst/>
              </a:prstGeom>
              <a:blipFill>
                <a:blip r:embed="rId2"/>
                <a:stretch>
                  <a:fillRect l="-1645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622AFA4-11FA-B176-A327-62D33F0E3241}"/>
              </a:ext>
            </a:extLst>
          </p:cNvPr>
          <p:cNvSpPr txBox="1"/>
          <p:nvPr/>
        </p:nvSpPr>
        <p:spPr>
          <a:xfrm>
            <a:off x="450108" y="2279658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BB2E8F-B810-81B6-97B3-2BF25C66CB4F}"/>
              </a:ext>
            </a:extLst>
          </p:cNvPr>
          <p:cNvSpPr txBox="1"/>
          <p:nvPr/>
        </p:nvSpPr>
        <p:spPr>
          <a:xfrm>
            <a:off x="450108" y="2755146"/>
            <a:ext cx="4153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设鱼池的边长为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D96FF3A-032E-99A0-1080-CE27689D4B71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45758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17.3.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hasSerialNum': 1}">
                <a:extLst>
                  <a:ext uri="{FF2B5EF4-FFF2-40B4-BE49-F238E27FC236}">
                    <a16:creationId xmlns:a16="http://schemas.microsoft.com/office/drawing/2014/main" id="{AD96FF3A-032E-99A0-1080-CE27689D4B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4575873" cy="765061"/>
              </a:xfrm>
              <a:prstGeom prst="rect">
                <a:avLst/>
              </a:prstGeom>
              <a:blipFill>
                <a:blip r:embed="rId3"/>
                <a:stretch>
                  <a:fillRect l="-2133" r="-226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9D3B53F-55B5-A496-4A00-684B345BC4B8}"/>
              </a:ext>
            </a:extLst>
          </p:cNvPr>
          <p:cNvSpPr txBox="1"/>
          <p:nvPr/>
        </p:nvSpPr>
        <p:spPr>
          <a:xfrm>
            <a:off x="450108" y="3902083"/>
            <a:ext cx="193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B1D6A0-88B7-EDBF-0223-67C1AA990E9A}"/>
              </a:ext>
            </a:extLst>
          </p:cNvPr>
          <p:cNvSpPr txBox="1"/>
          <p:nvPr/>
        </p:nvSpPr>
        <p:spPr>
          <a:xfrm>
            <a:off x="450108" y="4377571"/>
            <a:ext cx="4683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能建成，鱼池的边长约为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17.3m.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0" name="yt_shape_13590"/>
          <p:cNvSpPr txBox="1"/>
          <p:nvPr/>
        </p:nvSpPr>
        <p:spPr>
          <a:xfrm>
            <a:off x="540000" y="900000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对无理数的性质理解不透而出错</a:t>
            </a:r>
          </a:p>
        </p:txBody>
      </p:sp>
      <p:sp>
        <p:nvSpPr>
          <p:cNvPr id="13591" name="yt_shape_13591"/>
          <p:cNvSpPr txBox="1"/>
          <p:nvPr/>
        </p:nvSpPr>
        <p:spPr>
          <a:xfrm>
            <a:off x="540000" y="1395205"/>
            <a:ext cx="43601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92" name="yt_table_13592" title="H_147.0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93571097"/>
                  </p:ext>
                </p:extLst>
              </p:nvPr>
            </p:nvGraphicFramePr>
            <p:xfrm>
              <a:off x="540047" y="1874508"/>
              <a:ext cx="4292600" cy="2057210"/>
            </p:xfrm>
            <a:graphic>
              <a:graphicData uri="http://schemas.openxmlformats.org/drawingml/2006/table">
                <a:tbl>
                  <a:tblPr/>
                  <a:tblGrid>
                    <a:gridCol w="4292600">
                      <a:extLst>
                        <a:ext uri="{9D8B030D-6E8A-4147-A177-3AD203B41FA5}">
                          <a16:colId xmlns:a16="http://schemas.microsoft.com/office/drawing/2014/main" val="106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有理数是有限小数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无理数是无限不循环小数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带根号的数都是无理数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592" name="yt_table_13592" descr="{&quot;rangeId&quot;:14,&quot;type&quot;:&quot;Option&quot;}" title="H_147.0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93571097"/>
                  </p:ext>
                </p:extLst>
              </p:nvPr>
            </p:nvGraphicFramePr>
            <p:xfrm>
              <a:off x="540047" y="1874508"/>
              <a:ext cx="4292600" cy="1867473"/>
            </p:xfrm>
            <a:graphic>
              <a:graphicData uri="http://schemas.openxmlformats.org/drawingml/2006/table">
                <a:tbl>
                  <a:tblPr/>
                  <a:tblGrid>
                    <a:gridCol w="4292600">
                      <a:extLst>
                        <a:ext uri="{9D8B030D-6E8A-4147-A177-3AD203B41FA5}">
                          <a16:colId xmlns:a16="http://schemas.microsoft.com/office/drawing/2014/main" val="1068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有理数是有限小数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无理数是无限不循环小数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带根号的数都是无理数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4"/>
                      </a:ext>
                    </a:extLst>
                  </a:tr>
                  <a:tr h="5943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21429" b="-173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177426" title="H_26.259764">
            <a:extLst>
              <a:ext uri="{FF2B5EF4-FFF2-40B4-BE49-F238E27FC236}">
                <a16:creationId xmlns:a16="http://schemas.microsoft.com/office/drawing/2014/main" id="{F7CF7052-9691-74E3-1E2A-53A82B7B87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B0F397-3CE6-AF93-BD40-B1E4C50AC1D6}"/>
              </a:ext>
            </a:extLst>
          </p:cNvPr>
          <p:cNvSpPr txBox="1"/>
          <p:nvPr/>
        </p:nvSpPr>
        <p:spPr>
          <a:xfrm>
            <a:off x="39551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4" name="yt_shape_1359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593" name="yt_image_13593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96" name="yt_shape_13596"/>
              <p:cNvSpPr txBox="1"/>
              <p:nvPr/>
            </p:nvSpPr>
            <p:spPr>
              <a:xfrm>
                <a:off x="540119" y="1482165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0.33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0.8080080008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每两个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353b"/>
                  </a:rPr>
                  <a:t>之间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依次多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这些数中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无理数的个数是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596" name="yt_shape_13596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106521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98" name="yt_table_1359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314469"/>
              </p:ext>
            </p:extLst>
          </p:nvPr>
        </p:nvGraphicFramePr>
        <p:xfrm>
          <a:off x="540047" y="2639474"/>
          <a:ext cx="8565643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83"/>
                    </a:ext>
                  </a:extLst>
                </a:gridCol>
                <a:gridCol w="2399157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</a:tbl>
          </a:graphicData>
        </a:graphic>
      </p:graphicFrame>
      <p:sp>
        <p:nvSpPr>
          <p:cNvPr id="13600" name="yt_shape_13600"/>
          <p:cNvSpPr txBox="1"/>
          <p:nvPr/>
        </p:nvSpPr>
        <p:spPr>
          <a:xfrm>
            <a:off x="540000" y="3165645"/>
            <a:ext cx="8976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达州市中考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小的无理数是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01" name="yt_table_13601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018956"/>
                  </p:ext>
                </p:extLst>
              </p:nvPr>
            </p:nvGraphicFramePr>
            <p:xfrm>
              <a:off x="540047" y="3644948"/>
              <a:ext cx="8635620" cy="674878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686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687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0688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06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3.14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7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601" name="yt_table_13601" descr="{&quot;rangeId&quot;:17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018956"/>
                  </p:ext>
                </p:extLst>
              </p:nvPr>
            </p:nvGraphicFramePr>
            <p:xfrm>
              <a:off x="540047" y="3644948"/>
              <a:ext cx="8635620" cy="635953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686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687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0688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0689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3.14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4188" r="-167016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7970" r="-61929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81148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7754352-7A68-A643-5B75-5877619BA1A6}"/>
              </a:ext>
            </a:extLst>
          </p:cNvPr>
          <p:cNvSpPr txBox="1"/>
          <p:nvPr/>
        </p:nvSpPr>
        <p:spPr>
          <a:xfrm>
            <a:off x="6546107" y="210680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53FEDB-D238-1034-9064-EC95880FC3AE}"/>
              </a:ext>
            </a:extLst>
          </p:cNvPr>
          <p:cNvSpPr txBox="1"/>
          <p:nvPr/>
        </p:nvSpPr>
        <p:spPr>
          <a:xfrm>
            <a:off x="8527189" y="31188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02" name="yt_shape_13602"/>
              <p:cNvSpPr txBox="1"/>
              <p:nvPr/>
            </p:nvSpPr>
            <p:spPr>
              <a:xfrm>
                <a:off x="540119" y="900000"/>
                <a:ext cx="11492915" cy="18953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用计算器计算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根据你发现的规律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ddd4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rad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+1)−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为大于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的值的大小关系为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602" name="yt_shape_13602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895327"/>
              </a:xfrm>
              <a:prstGeom prst="rect">
                <a:avLst/>
              </a:prstGeom>
              <a:blipFill>
                <a:blip r:embed="rId2"/>
                <a:stretch>
                  <a:fillRect l="-1645" b="-9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04" name="yt_table_136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995300"/>
              </p:ext>
            </p:extLst>
          </p:nvPr>
        </p:nvGraphicFramePr>
        <p:xfrm>
          <a:off x="540047" y="2846115"/>
          <a:ext cx="5720081" cy="950976"/>
        </p:xfrm>
        <a:graphic>
          <a:graphicData uri="http://schemas.openxmlformats.org/drawingml/2006/table">
            <a:tbl>
              <a:tblPr/>
              <a:tblGrid>
                <a:gridCol w="2686368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  <a:gridCol w="3033713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的取值有关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132FBFE-A76A-D424-1E35-5E81D5060519}"/>
              </a:ext>
            </a:extLst>
          </p:cNvPr>
          <p:cNvSpPr txBox="1"/>
          <p:nvPr/>
        </p:nvSpPr>
        <p:spPr>
          <a:xfrm>
            <a:off x="10319024" y="1637102"/>
            <a:ext cx="383286" cy="118670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729</Words>
  <Application>Microsoft Office PowerPoint</Application>
  <PresentationFormat>宽屏</PresentationFormat>
  <Paragraphs>158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2" baseType="lpstr">
      <vt:lpstr>,isEnd</vt:lpstr>
      <vt:lpstr>_⨹_1_1ddd4</vt:lpstr>
      <vt:lpstr>_⨹_1_bb656</vt:lpstr>
      <vt:lpstr>_⨹_1_bb656IsAddLine,isEnd</vt:lpstr>
      <vt:lpstr>_⨹_1_f271c</vt:lpstr>
      <vt:lpstr>_⨹_1_fabbd,isEnd</vt:lpstr>
      <vt:lpstr>_⨹_15_a5987,isEnd</vt:lpstr>
      <vt:lpstr>_⨹_2_29fd5</vt:lpstr>
      <vt:lpstr>_⨹_2_55b6f,isEnd</vt:lpstr>
      <vt:lpstr>_⨹_2_b353b</vt:lpstr>
      <vt:lpstr>_⨹_2_ea7ab,isEnd</vt:lpstr>
      <vt:lpstr>_⨹_4_d550e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2024-04-26T09:09:48Z</dcterms:created>
  <dcterms:modified xsi:type="dcterms:W3CDTF">2024-04-28T04:54:49Z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