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37" r:id="rId6"/>
    <p:sldId id="312" r:id="rId7"/>
    <p:sldId id="320" r:id="rId8"/>
    <p:sldId id="322" r:id="rId9"/>
    <p:sldId id="326" r:id="rId10"/>
    <p:sldId id="330" r:id="rId11"/>
    <p:sldId id="332" r:id="rId12"/>
    <p:sldId id="334" r:id="rId13"/>
    <p:sldId id="335" r:id="rId14"/>
    <p:sldId id="33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33" name="yt_image_13833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5" name="yt_shape_13835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实数的运算</a:t>
            </a:r>
          </a:p>
        </p:txBody>
      </p:sp>
      <p:sp>
        <p:nvSpPr>
          <p:cNvPr id="13836" name="yt_shape_13836"/>
          <p:cNvSpPr txBox="1"/>
          <p:nvPr/>
        </p:nvSpPr>
        <p:spPr>
          <a:xfrm>
            <a:off x="540000" y="1977370"/>
            <a:ext cx="6668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37" name="yt_table_13837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0457277"/>
                  </p:ext>
                </p:extLst>
              </p:nvPr>
            </p:nvGraphicFramePr>
            <p:xfrm>
              <a:off x="540047" y="2456673"/>
              <a:ext cx="6631623" cy="92570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784"/>
                        </a:ext>
                      </a:extLst>
                    </a:gridCol>
                    <a:gridCol w="2565400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837" name="yt_table_13837" descr="{&quot;rangeId&quot;:2,&quot;type&quot;:&quot;Option&quot;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0457277"/>
                  </p:ext>
                </p:extLst>
              </p:nvPr>
            </p:nvGraphicFramePr>
            <p:xfrm>
              <a:off x="540047" y="2456673"/>
              <a:ext cx="6631623" cy="925704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784"/>
                        </a:ext>
                      </a:extLst>
                    </a:gridCol>
                    <a:gridCol w="2565400">
                      <a:extLst>
                        <a:ext uri="{9D8B030D-6E8A-4147-A177-3AD203B41FA5}">
                          <a16:colId xmlns:a16="http://schemas.microsoft.com/office/drawing/2014/main" val="1078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263" r="-63024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896" r="-6302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8670" t="-103896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38" name="yt_shape_13838"/>
              <p:cNvSpPr txBox="1"/>
              <p:nvPr/>
            </p:nvSpPr>
            <p:spPr>
              <a:xfrm>
                <a:off x="540000" y="3432960"/>
                <a:ext cx="613251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838" name="yt_shape_1383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2960"/>
                <a:ext cx="6132513" cy="465577"/>
              </a:xfrm>
              <a:prstGeom prst="rect">
                <a:avLst/>
              </a:prstGeom>
              <a:blipFill>
                <a:blip r:embed="rId4"/>
                <a:stretch>
                  <a:fillRect l="-3082" t="-3896" r="-208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40" name="yt_table_138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503646"/>
              </p:ext>
            </p:extLst>
          </p:nvPr>
        </p:nvGraphicFramePr>
        <p:xfrm>
          <a:off x="540047" y="3949325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42" name="yt_shape_13842"/>
              <p:cNvSpPr txBox="1"/>
              <p:nvPr/>
            </p:nvSpPr>
            <p:spPr>
              <a:xfrm>
                <a:off x="540119" y="4475496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宜昌市中考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对于无理数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添加关联的数或者运算符号组成新的式子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1c23"/>
                  </a:rPr>
                  <a:t>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运算结果能成为有理数的是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842" name="yt_shape_1384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75496"/>
                <a:ext cx="11492915" cy="953915"/>
              </a:xfrm>
              <a:prstGeom prst="rect">
                <a:avLst/>
              </a:prstGeom>
              <a:blipFill>
                <a:blip r:embed="rId5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44" name="yt_table_13844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5004651"/>
                  </p:ext>
                </p:extLst>
              </p:nvPr>
            </p:nvGraphicFramePr>
            <p:xfrm>
              <a:off x="540047" y="5480199"/>
              <a:ext cx="6133402" cy="923227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  <a:gridCol w="2067179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844" name="yt_table_13844" descr="{&quot;rangeId&quot;:4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5004651"/>
                  </p:ext>
                </p:extLst>
              </p:nvPr>
            </p:nvGraphicFramePr>
            <p:xfrm>
              <a:off x="540047" y="5480199"/>
              <a:ext cx="6133402" cy="923227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  <a:gridCol w="2067179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3896" r="-5074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97050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5263" r="-5074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97050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226832" title="H_26.259764">
            <a:extLst>
              <a:ext uri="{FF2B5EF4-FFF2-40B4-BE49-F238E27FC236}">
                <a16:creationId xmlns:a16="http://schemas.microsoft.com/office/drawing/2014/main" id="{54CAE9E9-119A-328F-AD2C-68CC75C258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152622-D508-C747-D13B-8888F9CDA023}"/>
              </a:ext>
            </a:extLst>
          </p:cNvPr>
          <p:cNvSpPr txBox="1"/>
          <p:nvPr/>
        </p:nvSpPr>
        <p:spPr>
          <a:xfrm>
            <a:off x="62411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7CA71-45C2-7CAA-B755-98264F29BD2D}"/>
              </a:ext>
            </a:extLst>
          </p:cNvPr>
          <p:cNvSpPr txBox="1"/>
          <p:nvPr/>
        </p:nvSpPr>
        <p:spPr>
          <a:xfrm>
            <a:off x="5710393" y="3386154"/>
            <a:ext cx="383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4EA2EE-34AD-8EDF-E8E9-973CF0400C79}"/>
              </a:ext>
            </a:extLst>
          </p:cNvPr>
          <p:cNvSpPr txBox="1"/>
          <p:nvPr/>
        </p:nvSpPr>
        <p:spPr>
          <a:xfrm>
            <a:off x="4717308" y="49490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8" name="yt_shape_13918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实数的大小比较方法技巧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19" name="yt_shape_13919"/>
              <p:cNvSpPr txBox="1"/>
              <p:nvPr/>
            </p:nvSpPr>
            <p:spPr>
              <a:xfrm>
                <a:off x="540000" y="1386164"/>
                <a:ext cx="8023460" cy="415317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利用平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方法比较实数的大小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比较下列实数的大小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9" name="yt_shape_13919" descr="{&quot;rangeId&quot;:22,&quot;isTopic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6164"/>
                <a:ext cx="8023460" cy="4153179"/>
              </a:xfrm>
              <a:prstGeom prst="rect">
                <a:avLst/>
              </a:prstGeom>
              <a:blipFill>
                <a:blip r:embed="rId2"/>
                <a:stretch>
                  <a:fillRect l="-1366" t="-1023" r="-455" b="-160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0D6565-BBA0-BBD9-CD0F-49EC42E167CB}"/>
                  </a:ext>
                </a:extLst>
              </p:cNvPr>
              <p:cNvSpPr txBox="1"/>
              <p:nvPr/>
            </p:nvSpPr>
            <p:spPr>
              <a:xfrm>
                <a:off x="521989" y="2815416"/>
                <a:ext cx="619683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isTopic': 1, 'mathAnswerShape': 1}">
                <a:extLst>
                  <a:ext uri="{FF2B5EF4-FFF2-40B4-BE49-F238E27FC236}">
                    <a16:creationId xmlns:a16="http://schemas.microsoft.com/office/drawing/2014/main" id="{320D6565-BBA0-BBD9-CD0F-49EC42E16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815416"/>
                <a:ext cx="6196838" cy="618693"/>
              </a:xfrm>
              <a:prstGeom prst="rect">
                <a:avLst/>
              </a:prstGeom>
              <a:blipFill>
                <a:blip r:embed="rId3"/>
                <a:stretch>
                  <a:fillRect l="-1575" r="-167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34E589-75A4-0401-2415-CB173C30D547}"/>
                  </a:ext>
                </a:extLst>
              </p:cNvPr>
              <p:cNvSpPr txBox="1"/>
              <p:nvPr/>
            </p:nvSpPr>
            <p:spPr>
              <a:xfrm>
                <a:off x="521989" y="3340497"/>
                <a:ext cx="165023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isTopic': 1, 'mathAnswerShape': 1}">
                <a:extLst>
                  <a:ext uri="{FF2B5EF4-FFF2-40B4-BE49-F238E27FC236}">
                    <a16:creationId xmlns:a16="http://schemas.microsoft.com/office/drawing/2014/main" id="{4334E589-75A4-0401-2415-CB173C30D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340497"/>
                <a:ext cx="1650238" cy="618694"/>
              </a:xfrm>
              <a:prstGeom prst="rect">
                <a:avLst/>
              </a:prstGeom>
              <a:blipFill>
                <a:blip r:embed="rId4"/>
                <a:stretch>
                  <a:fillRect l="-5926" r="-629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1D367F-4FE2-FA80-1DF2-BCB9E084E84D}"/>
                  </a:ext>
                </a:extLst>
              </p:cNvPr>
              <p:cNvSpPr txBox="1"/>
              <p:nvPr/>
            </p:nvSpPr>
            <p:spPr>
              <a:xfrm>
                <a:off x="521989" y="4390660"/>
                <a:ext cx="798195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isTopic': 1, 'mathAnswerShape': 1}">
                <a:extLst>
                  <a:ext uri="{FF2B5EF4-FFF2-40B4-BE49-F238E27FC236}">
                    <a16:creationId xmlns:a16="http://schemas.microsoft.com/office/drawing/2014/main" id="{411D367F-4FE2-FA80-1DF2-BCB9E084E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390660"/>
                <a:ext cx="7981950" cy="618694"/>
              </a:xfrm>
              <a:prstGeom prst="rect">
                <a:avLst/>
              </a:prstGeom>
              <a:blipFill>
                <a:blip r:embed="rId5"/>
                <a:stretch>
                  <a:fillRect l="-1222" r="-1299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C4D361-9D65-DFD6-CFB4-08CEBEF78AA9}"/>
                  </a:ext>
                </a:extLst>
              </p:cNvPr>
              <p:cNvSpPr txBox="1"/>
              <p:nvPr/>
            </p:nvSpPr>
            <p:spPr>
              <a:xfrm>
                <a:off x="521989" y="4915742"/>
                <a:ext cx="2216151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isTopic': 1, 'mathAnswerShape': 1}">
                <a:extLst>
                  <a:ext uri="{FF2B5EF4-FFF2-40B4-BE49-F238E27FC236}">
                    <a16:creationId xmlns:a16="http://schemas.microsoft.com/office/drawing/2014/main" id="{24C4D361-9D65-DFD6-CFB4-08CEBEF78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915742"/>
                <a:ext cx="2216151" cy="558241"/>
              </a:xfrm>
              <a:prstGeom prst="rect">
                <a:avLst/>
              </a:prstGeom>
              <a:blipFill>
                <a:blip r:embed="rId6"/>
                <a:stretch>
                  <a:fillRect l="-4408" r="-4683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22" name="yt_shape_13922"/>
              <p:cNvSpPr txBox="1"/>
              <p:nvPr/>
            </p:nvSpPr>
            <p:spPr>
              <a:xfrm>
                <a:off x="540000" y="900000"/>
                <a:ext cx="6935983" cy="212768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22" name="yt_shape_13922" descr="{&quot;rangeId&quot;:24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35983" cy="2127689"/>
              </a:xfrm>
              <a:prstGeom prst="rect">
                <a:avLst/>
              </a:prstGeom>
              <a:blipFill>
                <a:blip r:embed="rId2"/>
                <a:stretch>
                  <a:fillRect l="-1580" t="-570" r="-702" b="-398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571402-C71B-C437-8D8A-4C6AF90637A3}"/>
                  </a:ext>
                </a:extLst>
              </p:cNvPr>
              <p:cNvSpPr txBox="1"/>
              <p:nvPr/>
            </p:nvSpPr>
            <p:spPr>
              <a:xfrm>
                <a:off x="521989" y="1378276"/>
                <a:ext cx="690499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pageBreak': True, 'mathAnswerShape': 1}">
                <a:extLst>
                  <a:ext uri="{FF2B5EF4-FFF2-40B4-BE49-F238E27FC236}">
                    <a16:creationId xmlns:a16="http://schemas.microsoft.com/office/drawing/2014/main" id="{98571402-C71B-C437-8D8A-4C6AF9063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1378276"/>
                <a:ext cx="6904990" cy="618693"/>
              </a:xfrm>
              <a:prstGeom prst="rect">
                <a:avLst/>
              </a:prstGeom>
              <a:blipFill>
                <a:blip r:embed="rId3"/>
                <a:stretch>
                  <a:fillRect l="-1413" r="-1502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3E518B-27CF-3B8C-F786-C0A385BB179C}"/>
                  </a:ext>
                </a:extLst>
              </p:cNvPr>
              <p:cNvSpPr txBox="1"/>
              <p:nvPr/>
            </p:nvSpPr>
            <p:spPr>
              <a:xfrm>
                <a:off x="521989" y="1903357"/>
                <a:ext cx="66683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pageBreak': True, 'mathAnswerShape': 1}">
                <a:extLst>
                  <a:ext uri="{FF2B5EF4-FFF2-40B4-BE49-F238E27FC236}">
                    <a16:creationId xmlns:a16="http://schemas.microsoft.com/office/drawing/2014/main" id="{D23E518B-27CF-3B8C-F786-C0A385BB1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1903357"/>
                <a:ext cx="6668390" cy="613931"/>
              </a:xfrm>
              <a:prstGeom prst="rect">
                <a:avLst/>
              </a:prstGeom>
              <a:blipFill>
                <a:blip r:embed="rId4"/>
                <a:stretch>
                  <a:fillRect l="-1463" r="-155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71C383-2F6C-FFE5-0B5B-E1E2ADF9D1E7}"/>
                  </a:ext>
                </a:extLst>
              </p:cNvPr>
              <p:cNvSpPr txBox="1"/>
              <p:nvPr/>
            </p:nvSpPr>
            <p:spPr>
              <a:xfrm>
                <a:off x="521989" y="2423676"/>
                <a:ext cx="2621090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pageBreak': True, 'mathAnswerShape': 1}">
                <a:extLst>
                  <a:ext uri="{FF2B5EF4-FFF2-40B4-BE49-F238E27FC236}">
                    <a16:creationId xmlns:a16="http://schemas.microsoft.com/office/drawing/2014/main" id="{0B71C383-2F6C-FFE5-0B5B-E1E2ADF9D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423676"/>
                <a:ext cx="2621090" cy="558242"/>
              </a:xfrm>
              <a:prstGeom prst="rect">
                <a:avLst/>
              </a:prstGeom>
              <a:blipFill>
                <a:blip r:embed="rId5"/>
                <a:stretch>
                  <a:fillRect l="-3721" r="-3721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4" name="yt_shape_13924"/>
          <p:cNvSpPr txBox="1"/>
          <p:nvPr/>
        </p:nvSpPr>
        <p:spPr>
          <a:xfrm>
            <a:off x="551384" y="755984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25" name="yt_shape_13925"/>
              <p:cNvSpPr txBox="1"/>
              <p:nvPr/>
            </p:nvSpPr>
            <p:spPr>
              <a:xfrm>
                <a:off x="551384" y="764704"/>
                <a:ext cx="10882448" cy="588900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利用作差法比较实数的大小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作差法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是数学中常用的比较两个数大小的方法，即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，则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，则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，则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例如：比较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的大小：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请根据上述方法解答问题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13925" name="yt_shape_139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764704"/>
                <a:ext cx="10882448" cy="5889002"/>
              </a:xfrm>
              <a:prstGeom prst="rect">
                <a:avLst/>
              </a:prstGeom>
              <a:blipFill>
                <a:blip r:embed="rId2"/>
                <a:stretch>
                  <a:fillRect l="-951" t="-1653" b="-361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31A3F9-495C-662C-49E6-6F9407C7AB90}"/>
                  </a:ext>
                </a:extLst>
              </p:cNvPr>
              <p:cNvSpPr txBox="1"/>
              <p:nvPr/>
            </p:nvSpPr>
            <p:spPr>
              <a:xfrm>
                <a:off x="533373" y="4636873"/>
                <a:ext cx="680034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31A3F9-495C-662C-49E6-6F9407C7A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73" y="4636873"/>
                <a:ext cx="6800342" cy="613931"/>
              </a:xfrm>
              <a:prstGeom prst="rect">
                <a:avLst/>
              </a:prstGeom>
              <a:blipFill>
                <a:blip r:embed="rId3"/>
                <a:stretch>
                  <a:fillRect l="-1344" r="-143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B80153-972B-8FD1-062C-9B3768C3DCB8}"/>
                  </a:ext>
                </a:extLst>
              </p:cNvPr>
              <p:cNvSpPr txBox="1"/>
              <p:nvPr/>
            </p:nvSpPr>
            <p:spPr>
              <a:xfrm>
                <a:off x="533373" y="5157192"/>
                <a:ext cx="52224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B80153-972B-8FD1-062C-9B3768C3D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73" y="5157192"/>
                <a:ext cx="5222494" cy="618693"/>
              </a:xfrm>
              <a:prstGeom prst="rect">
                <a:avLst/>
              </a:prstGeom>
              <a:blipFill>
                <a:blip r:embed="rId4"/>
                <a:stretch>
                  <a:fillRect l="-1750" r="-186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A410C0-E919-D755-911C-D779DAC3D85F}"/>
                  </a:ext>
                </a:extLst>
              </p:cNvPr>
              <p:cNvSpPr txBox="1"/>
              <p:nvPr/>
            </p:nvSpPr>
            <p:spPr>
              <a:xfrm>
                <a:off x="533373" y="5682274"/>
                <a:ext cx="21074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A410C0-E919-D755-911C-D779DAC3D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73" y="5682274"/>
                <a:ext cx="2107439" cy="613931"/>
              </a:xfrm>
              <a:prstGeom prst="rect">
                <a:avLst/>
              </a:prstGeom>
              <a:blipFill>
                <a:blip r:embed="rId5"/>
                <a:stretch>
                  <a:fillRect l="-4335" r="-491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BE97B6-9264-F982-2AE7-2F8742139322}"/>
                  </a:ext>
                </a:extLst>
              </p:cNvPr>
              <p:cNvSpPr txBox="1"/>
              <p:nvPr/>
            </p:nvSpPr>
            <p:spPr>
              <a:xfrm>
                <a:off x="501549" y="6172989"/>
                <a:ext cx="24122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BE97B6-9264-F982-2AE7-2F8742139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549" y="6172989"/>
                <a:ext cx="2412239" cy="554686"/>
              </a:xfrm>
              <a:prstGeom prst="rect">
                <a:avLst/>
              </a:prstGeom>
              <a:blipFill>
                <a:blip r:embed="rId6"/>
                <a:stretch>
                  <a:fillRect l="-3788" t="-1099" r="-429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" name="yt_shape_13927"/>
          <p:cNvSpPr txBox="1"/>
          <p:nvPr/>
        </p:nvSpPr>
        <p:spPr>
          <a:xfrm>
            <a:off x="540000" y="900000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28" name="yt_shape_13928"/>
              <p:cNvSpPr txBox="1"/>
              <p:nvPr/>
            </p:nvSpPr>
            <p:spPr>
              <a:xfrm>
                <a:off x="540000" y="968998"/>
                <a:ext cx="5576637" cy="256761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估算法比较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28" name="yt_shape_13928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68998"/>
                <a:ext cx="5576637" cy="2567617"/>
              </a:xfrm>
              <a:prstGeom prst="rect">
                <a:avLst/>
              </a:prstGeom>
              <a:blipFill>
                <a:blip r:embed="rId2"/>
                <a:stretch>
                  <a:fillRect l="-1965" t="-1891" r="-98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0A21B0-4908-8E4E-59BC-51969877FE10}"/>
                  </a:ext>
                </a:extLst>
              </p:cNvPr>
              <p:cNvSpPr txBox="1"/>
              <p:nvPr/>
            </p:nvSpPr>
            <p:spPr>
              <a:xfrm>
                <a:off x="521989" y="2157077"/>
                <a:ext cx="55587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, 'mathAnswerShape': 1}">
                <a:extLst>
                  <a:ext uri="{FF2B5EF4-FFF2-40B4-BE49-F238E27FC236}">
                    <a16:creationId xmlns:a16="http://schemas.microsoft.com/office/drawing/2014/main" id="{B10A21B0-4908-8E4E-59BC-51969877FE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157077"/>
                <a:ext cx="5558790" cy="613931"/>
              </a:xfrm>
              <a:prstGeom prst="rect">
                <a:avLst/>
              </a:prstGeom>
              <a:blipFill>
                <a:blip r:embed="rId3"/>
                <a:stretch>
                  <a:fillRect l="-1754" r="-164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F5F3A8-831F-95E8-18E9-285467AC8C82}"/>
                  </a:ext>
                </a:extLst>
              </p:cNvPr>
              <p:cNvSpPr txBox="1"/>
              <p:nvPr/>
            </p:nvSpPr>
            <p:spPr>
              <a:xfrm>
                <a:off x="521989" y="2677396"/>
                <a:ext cx="4334701" cy="809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, 'mathAnswerShape': 1}">
                <a:extLst>
                  <a:ext uri="{FF2B5EF4-FFF2-40B4-BE49-F238E27FC236}">
                    <a16:creationId xmlns:a16="http://schemas.microsoft.com/office/drawing/2014/main" id="{5CF5F3A8-831F-95E8-18E9-285467AC8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677396"/>
                <a:ext cx="4334701" cy="809193"/>
              </a:xfrm>
              <a:prstGeom prst="rect">
                <a:avLst/>
              </a:prstGeom>
              <a:blipFill>
                <a:blip r:embed="rId4"/>
                <a:stretch>
                  <a:fillRect l="-2250" r="-2250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46" name="yt_shape_13846"/>
              <p:cNvSpPr txBox="1"/>
              <p:nvPr/>
            </p:nvSpPr>
            <p:spPr>
              <a:xfrm>
                <a:off x="540119" y="900000"/>
                <a:ext cx="11492915" cy="3123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黄石市中考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请写出两个你喜欢的无理数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使它们的和等于有理数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W:5.38,H:41.3450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W:5.38,H:41.3450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3846" name="yt_shape_13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23034"/>
              </a:xfrm>
              <a:prstGeom prst="rect">
                <a:avLst/>
              </a:prstGeom>
              <a:blipFill>
                <a:blip r:embed="rId2"/>
                <a:stretch>
                  <a:fillRect l="-1645" t="-1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B38C34-2AAC-B7B1-E811-F132B3DF25C5}"/>
              </a:ext>
            </a:extLst>
          </p:cNvPr>
          <p:cNvSpPr txBox="1"/>
          <p:nvPr/>
        </p:nvSpPr>
        <p:spPr>
          <a:xfrm>
            <a:off x="5892185" y="1328682"/>
            <a:ext cx="637286" cy="6145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32F290-CF6A-22B3-30BE-BC2835F2ABD8}"/>
                  </a:ext>
                </a:extLst>
              </p:cNvPr>
              <p:cNvSpPr txBox="1"/>
              <p:nvPr/>
            </p:nvSpPr>
            <p:spPr>
              <a:xfrm>
                <a:off x="6976448" y="1849636"/>
                <a:ext cx="90093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mathAnswerShape': 1}">
                <a:extLst>
                  <a:ext uri="{FF2B5EF4-FFF2-40B4-BE49-F238E27FC236}">
                    <a16:creationId xmlns:a16="http://schemas.microsoft.com/office/drawing/2014/main" id="{E432F290-CF6A-22B3-30BE-BC2835F2A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6448" y="1849636"/>
                <a:ext cx="900938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CFE790F-F66E-1C32-2B14-6AA47359926F}"/>
              </a:ext>
            </a:extLst>
          </p:cNvPr>
          <p:cNvCxnSpPr/>
          <p:nvPr/>
        </p:nvCxnSpPr>
        <p:spPr>
          <a:xfrm>
            <a:off x="6714034" y="2586941"/>
            <a:ext cx="10733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859E84-648C-47D4-9136-92020063C06F}"/>
                  </a:ext>
                </a:extLst>
              </p:cNvPr>
              <p:cNvSpPr txBox="1"/>
              <p:nvPr/>
            </p:nvSpPr>
            <p:spPr>
              <a:xfrm>
                <a:off x="8112224" y="2677946"/>
                <a:ext cx="326167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4_b021b"/>
                  </a:rPr>
                  <a:t>答案不唯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859E84-648C-47D4-9136-92020063C0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224" y="2677946"/>
                <a:ext cx="3261677" cy="618694"/>
              </a:xfrm>
              <a:prstGeom prst="rect">
                <a:avLst/>
              </a:prstGeom>
              <a:blipFill>
                <a:blip r:embed="rId4"/>
                <a:stretch>
                  <a:fillRect t="-26471" r="-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5F81626-AE29-5932-260A-D45C049E0B7B}"/>
              </a:ext>
            </a:extLst>
          </p:cNvPr>
          <p:cNvSpPr txBox="1"/>
          <p:nvPr/>
        </p:nvSpPr>
        <p:spPr>
          <a:xfrm>
            <a:off x="450108" y="30461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53" name="yt_shape_13853"/>
              <p:cNvSpPr txBox="1"/>
              <p:nvPr/>
            </p:nvSpPr>
            <p:spPr>
              <a:xfrm>
                <a:off x="479376" y="1306913"/>
                <a:ext cx="5173339" cy="45922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853" name="yt_shape_138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06913"/>
                <a:ext cx="5173339" cy="4592283"/>
              </a:xfrm>
              <a:prstGeom prst="rect">
                <a:avLst/>
              </a:prstGeom>
              <a:blipFill>
                <a:blip r:embed="rId2"/>
                <a:stretch>
                  <a:fillRect l="-3656" t="-398" r="-2476" b="-3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7F9CA-F811-55FC-89B1-1B67C0BF4E4E}"/>
                  </a:ext>
                </a:extLst>
              </p:cNvPr>
              <p:cNvSpPr txBox="1"/>
              <p:nvPr/>
            </p:nvSpPr>
            <p:spPr>
              <a:xfrm>
                <a:off x="389365" y="1781887"/>
                <a:ext cx="41619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7F9CA-F811-55FC-89B1-1B67C0BF4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781887"/>
                <a:ext cx="4161917" cy="615391"/>
              </a:xfrm>
              <a:prstGeom prst="rect">
                <a:avLst/>
              </a:prstGeom>
              <a:blipFill>
                <a:blip r:embed="rId3"/>
                <a:stretch>
                  <a:fillRect l="-234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127185-E702-D310-59CA-64CB641F8011}"/>
                  </a:ext>
                </a:extLst>
              </p:cNvPr>
              <p:cNvSpPr txBox="1"/>
              <p:nvPr/>
            </p:nvSpPr>
            <p:spPr>
              <a:xfrm>
                <a:off x="1603084" y="2352594"/>
                <a:ext cx="11771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127185-E702-D310-59CA-64CB641F8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084" y="2352594"/>
                <a:ext cx="1177164" cy="615392"/>
              </a:xfrm>
              <a:prstGeom prst="rect">
                <a:avLst/>
              </a:prstGeom>
              <a:blipFill>
                <a:blip r:embed="rId4"/>
                <a:stretch>
                  <a:fillRect l="-8290" r="-829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7D0CC4-0B53-0DFE-D4C7-F83BCBA7BF9B}"/>
              </a:ext>
            </a:extLst>
          </p:cNvPr>
          <p:cNvSpPr txBox="1"/>
          <p:nvPr/>
        </p:nvSpPr>
        <p:spPr>
          <a:xfrm>
            <a:off x="389365" y="3345765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34238B-111E-2631-F52D-4DA60371D7D1}"/>
              </a:ext>
            </a:extLst>
          </p:cNvPr>
          <p:cNvSpPr txBox="1"/>
          <p:nvPr/>
        </p:nvSpPr>
        <p:spPr>
          <a:xfrm>
            <a:off x="1603084" y="3870181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D84D7C6-2C78-93E7-DFC2-52C8994B85FE}"/>
                  </a:ext>
                </a:extLst>
              </p:cNvPr>
              <p:cNvSpPr txBox="1"/>
              <p:nvPr/>
            </p:nvSpPr>
            <p:spPr>
              <a:xfrm>
                <a:off x="389365" y="4821822"/>
                <a:ext cx="484619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D84D7C6-2C78-93E7-DFC2-52C8994B85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821822"/>
                <a:ext cx="4846193" cy="618694"/>
              </a:xfrm>
              <a:prstGeom prst="rect">
                <a:avLst/>
              </a:prstGeom>
              <a:blipFill>
                <a:blip r:embed="rId5"/>
                <a:stretch>
                  <a:fillRect l="-201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AE7FFA-044E-707A-6631-31C14E0D1470}"/>
                  </a:ext>
                </a:extLst>
              </p:cNvPr>
              <p:cNvSpPr txBox="1"/>
              <p:nvPr/>
            </p:nvSpPr>
            <p:spPr>
              <a:xfrm>
                <a:off x="1603084" y="5395832"/>
                <a:ext cx="11771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4AE7FFA-044E-707A-6631-31C14E0D1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084" y="5395832"/>
                <a:ext cx="1177164" cy="554685"/>
              </a:xfrm>
              <a:prstGeom prst="rect">
                <a:avLst/>
              </a:prstGeom>
              <a:blipFill>
                <a:blip r:embed="rId6"/>
                <a:stretch>
                  <a:fillRect l="-8290" t="-1099" r="-829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79376" y="7647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4" name="yt_shape_13864"/>
              <p:cNvSpPr txBox="1"/>
              <p:nvPr/>
            </p:nvSpPr>
            <p:spPr>
              <a:xfrm>
                <a:off x="540000" y="900000"/>
                <a:ext cx="483799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31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4" name="yt_shape_13864" descr="{&quot;rangeId&quot;:34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7991" cy="638893"/>
              </a:xfrm>
              <a:prstGeom prst="rect">
                <a:avLst/>
              </a:prstGeom>
              <a:blipFill>
                <a:blip r:embed="rId2"/>
                <a:stretch>
                  <a:fillRect l="-3909" r="-290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66" name="yt_shape_13866"/>
              <p:cNvSpPr txBox="1"/>
              <p:nvPr/>
            </p:nvSpPr>
            <p:spPr>
              <a:xfrm>
                <a:off x="540000" y="1589681"/>
                <a:ext cx="3222036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6" name="yt_shape_13866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3222036" cy="1106521"/>
              </a:xfrm>
              <a:prstGeom prst="rect">
                <a:avLst/>
              </a:prstGeom>
              <a:blipFill>
                <a:blip r:embed="rId3"/>
                <a:stretch>
                  <a:fillRect l="-587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27059" title="H_22.747873">
            <a:extLst>
              <a:ext uri="{FF2B5EF4-FFF2-40B4-BE49-F238E27FC236}">
                <a16:creationId xmlns:a16="http://schemas.microsoft.com/office/drawing/2014/main" id="{2CA9A0FA-66D0-035B-EBCF-482EEA0791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88" y="1071908"/>
            <a:ext cx="98488" cy="288898"/>
          </a:xfrm>
          <a:prstGeom prst="rect">
            <a:avLst/>
          </a:prstGeom>
        </p:spPr>
      </p:pic>
      <p:pic>
        <p:nvPicPr>
          <p:cNvPr id="5" name="yt_shape_1714123227092" title="H_11.014803">
            <a:extLst>
              <a:ext uri="{FF2B5EF4-FFF2-40B4-BE49-F238E27FC236}">
                <a16:creationId xmlns:a16="http://schemas.microsoft.com/office/drawing/2014/main" id="{690FB3A7-7BDF-139E-F73F-65DF707ABE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25" y="1146413"/>
            <a:ext cx="47689" cy="1398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74AF23-F16A-975E-028E-E1061B1E3557}"/>
                  </a:ext>
                </a:extLst>
              </p:cNvPr>
              <p:cNvSpPr txBox="1"/>
              <p:nvPr/>
            </p:nvSpPr>
            <p:spPr>
              <a:xfrm>
                <a:off x="449989" y="1542875"/>
                <a:ext cx="3370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4, 'mathAnswerShape': 1}">
                <a:extLst>
                  <a:ext uri="{FF2B5EF4-FFF2-40B4-BE49-F238E27FC236}">
                    <a16:creationId xmlns:a16="http://schemas.microsoft.com/office/drawing/2014/main" id="{8974AF23-F16A-975E-028E-E1061B1E3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42875"/>
                <a:ext cx="3370961" cy="765061"/>
              </a:xfrm>
              <a:prstGeom prst="rect">
                <a:avLst/>
              </a:prstGeom>
              <a:blipFill>
                <a:blip r:embed="rId6"/>
                <a:stretch>
                  <a:fillRect l="-28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3A5F510-1832-F0A8-AA05-2DAB61271C5C}"/>
              </a:ext>
            </a:extLst>
          </p:cNvPr>
          <p:cNvSpPr txBox="1"/>
          <p:nvPr/>
        </p:nvSpPr>
        <p:spPr>
          <a:xfrm>
            <a:off x="1631504" y="222502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8" name="yt_shape_13868"/>
          <p:cNvSpPr txBox="1"/>
          <p:nvPr/>
        </p:nvSpPr>
        <p:spPr>
          <a:xfrm>
            <a:off x="540000" y="900198"/>
            <a:ext cx="3659656" cy="3878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实数的大小比较</a:t>
            </a:r>
          </a:p>
        </p:txBody>
      </p:sp>
      <p:sp>
        <p:nvSpPr>
          <p:cNvPr id="13869" name="yt_shape_13869"/>
          <p:cNvSpPr txBox="1"/>
          <p:nvPr/>
        </p:nvSpPr>
        <p:spPr>
          <a:xfrm>
            <a:off x="540000" y="1338861"/>
            <a:ext cx="791723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下列四个实数中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70" name="yt_table_13870" title="H_44.7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8353730"/>
                  </p:ext>
                </p:extLst>
              </p:nvPr>
            </p:nvGraphicFramePr>
            <p:xfrm>
              <a:off x="540047" y="1762777"/>
              <a:ext cx="8321168" cy="568135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</a:tblGrid>
                  <a:tr h="49419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70" name="yt_table_13870" descr="{&quot;rangeId&quot;:8,&quot;type&quot;:&quot;Option&quot;}" title="H_44.7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8353730"/>
                  </p:ext>
                </p:extLst>
              </p:nvPr>
            </p:nvGraphicFramePr>
            <p:xfrm>
              <a:off x="540047" y="1762777"/>
              <a:ext cx="8321168" cy="568135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</a:tblGrid>
                  <a:tr h="568135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047" t="-1064" r="-56545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2407" t="-1064" b="-180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71" name="yt_shape_13871"/>
              <p:cNvSpPr txBox="1"/>
              <p:nvPr/>
            </p:nvSpPr>
            <p:spPr>
              <a:xfrm>
                <a:off x="540000" y="2381712"/>
                <a:ext cx="9824934" cy="575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最小的数是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71" name="yt_shape_1387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1712"/>
                <a:ext cx="9824934" cy="575735"/>
              </a:xfrm>
              <a:prstGeom prst="rect">
                <a:avLst/>
              </a:prstGeom>
              <a:blipFill>
                <a:blip r:embed="rId3"/>
                <a:stretch>
                  <a:fillRect l="-1924" r="-931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73" name="yt_table_13873" title="H_44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8123060"/>
                  </p:ext>
                </p:extLst>
              </p:nvPr>
            </p:nvGraphicFramePr>
            <p:xfrm>
              <a:off x="540047" y="3008247"/>
              <a:ext cx="8321168" cy="570167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</a:tblGrid>
                  <a:tr h="482449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73" name="yt_table_13873" descr="{&quot;rangeId&quot;:9,&quot;type&quot;:&quot;Option&quot;}" title="H_44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8123060"/>
                  </p:ext>
                </p:extLst>
              </p:nvPr>
            </p:nvGraphicFramePr>
            <p:xfrm>
              <a:off x="540047" y="3008247"/>
              <a:ext cx="8321168" cy="570167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</a:tblGrid>
                  <a:tr h="5701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22" t="-1053" r="-156136" b="-16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32407" t="-1053" b="-1684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74" name="yt_shape_13874"/>
              <p:cNvSpPr txBox="1"/>
              <p:nvPr/>
            </p:nvSpPr>
            <p:spPr>
              <a:xfrm>
                <a:off x="540000" y="3629214"/>
                <a:ext cx="7912679" cy="407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大小在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之间的整数有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74" name="yt_shape_1387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9214"/>
                <a:ext cx="7912679" cy="407997"/>
              </a:xfrm>
              <a:prstGeom prst="rect">
                <a:avLst/>
              </a:prstGeom>
              <a:blipFill>
                <a:blip r:embed="rId5"/>
                <a:stretch>
                  <a:fillRect l="-2388" t="-17910" r="-1310" b="-46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76" name="yt_table_13876" title="H_31.6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659082"/>
              </p:ext>
            </p:extLst>
          </p:nvPr>
        </p:nvGraphicFramePr>
        <p:xfrm>
          <a:off x="540047" y="4088011"/>
          <a:ext cx="8419466" cy="40233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78" name="yt_shape_13878"/>
              <p:cNvSpPr txBox="1"/>
              <p:nvPr/>
            </p:nvSpPr>
            <p:spPr>
              <a:xfrm>
                <a:off x="540000" y="4541147"/>
                <a:ext cx="9932334" cy="2004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临沂市中考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试将下列各数按从小到大的顺序排列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1.414.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78" name="yt_shape_138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1147"/>
                <a:ext cx="9932334" cy="2004972"/>
              </a:xfrm>
              <a:prstGeom prst="rect">
                <a:avLst/>
              </a:prstGeom>
              <a:blipFill>
                <a:blip r:embed="rId6"/>
                <a:stretch>
                  <a:fillRect l="-1903" t="-4255" r="-921" b="-3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14123227194" title="H_26.259764">
            <a:extLst>
              <a:ext uri="{FF2B5EF4-FFF2-40B4-BE49-F238E27FC236}">
                <a16:creationId xmlns:a16="http://schemas.microsoft.com/office/drawing/2014/main" id="{E2DD0343-724C-27B9-E310-AB296DD40C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550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A6D618-4F8D-23F5-8BD8-55F8D321F068}"/>
              </a:ext>
            </a:extLst>
          </p:cNvPr>
          <p:cNvSpPr txBox="1"/>
          <p:nvPr/>
        </p:nvSpPr>
        <p:spPr>
          <a:xfrm>
            <a:off x="7460389" y="1292055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806A41-951D-AF7A-F3E3-CA3575D9C7C2}"/>
              </a:ext>
            </a:extLst>
          </p:cNvPr>
          <p:cNvSpPr txBox="1"/>
          <p:nvPr/>
        </p:nvSpPr>
        <p:spPr>
          <a:xfrm>
            <a:off x="9367103" y="2334906"/>
            <a:ext cx="383285" cy="6637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87DD71-9B84-B75B-0689-4BD01B3265F5}"/>
              </a:ext>
            </a:extLst>
          </p:cNvPr>
          <p:cNvSpPr txBox="1"/>
          <p:nvPr/>
        </p:nvSpPr>
        <p:spPr>
          <a:xfrm>
            <a:off x="7473342" y="3582408"/>
            <a:ext cx="383286" cy="4976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C446D2-C206-E474-965E-6BF889442070}"/>
              </a:ext>
            </a:extLst>
          </p:cNvPr>
          <p:cNvSpPr txBox="1"/>
          <p:nvPr/>
        </p:nvSpPr>
        <p:spPr>
          <a:xfrm>
            <a:off x="5485666" y="4494341"/>
            <a:ext cx="789686" cy="5338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17E19A-8ABA-9FC2-F226-486960738807}"/>
                  </a:ext>
                </a:extLst>
              </p:cNvPr>
              <p:cNvSpPr txBox="1"/>
              <p:nvPr/>
            </p:nvSpPr>
            <p:spPr>
              <a:xfrm>
                <a:off x="449989" y="5908423"/>
                <a:ext cx="5752465" cy="665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11, 'hasSerialNum': 1, 'mathAnswerShape': 1}">
                <a:extLst>
                  <a:ext uri="{FF2B5EF4-FFF2-40B4-BE49-F238E27FC236}">
                    <a16:creationId xmlns:a16="http://schemas.microsoft.com/office/drawing/2014/main" id="{BA17E19A-8ABA-9FC2-F226-486960738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08423"/>
                <a:ext cx="5752465" cy="665112"/>
              </a:xfrm>
              <a:prstGeom prst="rect">
                <a:avLst/>
              </a:prstGeom>
              <a:blipFill>
                <a:blip r:embed="rId8"/>
                <a:stretch>
                  <a:fillRect l="-1697" r="-1697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5" name="yt_shape_13885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无理数的估算出错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86" name="yt_shape_13886"/>
              <p:cNvSpPr txBox="1"/>
              <p:nvPr/>
            </p:nvSpPr>
            <p:spPr>
              <a:xfrm>
                <a:off x="540000" y="1395205"/>
                <a:ext cx="438273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86" name="yt_shape_1388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382738" cy="466666"/>
              </a:xfrm>
              <a:prstGeom prst="rect">
                <a:avLst/>
              </a:prstGeom>
              <a:blipFill>
                <a:blip r:embed="rId2"/>
                <a:stretch>
                  <a:fillRect l="-4312" t="-5263" r="-319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88" name="yt_table_138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15886"/>
              </p:ext>
            </p:extLst>
          </p:nvPr>
        </p:nvGraphicFramePr>
        <p:xfrm>
          <a:off x="540047" y="1912659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</a:tbl>
          </a:graphicData>
        </a:graphic>
      </p:graphicFrame>
      <p:pic>
        <p:nvPicPr>
          <p:cNvPr id="3" name="yt_shape_1714123227259" title="H_26.259764">
            <a:extLst>
              <a:ext uri="{FF2B5EF4-FFF2-40B4-BE49-F238E27FC236}">
                <a16:creationId xmlns:a16="http://schemas.microsoft.com/office/drawing/2014/main" id="{B99BE06B-8671-51B4-3CF4-33CD622AF9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084235-9695-ADBF-910B-B37C7E6C9546}"/>
              </a:ext>
            </a:extLst>
          </p:cNvPr>
          <p:cNvSpPr txBox="1"/>
          <p:nvPr/>
        </p:nvSpPr>
        <p:spPr>
          <a:xfrm>
            <a:off x="3977541" y="1348399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1" name="yt_shape_138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90" name="yt_image_13890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93" name="yt_shape_13893"/>
              <p:cNvSpPr txBox="1"/>
              <p:nvPr/>
            </p:nvSpPr>
            <p:spPr>
              <a:xfrm>
                <a:off x="540119" y="1482165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湖州市中考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是两个连续整数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14e4"/>
                  </a:rPr>
                  <a:t>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893" name="yt_shape_1389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95" name="yt_table_138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883936"/>
              </p:ext>
            </p:extLst>
          </p:nvPr>
        </p:nvGraphicFramePr>
        <p:xfrm>
          <a:off x="540047" y="2486868"/>
          <a:ext cx="5920423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897" name="yt_shape_13897"/>
              <p:cNvSpPr txBox="1"/>
              <p:nvPr/>
            </p:nvSpPr>
            <p:spPr>
              <a:xfrm>
                <a:off x="540120" y="3488422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6593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897" name="yt_shape_1389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88422"/>
                <a:ext cx="11492915" cy="958724"/>
              </a:xfrm>
              <a:prstGeom prst="rect">
                <a:avLst/>
              </a:prstGeom>
              <a:blipFill>
                <a:blip r:embed="rId4"/>
                <a:stretch>
                  <a:fillRect l="-1645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99" name="yt_table_138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807917"/>
              </p:ext>
            </p:extLst>
          </p:nvPr>
        </p:nvGraphicFramePr>
        <p:xfrm>
          <a:off x="540047" y="4497934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01" name="yt_shape_13901"/>
              <p:cNvSpPr txBox="1"/>
              <p:nvPr/>
            </p:nvSpPr>
            <p:spPr>
              <a:xfrm>
                <a:off x="540000" y="5024105"/>
                <a:ext cx="7894854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901" name="yt_shape_13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4105"/>
                <a:ext cx="7894854" cy="722698"/>
              </a:xfrm>
              <a:prstGeom prst="rect">
                <a:avLst/>
              </a:prstGeom>
              <a:blipFill>
                <a:blip r:embed="rId5"/>
                <a:stretch>
                  <a:fillRect l="-2394" r="-139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9AEE00-56A3-AC7C-610A-330C87F574C1}"/>
              </a:ext>
            </a:extLst>
          </p:cNvPr>
          <p:cNvSpPr txBox="1"/>
          <p:nvPr/>
        </p:nvSpPr>
        <p:spPr>
          <a:xfrm>
            <a:off x="1059708" y="19556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3A5B9D-3522-DFB9-5A34-8901B0765611}"/>
              </a:ext>
            </a:extLst>
          </p:cNvPr>
          <p:cNvSpPr txBox="1"/>
          <p:nvPr/>
        </p:nvSpPr>
        <p:spPr>
          <a:xfrm>
            <a:off x="1059709" y="396669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BC2183-15E0-2DD4-91EC-4F2C4EC8FDA9}"/>
              </a:ext>
            </a:extLst>
          </p:cNvPr>
          <p:cNvSpPr txBox="1"/>
          <p:nvPr/>
        </p:nvSpPr>
        <p:spPr>
          <a:xfrm>
            <a:off x="3396453" y="4977299"/>
            <a:ext cx="789685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3" name="yt_shape_13903"/>
              <p:cNvSpPr txBox="1"/>
              <p:nvPr/>
            </p:nvSpPr>
            <p:spPr>
              <a:xfrm>
                <a:off x="540119" y="900000"/>
                <a:ext cx="11492915" cy="15270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a*b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*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fae4,isEnd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03" name="yt_shape_139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27085"/>
              </a:xfrm>
              <a:prstGeom prst="rect">
                <a:avLst/>
              </a:prstGeom>
              <a:blipFill>
                <a:blip r:embed="rId2"/>
                <a:stretch>
                  <a:fillRect l="-1645" t="-1200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07" name="yt_image_13907" title="H_29.79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800" y="2454249"/>
            <a:ext cx="3021294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09" name="yt_shape_13909"/>
              <p:cNvSpPr txBox="1"/>
              <p:nvPr/>
            </p:nvSpPr>
            <p:spPr>
              <a:xfrm>
                <a:off x="540000" y="2896655"/>
                <a:ext cx="5424562" cy="30542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解：由数轴上点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的位置可知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09" name="yt_shape_1390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6655"/>
                <a:ext cx="5424562" cy="3054298"/>
              </a:xfrm>
              <a:prstGeom prst="rect">
                <a:avLst/>
              </a:prstGeom>
              <a:blipFill>
                <a:blip r:embed="rId4"/>
                <a:stretch>
                  <a:fillRect l="-3487" t="-1597" r="-2475" b="-5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8E76AC-32DA-08E7-73C7-B8A3C084A477}"/>
              </a:ext>
            </a:extLst>
          </p:cNvPr>
          <p:cNvSpPr txBox="1"/>
          <p:nvPr/>
        </p:nvSpPr>
        <p:spPr>
          <a:xfrm>
            <a:off x="1828185" y="1378276"/>
            <a:ext cx="942086" cy="618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7CC66B-04AE-C28B-3A3D-81035D78DCE0}"/>
              </a:ext>
            </a:extLst>
          </p:cNvPr>
          <p:cNvSpPr txBox="1"/>
          <p:nvPr/>
        </p:nvSpPr>
        <p:spPr>
          <a:xfrm>
            <a:off x="449989" y="2849849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解：由数轴上点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的位置可知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FBAAA9-8E06-3296-DD89-D4E0834558B7}"/>
                  </a:ext>
                </a:extLst>
              </p:cNvPr>
              <p:cNvSpPr txBox="1"/>
              <p:nvPr/>
            </p:nvSpPr>
            <p:spPr>
              <a:xfrm>
                <a:off x="449989" y="3325337"/>
                <a:ext cx="35028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38FBAAA9-8E06-3296-DD89-D4E0834558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5337"/>
                <a:ext cx="3502851" cy="615392"/>
              </a:xfrm>
              <a:prstGeom prst="rect">
                <a:avLst/>
              </a:prstGeom>
              <a:blipFill>
                <a:blip r:embed="rId5"/>
                <a:stretch>
                  <a:fillRect l="-2787" r="-278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EAA9D3-91B2-52A1-D9FA-E8887807917B}"/>
                  </a:ext>
                </a:extLst>
              </p:cNvPr>
              <p:cNvSpPr txBox="1"/>
              <p:nvPr/>
            </p:nvSpPr>
            <p:spPr>
              <a:xfrm>
                <a:off x="449989" y="3847118"/>
                <a:ext cx="37314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DBEAA9D3-91B2-52A1-D9FA-E888780791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7118"/>
                <a:ext cx="3731451" cy="615391"/>
              </a:xfrm>
              <a:prstGeom prst="rect">
                <a:avLst/>
              </a:prstGeom>
              <a:blipFill>
                <a:blip r:embed="rId6"/>
                <a:stretch>
                  <a:fillRect l="-2614" r="-245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1F7093-B765-DE59-0227-9E1B50415C86}"/>
                  </a:ext>
                </a:extLst>
              </p:cNvPr>
              <p:cNvSpPr txBox="1"/>
              <p:nvPr/>
            </p:nvSpPr>
            <p:spPr>
              <a:xfrm>
                <a:off x="449989" y="4368897"/>
                <a:ext cx="45442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A91F7093-B765-DE59-0227-9E1B50415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8897"/>
                <a:ext cx="4544251" cy="615392"/>
              </a:xfrm>
              <a:prstGeom prst="rect">
                <a:avLst/>
              </a:prstGeom>
              <a:blipFill>
                <a:blip r:embed="rId7"/>
                <a:stretch>
                  <a:fillRect l="-2148" r="-21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8DAD22-1EC8-A983-409B-E65EAA8C4393}"/>
                  </a:ext>
                </a:extLst>
              </p:cNvPr>
              <p:cNvSpPr txBox="1"/>
              <p:nvPr/>
            </p:nvSpPr>
            <p:spPr>
              <a:xfrm>
                <a:off x="449989" y="4890676"/>
                <a:ext cx="25122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17, 'mathAnswerShape': 1}">
                <a:extLst>
                  <a:ext uri="{FF2B5EF4-FFF2-40B4-BE49-F238E27FC236}">
                    <a16:creationId xmlns:a16="http://schemas.microsoft.com/office/drawing/2014/main" id="{7E8DAD22-1EC8-A983-409B-E65EAA8C4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0676"/>
                <a:ext cx="2512251" cy="615391"/>
              </a:xfrm>
              <a:prstGeom prst="rect">
                <a:avLst/>
              </a:prstGeom>
              <a:blipFill>
                <a:blip r:embed="rId8"/>
                <a:stretch>
                  <a:fillRect l="-388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C40DC41-6ED4-566C-5D16-CE147AE3D38F}"/>
                  </a:ext>
                </a:extLst>
              </p:cNvPr>
              <p:cNvSpPr txBox="1"/>
              <p:nvPr/>
            </p:nvSpPr>
            <p:spPr>
              <a:xfrm>
                <a:off x="449989" y="5412455"/>
                <a:ext cx="14835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17, 'mathAnswerShape': 1}">
                <a:extLst>
                  <a:ext uri="{FF2B5EF4-FFF2-40B4-BE49-F238E27FC236}">
                    <a16:creationId xmlns:a16="http://schemas.microsoft.com/office/drawing/2014/main" id="{2C40DC41-6ED4-566C-5D16-CE147AE3D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12455"/>
                <a:ext cx="1483551" cy="555765"/>
              </a:xfrm>
              <a:prstGeom prst="rect">
                <a:avLst/>
              </a:prstGeom>
              <a:blipFill>
                <a:blip r:embed="rId9"/>
                <a:stretch>
                  <a:fillRect l="-6584" r="-658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911" name="yt_image_13911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14" name="yt_shape_13914"/>
              <p:cNvSpPr txBox="1"/>
              <p:nvPr/>
            </p:nvSpPr>
            <p:spPr>
              <a:xfrm>
                <a:off x="540000" y="1482165"/>
                <a:ext cx="10836556" cy="2041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的小数部分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的整数部分，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的小数部分，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14" name="yt_shape_13914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836556" cy="2041777"/>
              </a:xfrm>
              <a:prstGeom prst="rect">
                <a:avLst/>
              </a:prstGeom>
              <a:blipFill>
                <a:blip r:embed="rId3"/>
                <a:stretch>
                  <a:fillRect l="-1745" t="-896" r="-732" b="-8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3308DF-3FE0-8EE7-FEBF-33ADAA5CBFD9}"/>
                  </a:ext>
                </a:extLst>
              </p:cNvPr>
              <p:cNvSpPr txBox="1"/>
              <p:nvPr/>
            </p:nvSpPr>
            <p:spPr>
              <a:xfrm>
                <a:off x="449989" y="1955678"/>
                <a:ext cx="67843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的整数部分，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的小数部分，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423308DF-3FE0-8EE7-FEBF-33ADAA5CB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5678"/>
                <a:ext cx="6784340" cy="613931"/>
              </a:xfrm>
              <a:prstGeom prst="rect">
                <a:avLst/>
              </a:prstGeom>
              <a:blipFill>
                <a:blip r:embed="rId4"/>
                <a:stretch>
                  <a:fillRect l="-1438" r="-12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07F0BA-5A16-8D9F-AD30-958915E855FA}"/>
                  </a:ext>
                </a:extLst>
              </p:cNvPr>
              <p:cNvSpPr txBox="1"/>
              <p:nvPr/>
            </p:nvSpPr>
            <p:spPr>
              <a:xfrm>
                <a:off x="449989" y="2475997"/>
                <a:ext cx="30440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8307F0BA-5A16-8D9F-AD30-958915E85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997"/>
                <a:ext cx="3044064" cy="613931"/>
              </a:xfrm>
              <a:prstGeom prst="rect">
                <a:avLst/>
              </a:prstGeom>
              <a:blipFill>
                <a:blip r:embed="rId5"/>
                <a:stretch>
                  <a:fillRect l="-3206" r="-320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170421-F09C-C361-86CA-6B70FCAABADA}"/>
                  </a:ext>
                </a:extLst>
              </p:cNvPr>
              <p:cNvSpPr txBox="1"/>
              <p:nvPr/>
            </p:nvSpPr>
            <p:spPr>
              <a:xfrm>
                <a:off x="449989" y="2996316"/>
                <a:ext cx="67143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52170421-F09C-C361-86CA-6B70FCAAB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6316"/>
                <a:ext cx="6714363" cy="554686"/>
              </a:xfrm>
              <a:prstGeom prst="rect">
                <a:avLst/>
              </a:prstGeom>
              <a:blipFill>
                <a:blip r:embed="rId6"/>
                <a:stretch>
                  <a:fillRect l="-1453" r="-145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645</Words>
  <Application>Microsoft Office PowerPoint</Application>
  <PresentationFormat>宽屏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,isEnd</vt:lpstr>
      <vt:lpstr>_⨹_1_01c23</vt:lpstr>
      <vt:lpstr>_⨹_1_1fae4,isEnd</vt:lpstr>
      <vt:lpstr>_⨹_1_c6593</vt:lpstr>
      <vt:lpstr>_⨹_3_e14e4</vt:lpstr>
      <vt:lpstr>_⨹_4_b021b</vt:lpstr>
      <vt:lpstr>Finished</vt:lpstr>
      <vt:lpstr>IsAddLine</vt:lpstr>
      <vt:lpstr>W:5.38,H:41.34504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