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27" r:id="rId6"/>
    <p:sldId id="310" r:id="rId7"/>
    <p:sldId id="311" r:id="rId8"/>
    <p:sldId id="313" r:id="rId9"/>
    <p:sldId id="314" r:id="rId10"/>
    <p:sldId id="315" r:id="rId11"/>
    <p:sldId id="316" r:id="rId12"/>
    <p:sldId id="318" r:id="rId13"/>
    <p:sldId id="320" r:id="rId14"/>
    <p:sldId id="321" r:id="rId15"/>
    <p:sldId id="328" r:id="rId16"/>
    <p:sldId id="322" r:id="rId17"/>
    <p:sldId id="324" r:id="rId18"/>
    <p:sldId id="330" r:id="rId19"/>
    <p:sldId id="326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28" name="yt_image_114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0" name="yt_shape_11430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三角形的高</a:t>
            </a:r>
          </a:p>
        </p:txBody>
      </p:sp>
      <p:sp>
        <p:nvSpPr>
          <p:cNvPr id="11431" name="yt_shape_11431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怀化市二中月考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ec35"/>
              </a:rPr>
              <a:t>以下作法正确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432" name="yt_image_114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363489"/>
            <a:ext cx="1128290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33" name="yt_image_114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8290" y="3341772"/>
            <a:ext cx="1130185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34" name="yt_image_114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8475" y="3369204"/>
            <a:ext cx="1103425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35" name="yt_image_114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81900" y="3089169"/>
            <a:ext cx="1108213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8" name="yt_shape_11438"/>
          <p:cNvSpPr txBox="1"/>
          <p:nvPr/>
        </p:nvSpPr>
        <p:spPr>
          <a:xfrm>
            <a:off x="904111" y="423559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439" name="yt_shape_11439"/>
          <p:cNvSpPr txBox="1"/>
          <p:nvPr/>
        </p:nvSpPr>
        <p:spPr>
          <a:xfrm>
            <a:off x="2401755" y="423559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440" name="yt_shape_11440"/>
          <p:cNvSpPr txBox="1"/>
          <p:nvPr/>
        </p:nvSpPr>
        <p:spPr>
          <a:xfrm>
            <a:off x="3878560" y="423559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441" name="yt_shape_11441"/>
          <p:cNvSpPr txBox="1"/>
          <p:nvPr/>
        </p:nvSpPr>
        <p:spPr>
          <a:xfrm>
            <a:off x="5335972" y="423559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122896876">
            <a:extLst>
              <a:ext uri="{FF2B5EF4-FFF2-40B4-BE49-F238E27FC236}">
                <a16:creationId xmlns:a16="http://schemas.microsoft.com/office/drawing/2014/main" id="{996A5561-80B3-1EBD-73D8-5188BC304E2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E9F987-2295-9492-E2A1-9A1EFCC28905}"/>
              </a:ext>
            </a:extLst>
          </p:cNvPr>
          <p:cNvSpPr txBox="1"/>
          <p:nvPr/>
        </p:nvSpPr>
        <p:spPr>
          <a:xfrm>
            <a:off x="1669308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4" name="yt_shape_11494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解答无图题时，考虑不全而出错</a:t>
            </a:r>
          </a:p>
        </p:txBody>
      </p:sp>
      <p:sp>
        <p:nvSpPr>
          <p:cNvPr id="11495" name="yt_shape_11495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的一条高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0471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897130" title="H_26.259764">
            <a:extLst>
              <a:ext uri="{FF2B5EF4-FFF2-40B4-BE49-F238E27FC236}">
                <a16:creationId xmlns:a16="http://schemas.microsoft.com/office/drawing/2014/main" id="{F9B6CA77-6D0C-F288-988D-0035F3943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E7F5CC-983E-2C82-47AF-9C5D07EDC475}"/>
              </a:ext>
            </a:extLst>
          </p:cNvPr>
          <p:cNvSpPr txBox="1"/>
          <p:nvPr/>
        </p:nvSpPr>
        <p:spPr>
          <a:xfrm>
            <a:off x="3253634" y="1823887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7" name="yt_shape_1149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96" name="yt_image_1149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9" name="yt_shape_11499"/>
          <p:cNvSpPr txBox="1"/>
          <p:nvPr/>
        </p:nvSpPr>
        <p:spPr>
          <a:xfrm>
            <a:off x="540119" y="14313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常德市桃源县文昌中学月考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f860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503" name="yt_shape_11503"/>
          <p:cNvSpPr txBox="1"/>
          <p:nvPr/>
        </p:nvSpPr>
        <p:spPr>
          <a:xfrm>
            <a:off x="540000" y="438288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00" name="yt_shape_11500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8748" y="2543176"/>
            <a:ext cx="1554503" cy="1789317"/>
            <a:chOff x="0" y="0"/>
            <a:chExt cx="1554503" cy="1789317"/>
          </a:xfrm>
        </p:grpSpPr>
        <p:pic>
          <p:nvPicPr>
            <p:cNvPr id="2" name="yt_image_11500">
              <a:extLst>
                <a:ext uri="">
  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4503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02" name="yt_shape_11502"/>
            <p:cNvSpPr txBox="1"/>
            <p:nvPr/>
          </p:nvSpPr>
          <p:spPr>
            <a:xfrm>
              <a:off x="167787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504" name="yt_shape_11504"/>
          <p:cNvSpPr txBox="1"/>
          <p:nvPr/>
        </p:nvSpPr>
        <p:spPr>
          <a:xfrm>
            <a:off x="540119" y="47921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的角平分线；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上的中线；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514a7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上的中线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05" name="yt_shape_11505"/>
          <p:cNvSpPr txBox="1"/>
          <p:nvPr/>
        </p:nvSpPr>
        <p:spPr>
          <a:xfrm>
            <a:off x="540000" y="5751605"/>
            <a:ext cx="32829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6" name="yt_table_115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541056"/>
              </p:ext>
            </p:extLst>
          </p:nvPr>
        </p:nvGraphicFramePr>
        <p:xfrm>
          <a:off x="540047" y="623090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928563F9-F7EE-060C-5985-B49ABADBD136}"/>
              </a:ext>
            </a:extLst>
          </p:cNvPr>
          <p:cNvSpPr txBox="1"/>
          <p:nvPr/>
        </p:nvSpPr>
        <p:spPr>
          <a:xfrm>
            <a:off x="2888389" y="57047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08" name="yt_shape_11508"/>
              <p:cNvSpPr txBox="1"/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8903,isEnd"/>
                  </a:rPr>
                  <a:t>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08" name="yt_shape_11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13" name="yt_shape_11513"/>
          <p:cNvSpPr txBox="1"/>
          <p:nvPr/>
        </p:nvSpPr>
        <p:spPr>
          <a:xfrm>
            <a:off x="540000" y="410858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10" name="yt_shape_11510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7221" y="2225447"/>
            <a:ext cx="1717556" cy="1832751"/>
            <a:chOff x="0" y="0"/>
            <a:chExt cx="1717556" cy="1832751"/>
          </a:xfrm>
        </p:grpSpPr>
        <p:pic>
          <p:nvPicPr>
            <p:cNvPr id="2" name="yt_image_1151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7556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12" name="yt_shape_11512"/>
            <p:cNvSpPr txBox="1"/>
            <p:nvPr/>
          </p:nvSpPr>
          <p:spPr>
            <a:xfrm>
              <a:off x="249314" y="147275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90CC408-6E86-6F4D-B1AC-11F6AF483DFD}"/>
                  </a:ext>
                </a:extLst>
              </p:cNvPr>
              <p:cNvSpPr txBox="1"/>
              <p:nvPr/>
            </p:nvSpPr>
            <p:spPr>
              <a:xfrm>
                <a:off x="3359696" y="1124744"/>
                <a:ext cx="789685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90CC408-6E86-6F4D-B1AC-11F6AF483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696" y="1124744"/>
                <a:ext cx="789685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4" name="yt_shape_11514"/>
          <p:cNvSpPr txBox="1"/>
          <p:nvPr/>
        </p:nvSpPr>
        <p:spPr>
          <a:xfrm>
            <a:off x="540000" y="900000"/>
            <a:ext cx="6827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15" name="yt_image_11515" title="H_237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707535"/>
            <a:ext cx="273098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517"/>
          <p:cNvSpPr txBox="1"/>
          <p:nvPr/>
        </p:nvSpPr>
        <p:spPr>
          <a:xfrm>
            <a:off x="540000" y="1533585"/>
            <a:ext cx="47400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5" name="yt_shape_11519"/>
          <p:cNvSpPr txBox="1"/>
          <p:nvPr/>
        </p:nvSpPr>
        <p:spPr>
          <a:xfrm>
            <a:off x="540000" y="2165252"/>
            <a:ext cx="2163669" cy="134248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00" b="0" i="0" u="none" spc="-7300">
                <a:solidFill>
                  <a:srgbClr val="1EE3CF"/>
                </a:solidFill>
                <a:effectLst/>
                <a:latin typeface="宋体/Times New Roman" pitchFamily="73"/>
                <a:ea typeface="宋体" pitchFamily="73"/>
              </a:rPr>
              <a:t> </a:t>
            </a:r>
            <a:r>
              <a:rPr lang="en-US" altLang="zh-CN" sz="7300" b="0" i="0" u="none" spc="15222">
                <a:solidFill>
                  <a:srgbClr val="1EE3CF"/>
                </a:solidFill>
                <a:effectLst/>
                <a:latin typeface="宋体/Times New Roman" pitchFamily="73"/>
                <a:ea typeface="宋体" pitchFamily="73"/>
              </a:rPr>
              <a:t> </a:t>
            </a:r>
          </a:p>
        </p:txBody>
      </p:sp>
      <p:pic>
        <p:nvPicPr>
          <p:cNvPr id="6" name="yt_image_11518" title="H_114.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7607" y="2856387"/>
            <a:ext cx="216444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060AB13-A209-5481-85E7-8E11DAD83830}"/>
              </a:ext>
            </a:extLst>
          </p:cNvPr>
          <p:cNvSpPr txBox="1"/>
          <p:nvPr/>
        </p:nvSpPr>
        <p:spPr>
          <a:xfrm>
            <a:off x="582744" y="2089652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1" name="yt_shape_11521"/>
          <p:cNvSpPr txBox="1"/>
          <p:nvPr/>
        </p:nvSpPr>
        <p:spPr>
          <a:xfrm>
            <a:off x="540000" y="900000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22" name="yt_shape_11522"/>
          <p:cNvSpPr txBox="1"/>
          <p:nvPr/>
        </p:nvSpPr>
        <p:spPr>
          <a:xfrm>
            <a:off x="540000" y="1379303"/>
            <a:ext cx="64665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23" name="yt_shape_11523"/>
              <p:cNvSpPr txBox="1"/>
              <p:nvPr/>
            </p:nvSpPr>
            <p:spPr>
              <a:xfrm>
                <a:off x="540000" y="1858606"/>
                <a:ext cx="9273372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上的中线，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23" name="yt_shape_11523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9273372" cy="1119024"/>
              </a:xfrm>
              <a:prstGeom prst="rect">
                <a:avLst/>
              </a:prstGeom>
              <a:blipFill>
                <a:blip r:embed="rId2"/>
                <a:stretch>
                  <a:fillRect l="-2038" t="-4918" r="-1052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25" name="yt_shape_11525"/>
          <p:cNvSpPr txBox="1"/>
          <p:nvPr/>
        </p:nvSpPr>
        <p:spPr>
          <a:xfrm>
            <a:off x="540000" y="3028418"/>
            <a:ext cx="80759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526" name="yt_shape_11526"/>
          <p:cNvSpPr txBox="1"/>
          <p:nvPr/>
        </p:nvSpPr>
        <p:spPr>
          <a:xfrm>
            <a:off x="540000" y="3507721"/>
            <a:ext cx="913711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上的中线，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边上的高为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839A4B-9F3E-780E-7C39-51E6C5014BFA}"/>
              </a:ext>
            </a:extLst>
          </p:cNvPr>
          <p:cNvSpPr txBox="1"/>
          <p:nvPr/>
        </p:nvSpPr>
        <p:spPr>
          <a:xfrm>
            <a:off x="449989" y="1811800"/>
            <a:ext cx="936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上的中线，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F625307-B3AE-D8B6-1FCB-489E0D178DAE}"/>
                  </a:ext>
                </a:extLst>
              </p:cNvPr>
              <p:cNvSpPr txBox="1"/>
              <p:nvPr/>
            </p:nvSpPr>
            <p:spPr>
              <a:xfrm>
                <a:off x="449989" y="2287288"/>
                <a:ext cx="35249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1, 'mathAnswerShape': 1}">
                <a:extLst>
                  <a:ext uri="{FF2B5EF4-FFF2-40B4-BE49-F238E27FC236}">
                    <a16:creationId xmlns:a16="http://schemas.microsoft.com/office/drawing/2014/main" id="{7F625307-B3AE-D8B6-1FCB-489E0D178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7288"/>
                <a:ext cx="3524948" cy="726326"/>
              </a:xfrm>
              <a:prstGeom prst="rect">
                <a:avLst/>
              </a:prstGeom>
              <a:blipFill>
                <a:blip r:embed="rId3"/>
                <a:stretch>
                  <a:fillRect l="-2768" r="-27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98FE495-6C3F-B24E-08A9-DBB0E1680813}"/>
              </a:ext>
            </a:extLst>
          </p:cNvPr>
          <p:cNvSpPr txBox="1"/>
          <p:nvPr/>
        </p:nvSpPr>
        <p:spPr>
          <a:xfrm>
            <a:off x="449989" y="3460915"/>
            <a:ext cx="922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上的中线，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382B72-CAEA-DE64-E862-0E557F66BE00}"/>
              </a:ext>
            </a:extLst>
          </p:cNvPr>
          <p:cNvSpPr txBox="1"/>
          <p:nvPr/>
        </p:nvSpPr>
        <p:spPr>
          <a:xfrm>
            <a:off x="449989" y="3936403"/>
            <a:ext cx="3593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6B79F5-B367-DF13-B17E-1D70D200E0E6}"/>
              </a:ext>
            </a:extLst>
          </p:cNvPr>
          <p:cNvSpPr txBox="1"/>
          <p:nvPr/>
        </p:nvSpPr>
        <p:spPr>
          <a:xfrm>
            <a:off x="449989" y="4411891"/>
            <a:ext cx="6423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1515" title="H_237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352" y="4220953"/>
            <a:ext cx="273098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8" name="yt_shape_1152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27" name="yt_image_1152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0" name="yt_shape_11530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a61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求三角形各边长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解答过程如下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解：如图，因为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的中线，所以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81a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又因为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99e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的三边长分别为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11cm.</a:t>
            </a:r>
          </a:p>
        </p:txBody>
      </p:sp>
      <p:pic>
        <p:nvPicPr>
          <p:cNvPr id="11532" name="yt_image_11532" title="H_112.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0496" y="3831206"/>
            <a:ext cx="1095123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4" name="yt_shape_11534"/>
          <p:cNvSpPr txBox="1"/>
          <p:nvPr/>
        </p:nvSpPr>
        <p:spPr>
          <a:xfrm>
            <a:off x="547268" y="3944190"/>
            <a:ext cx="754373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请你完成下列学习任务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找错：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700434-23E8-4E35-D401-602D3ACB619C}"/>
              </a:ext>
            </a:extLst>
          </p:cNvPr>
          <p:cNvSpPr txBox="1"/>
          <p:nvPr/>
        </p:nvSpPr>
        <p:spPr>
          <a:xfrm>
            <a:off x="2438457" y="4372872"/>
            <a:ext cx="5364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本题错在漏了当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时的情况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536"/>
          <p:cNvSpPr txBox="1"/>
          <p:nvPr/>
        </p:nvSpPr>
        <p:spPr>
          <a:xfrm>
            <a:off x="564031" y="515719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纠错：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，此时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6_bf5be"/>
              </a:rPr>
              <a:t>的三边长分别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7cm.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F7D960-BEB0-AE3F-DB78-0EE7B304BC2C}"/>
              </a:ext>
            </a:extLst>
          </p:cNvPr>
          <p:cNvSpPr txBox="1"/>
          <p:nvPr/>
        </p:nvSpPr>
        <p:spPr>
          <a:xfrm>
            <a:off x="474020" y="5585874"/>
            <a:ext cx="1125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，此时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6_bf5be"/>
              </a:rPr>
              <a:t>的三边长分别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5BA851-D6C3-37CC-2922-0640208D9D6D}"/>
              </a:ext>
            </a:extLst>
          </p:cNvPr>
          <p:cNvSpPr txBox="1"/>
          <p:nvPr/>
        </p:nvSpPr>
        <p:spPr>
          <a:xfrm>
            <a:off x="474020" y="6061362"/>
            <a:ext cx="441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8" name="yt_shape_11538"/>
          <p:cNvSpPr txBox="1"/>
          <p:nvPr/>
        </p:nvSpPr>
        <p:spPr>
          <a:xfrm>
            <a:off x="540000" y="900000"/>
            <a:ext cx="723274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三角形的中线平分三角形的面积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的应用</a:t>
            </a:r>
          </a:p>
        </p:txBody>
      </p:sp>
      <p:sp>
        <p:nvSpPr>
          <p:cNvPr id="11539" name="yt_shape_11539"/>
          <p:cNvSpPr txBox="1"/>
          <p:nvPr/>
        </p:nvSpPr>
        <p:spPr>
          <a:xfrm>
            <a:off x="540119" y="1386164"/>
            <a:ext cx="11111999" cy="381992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7b01"/>
              </a:rPr>
              <a:t>的面积相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等的三角形有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A. 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B. 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C. 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D. 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</a:p>
        </p:txBody>
      </p:sp>
      <p:sp>
        <p:nvSpPr>
          <p:cNvPr id="11543" name="yt_shape_11543"/>
          <p:cNvSpPr txBox="1"/>
          <p:nvPr/>
        </p:nvSpPr>
        <p:spPr>
          <a:xfrm>
            <a:off x="540000" y="4796802"/>
            <a:ext cx="65" cy="35849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40" name="yt_shape_11540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6995" y="3050797"/>
            <a:ext cx="1518008" cy="1695591"/>
            <a:chOff x="0" y="0"/>
            <a:chExt cx="1518008" cy="1695591"/>
          </a:xfrm>
        </p:grpSpPr>
        <p:pic>
          <p:nvPicPr>
            <p:cNvPr id="2" name="yt_image_1154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8008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42" name="yt_shape_11542"/>
            <p:cNvSpPr txBox="1"/>
            <p:nvPr/>
          </p:nvSpPr>
          <p:spPr>
            <a:xfrm>
              <a:off x="225723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8A6709-CD70-2778-AD5D-305C757FD2F7}"/>
              </a:ext>
            </a:extLst>
          </p:cNvPr>
          <p:cNvSpPr txBox="1"/>
          <p:nvPr/>
        </p:nvSpPr>
        <p:spPr>
          <a:xfrm>
            <a:off x="2960508" y="1814846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45" name="yt_image_115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8130" y="2489727"/>
            <a:ext cx="1954072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7" name="yt_shape_11547"/>
          <p:cNvSpPr txBox="1"/>
          <p:nvPr/>
        </p:nvSpPr>
        <p:spPr>
          <a:xfrm>
            <a:off x="5463855" y="3718688"/>
            <a:ext cx="1222624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  <p:sp>
        <p:nvSpPr>
          <p:cNvPr id="4" name="yt_shape_11544"/>
          <p:cNvSpPr txBox="1"/>
          <p:nvPr/>
        </p:nvSpPr>
        <p:spPr>
          <a:xfrm>
            <a:off x="551384" y="1097082"/>
            <a:ext cx="11492915" cy="318687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b568,isEnd"/>
              </a:rPr>
              <a:t>的面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8BA59F-EEE3-08AE-956A-FA271FAFFE0B}"/>
              </a:ext>
            </a:extLst>
          </p:cNvPr>
          <p:cNvSpPr txBox="1"/>
          <p:nvPr/>
        </p:nvSpPr>
        <p:spPr>
          <a:xfrm>
            <a:off x="5064098" y="15257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9" name="yt_shape_11549"/>
          <p:cNvSpPr txBox="1"/>
          <p:nvPr/>
        </p:nvSpPr>
        <p:spPr>
          <a:xfrm>
            <a:off x="540119" y="900000"/>
            <a:ext cx="11111999" cy="584136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f630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则图中阴影部分面积为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550" name="yt_image_115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1667" y="2084502"/>
            <a:ext cx="210866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52" name="yt_shape_11552"/>
          <p:cNvSpPr txBox="1"/>
          <p:nvPr/>
        </p:nvSpPr>
        <p:spPr>
          <a:xfrm>
            <a:off x="536671" y="3660369"/>
            <a:ext cx="11492915" cy="146148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                                           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图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089b,isEnd"/>
              </a:rPr>
              <a:t>的面积为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边的距离为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553" name="yt_image_115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0109" y="4614873"/>
            <a:ext cx="1712028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ACC83B-628F-31D1-0A35-01D23836D5C9}"/>
              </a:ext>
            </a:extLst>
          </p:cNvPr>
          <p:cNvSpPr txBox="1"/>
          <p:nvPr/>
        </p:nvSpPr>
        <p:spPr>
          <a:xfrm>
            <a:off x="6983233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8D17F0-C730-9BDE-0B8F-F3BDF229F29E}"/>
              </a:ext>
            </a:extLst>
          </p:cNvPr>
          <p:cNvSpPr txBox="1"/>
          <p:nvPr/>
        </p:nvSpPr>
        <p:spPr>
          <a:xfrm>
            <a:off x="5851346" y="452503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555"/>
          <p:cNvSpPr txBox="1"/>
          <p:nvPr/>
        </p:nvSpPr>
        <p:spPr>
          <a:xfrm>
            <a:off x="9624392" y="6006325"/>
            <a:ext cx="1222624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2" name="yt_shape_1144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ee1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6" name="yt_table_1144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961457"/>
              </p:ext>
            </p:extLst>
          </p:nvPr>
        </p:nvGraphicFramePr>
        <p:xfrm>
          <a:off x="540047" y="1859435"/>
          <a:ext cx="7225348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549525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边上的高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边上的高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边上的高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grpSp>
        <p:nvGrpSpPr>
          <p:cNvPr id="11443" name="yt_shape_11443_skip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57952" y="1859435"/>
            <a:ext cx="2592102" cy="1585863"/>
            <a:chOff x="0" y="0"/>
            <a:chExt cx="2592102" cy="1585863"/>
          </a:xfrm>
        </p:grpSpPr>
        <p:pic>
          <p:nvPicPr>
            <p:cNvPr id="3" name="yt_image_1144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92102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45" name="yt_shape_11445"/>
            <p:cNvSpPr txBox="1"/>
            <p:nvPr/>
          </p:nvSpPr>
          <p:spPr>
            <a:xfrm>
              <a:off x="762770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448" name="yt_shape_11448"/>
          <p:cNvSpPr txBox="1"/>
          <p:nvPr/>
        </p:nvSpPr>
        <p:spPr>
          <a:xfrm>
            <a:off x="540000" y="3495736"/>
            <a:ext cx="56361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为高的三角形有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2" name="yt_table_1145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36924"/>
              </p:ext>
            </p:extLst>
          </p:nvPr>
        </p:nvGraphicFramePr>
        <p:xfrm>
          <a:off x="540047" y="3975039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grpSp>
        <p:nvGrpSpPr>
          <p:cNvPr id="11449" name="yt_shape_11449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59554" y="3975039"/>
            <a:ext cx="2190411" cy="1903617"/>
            <a:chOff x="0" y="0"/>
            <a:chExt cx="2190411" cy="1903617"/>
          </a:xfrm>
        </p:grpSpPr>
        <p:pic>
          <p:nvPicPr>
            <p:cNvPr id="2" name="yt_image_1144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90411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51" name="yt_shape_11451"/>
            <p:cNvSpPr txBox="1"/>
            <p:nvPr/>
          </p:nvSpPr>
          <p:spPr>
            <a:xfrm>
              <a:off x="561924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CDF4720-8743-3576-982F-C69C08B6934F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E57AA5-1BDA-7433-5E97-B322175F4F6A}"/>
              </a:ext>
            </a:extLst>
          </p:cNvPr>
          <p:cNvSpPr txBox="1"/>
          <p:nvPr/>
        </p:nvSpPr>
        <p:spPr>
          <a:xfrm>
            <a:off x="5218839" y="34489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4" name="yt_shape_11454"/>
          <p:cNvSpPr txBox="1"/>
          <p:nvPr/>
        </p:nvSpPr>
        <p:spPr>
          <a:xfrm>
            <a:off x="540000" y="900000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画出图中三角形三边上的高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55" name="yt_image_11455" title="H_2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6200" y="2420888"/>
            <a:ext cx="3024336" cy="196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8" name="yt_shape_11458"/>
          <p:cNvSpPr txBox="1"/>
          <p:nvPr/>
        </p:nvSpPr>
        <p:spPr>
          <a:xfrm>
            <a:off x="540000" y="4477414"/>
            <a:ext cx="1711815" cy="14527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  <a:r>
              <a:rPr lang="en-US" altLang="zh-CN" sz="7900" b="0" i="0" u="none" spc="11561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</a:p>
        </p:txBody>
      </p:sp>
      <p:pic>
        <p:nvPicPr>
          <p:cNvPr id="11457" name="yt_image_11457" title="H_123.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5560" y="2501832"/>
            <a:ext cx="1718731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D4A4DD3-10B4-C70C-14C7-5C9E37FA081E}"/>
              </a:ext>
            </a:extLst>
          </p:cNvPr>
          <p:cNvSpPr txBox="1"/>
          <p:nvPr/>
        </p:nvSpPr>
        <p:spPr>
          <a:xfrm>
            <a:off x="493933" y="1531062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0" name="yt_shape_11460"/>
          <p:cNvSpPr txBox="1"/>
          <p:nvPr/>
        </p:nvSpPr>
        <p:spPr>
          <a:xfrm>
            <a:off x="551384" y="467952"/>
            <a:ext cx="3967433" cy="9245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三角形的角平分线</a:t>
            </a:r>
          </a:p>
        </p:txBody>
      </p:sp>
      <p:pic>
        <p:nvPicPr>
          <p:cNvPr id="3" name="yt_shape_1714122896957" title="H_26.259764">
            <a:extLst>
              <a:ext uri="{FF2B5EF4-FFF2-40B4-BE49-F238E27FC236}">
                <a16:creationId xmlns:a16="http://schemas.microsoft.com/office/drawing/2014/main" id="{C06E8A76-FA43-1C7A-9A66-F7EC434C5C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00565"/>
            <a:ext cx="1186052" cy="333499"/>
          </a:xfrm>
          <a:prstGeom prst="rect">
            <a:avLst/>
          </a:prstGeom>
        </p:spPr>
      </p:pic>
      <p:sp>
        <p:nvSpPr>
          <p:cNvPr id="5" name="yt_shape_11462"/>
          <p:cNvSpPr txBox="1"/>
          <p:nvPr/>
        </p:nvSpPr>
        <p:spPr>
          <a:xfrm>
            <a:off x="551384" y="1556792"/>
            <a:ext cx="45140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三角形的角平分线是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6" name="yt_table_114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280238"/>
              </p:ext>
            </p:extLst>
          </p:nvPr>
        </p:nvGraphicFramePr>
        <p:xfrm>
          <a:off x="551431" y="2036095"/>
          <a:ext cx="52851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</a:tbl>
          </a:graphicData>
        </a:graphic>
      </p:graphicFrame>
      <p:sp>
        <p:nvSpPr>
          <p:cNvPr id="7" name="yt_shape_11465"/>
          <p:cNvSpPr txBox="1"/>
          <p:nvPr/>
        </p:nvSpPr>
        <p:spPr>
          <a:xfrm>
            <a:off x="551384" y="3037649"/>
            <a:ext cx="983442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＝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8" name="yt_image_11467" title="H_104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8817" y="4039413"/>
            <a:ext cx="2024996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776794E-58D8-7297-5D20-A5281FCE1039}"/>
              </a:ext>
            </a:extLst>
          </p:cNvPr>
          <p:cNvSpPr txBox="1"/>
          <p:nvPr/>
        </p:nvSpPr>
        <p:spPr>
          <a:xfrm>
            <a:off x="4118973" y="15099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A60CD4-CCF4-EB33-7958-B62A1554D11C}"/>
              </a:ext>
            </a:extLst>
          </p:cNvPr>
          <p:cNvSpPr txBox="1"/>
          <p:nvPr/>
        </p:nvSpPr>
        <p:spPr>
          <a:xfrm>
            <a:off x="766173" y="3466331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" name="yt_shape_1146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785d"/>
              </a:rPr>
              <a:t>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470" name="yt_image_11470" title="H_110.9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1050" y="1912058"/>
            <a:ext cx="1982878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2" name="yt_shape_11472"/>
          <p:cNvSpPr txBox="1"/>
          <p:nvPr/>
        </p:nvSpPr>
        <p:spPr>
          <a:xfrm>
            <a:off x="540000" y="3471595"/>
            <a:ext cx="402994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的角平分线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4E2610-5B8A-0E69-832E-EC5EB2B0EDF2}"/>
              </a:ext>
            </a:extLst>
          </p:cNvPr>
          <p:cNvSpPr txBox="1"/>
          <p:nvPr/>
        </p:nvSpPr>
        <p:spPr>
          <a:xfrm>
            <a:off x="449989" y="3424789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8298F4-D2B9-E083-434F-D82A5F7F4F81}"/>
              </a:ext>
            </a:extLst>
          </p:cNvPr>
          <p:cNvSpPr txBox="1"/>
          <p:nvPr/>
        </p:nvSpPr>
        <p:spPr>
          <a:xfrm>
            <a:off x="449989" y="3900277"/>
            <a:ext cx="324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DD1079-EC60-906D-4203-748B51B02399}"/>
              </a:ext>
            </a:extLst>
          </p:cNvPr>
          <p:cNvSpPr txBox="1"/>
          <p:nvPr/>
        </p:nvSpPr>
        <p:spPr>
          <a:xfrm>
            <a:off x="449989" y="4375765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C63C23-6E84-A3A4-3ACB-537AA3592387}"/>
              </a:ext>
            </a:extLst>
          </p:cNvPr>
          <p:cNvSpPr txBox="1"/>
          <p:nvPr/>
        </p:nvSpPr>
        <p:spPr>
          <a:xfrm>
            <a:off x="449989" y="4851253"/>
            <a:ext cx="340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141A5A-49CE-EAFF-596D-FB758B35F819}"/>
              </a:ext>
            </a:extLst>
          </p:cNvPr>
          <p:cNvSpPr txBox="1"/>
          <p:nvPr/>
        </p:nvSpPr>
        <p:spPr>
          <a:xfrm>
            <a:off x="449989" y="5326741"/>
            <a:ext cx="4171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的角平分线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3" name="yt_shape_11473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三角形的中线和重心</a:t>
            </a:r>
          </a:p>
        </p:txBody>
      </p:sp>
      <p:sp>
        <p:nvSpPr>
          <p:cNvPr id="11474" name="yt_shape_11474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贵港市校级月考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319d"/>
              </a:rPr>
              <a:t>则下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6" name="yt_table_1147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094359"/>
              </p:ext>
            </p:extLst>
          </p:nvPr>
        </p:nvGraphicFramePr>
        <p:xfrm>
          <a:off x="540047" y="2354640"/>
          <a:ext cx="3862388" cy="1901952"/>
        </p:xfrm>
        <a:graphic>
          <a:graphicData uri="http://schemas.openxmlformats.org/drawingml/2006/table">
            <a:tbl>
              <a:tblPr/>
              <a:tblGrid>
                <a:gridCol w="3862388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的中线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的对边是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pic>
        <p:nvPicPr>
          <p:cNvPr id="11475" name="yt_image_11475_skip" title="H_75.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4181" y="2354640"/>
            <a:ext cx="1565647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897042" title="H_26.259764">
            <a:extLst>
              <a:ext uri="{FF2B5EF4-FFF2-40B4-BE49-F238E27FC236}">
                <a16:creationId xmlns:a16="http://schemas.microsoft.com/office/drawing/2014/main" id="{AEF081C4-F8F1-9B78-22BC-7A52134709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771A26-1F4A-B381-0EB2-3E8D540C1E17}"/>
              </a:ext>
            </a:extLst>
          </p:cNvPr>
          <p:cNvSpPr txBox="1"/>
          <p:nvPr/>
        </p:nvSpPr>
        <p:spPr>
          <a:xfrm>
            <a:off x="3802909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8" name="yt_shape_11478"/>
          <p:cNvSpPr txBox="1"/>
          <p:nvPr/>
        </p:nvSpPr>
        <p:spPr>
          <a:xfrm>
            <a:off x="540000" y="900000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三角形的重心是三角形的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9" name="yt_table_1147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081883"/>
              </p:ext>
            </p:extLst>
          </p:nvPr>
        </p:nvGraphicFramePr>
        <p:xfrm>
          <a:off x="540047" y="1379303"/>
          <a:ext cx="5511800" cy="1901952"/>
        </p:xfrm>
        <a:graphic>
          <a:graphicData uri="http://schemas.openxmlformats.org/drawingml/2006/table">
            <a:tbl>
              <a:tblPr/>
              <a:tblGrid>
                <a:gridCol w="5511800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一条边的中线与另一边的高的交点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三条高线的交点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0C2EB33-2059-83C0-9180-9B33F7956A92}"/>
              </a:ext>
            </a:extLst>
          </p:cNvPr>
          <p:cNvSpPr txBox="1"/>
          <p:nvPr/>
        </p:nvSpPr>
        <p:spPr>
          <a:xfrm>
            <a:off x="4717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1" name="yt_shape_114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7b5e,isEnd"/>
              </a:rPr>
              <a:t>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485" name="yt_shape_11485"/>
          <p:cNvSpPr txBox="1"/>
          <p:nvPr/>
        </p:nvSpPr>
        <p:spPr>
          <a:xfrm>
            <a:off x="540000" y="388922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82" name="yt_shape_11482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48438" y="2011799"/>
            <a:ext cx="1095123" cy="1827036"/>
            <a:chOff x="0" y="0"/>
            <a:chExt cx="1095123" cy="1827036"/>
          </a:xfrm>
        </p:grpSpPr>
        <p:pic>
          <p:nvPicPr>
            <p:cNvPr id="2" name="yt_image_1148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95123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84" name="yt_shape_11484"/>
            <p:cNvSpPr txBox="1"/>
            <p:nvPr/>
          </p:nvSpPr>
          <p:spPr>
            <a:xfrm>
              <a:off x="-61902" y="14670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727078-0825-C7F8-9E4E-E84B429739C6}"/>
              </a:ext>
            </a:extLst>
          </p:cNvPr>
          <p:cNvSpPr txBox="1"/>
          <p:nvPr/>
        </p:nvSpPr>
        <p:spPr>
          <a:xfrm>
            <a:off x="16693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000" y="900000"/>
            <a:ext cx="35280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根据图形填空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490" name="yt_shape_11490"/>
          <p:cNvSpPr txBox="1"/>
          <p:nvPr/>
        </p:nvSpPr>
        <p:spPr>
          <a:xfrm>
            <a:off x="540000" y="327767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87" name="yt_shape_11487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6995" y="1531667"/>
            <a:ext cx="1518008" cy="1695591"/>
            <a:chOff x="0" y="0"/>
            <a:chExt cx="1518008" cy="1695591"/>
          </a:xfrm>
        </p:grpSpPr>
        <p:pic>
          <p:nvPicPr>
            <p:cNvPr id="2" name="yt_image_11487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8008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89" name="yt_shape_11489"/>
            <p:cNvSpPr txBox="1"/>
            <p:nvPr/>
          </p:nvSpPr>
          <p:spPr>
            <a:xfrm>
              <a:off x="149540" y="133559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491" name="yt_shape_11491"/>
              <p:cNvSpPr txBox="1"/>
              <p:nvPr/>
            </p:nvSpPr>
            <p:spPr>
              <a:xfrm>
                <a:off x="540000" y="3686956"/>
                <a:ext cx="831477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91" name="yt_shape_11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6956"/>
                <a:ext cx="8314777" cy="638893"/>
              </a:xfrm>
              <a:prstGeom prst="rect">
                <a:avLst/>
              </a:prstGeom>
              <a:blipFill>
                <a:blip r:embed="rId3"/>
                <a:stretch>
                  <a:fillRect l="-2273" r="-124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93" name="yt_shape_11493"/>
          <p:cNvSpPr txBox="1"/>
          <p:nvPr/>
        </p:nvSpPr>
        <p:spPr>
          <a:xfrm>
            <a:off x="540000" y="4376637"/>
            <a:ext cx="100380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9886CF-60D4-D520-4CD1-3569B120708C}"/>
              </a:ext>
            </a:extLst>
          </p:cNvPr>
          <p:cNvSpPr txBox="1"/>
          <p:nvPr/>
        </p:nvSpPr>
        <p:spPr>
          <a:xfrm>
            <a:off x="5980839" y="3640150"/>
            <a:ext cx="956374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CED0A-5D3D-D340-27FE-89E005CBC9CA}"/>
              </a:ext>
            </a:extLst>
          </p:cNvPr>
          <p:cNvSpPr txBox="1"/>
          <p:nvPr/>
        </p:nvSpPr>
        <p:spPr>
          <a:xfrm>
            <a:off x="7638189" y="3640150"/>
            <a:ext cx="921449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9B59D4-152B-8202-833F-CC7E679D0048}"/>
              </a:ext>
            </a:extLst>
          </p:cNvPr>
          <p:cNvSpPr txBox="1"/>
          <p:nvPr/>
        </p:nvSpPr>
        <p:spPr>
          <a:xfrm>
            <a:off x="4828314" y="4329831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3FEBA4-B20D-C45A-F1E5-2DA8A0783ADA}"/>
              </a:ext>
            </a:extLst>
          </p:cNvPr>
          <p:cNvSpPr txBox="1"/>
          <p:nvPr/>
        </p:nvSpPr>
        <p:spPr>
          <a:xfrm>
            <a:off x="8438289" y="4329831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1314</Words>
  <Application>Microsoft Office PowerPoint</Application>
  <PresentationFormat>宽屏</PresentationFormat>
  <Paragraphs>133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51" baseType="lpstr">
      <vt:lpstr>,isEnd</vt:lpstr>
      <vt:lpstr>_⨹_1_081ab</vt:lpstr>
      <vt:lpstr>_⨹_1_44a61</vt:lpstr>
      <vt:lpstr>_⨹_1_514a7</vt:lpstr>
      <vt:lpstr>_⨹_1_68903,isEnd</vt:lpstr>
      <vt:lpstr>_⨹_1_8f860</vt:lpstr>
      <vt:lpstr>_⨹_1_d0471,isEnd</vt:lpstr>
      <vt:lpstr>_⨹_1_e785d</vt:lpstr>
      <vt:lpstr>_⨹_1_f99e5</vt:lpstr>
      <vt:lpstr>_⨹_1_fee16</vt:lpstr>
      <vt:lpstr>_⨹_1_ff630,isEnd</vt:lpstr>
      <vt:lpstr>_⨹_2_0b568,isEnd</vt:lpstr>
      <vt:lpstr>_⨹_2_4319d</vt:lpstr>
      <vt:lpstr>_⨹_3_b7b5e,isEnd</vt:lpstr>
      <vt:lpstr>_⨹_4_67b01</vt:lpstr>
      <vt:lpstr>_⨹_4_a089b,isEnd</vt:lpstr>
      <vt:lpstr>_⨹_6_6ec35</vt:lpstr>
      <vt:lpstr>_⨹_6_bf5be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