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8" r:id="rId6"/>
    <p:sldId id="309" r:id="rId7"/>
    <p:sldId id="311" r:id="rId8"/>
    <p:sldId id="312" r:id="rId9"/>
    <p:sldId id="317" r:id="rId10"/>
    <p:sldId id="256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50" d="100"/>
          <a:sy n="50" d="100"/>
        </p:scale>
        <p:origin x="860" y="4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31" name="yt_image_12331" title="H_41.85">
            <a:extLst>
              <a:ext uri="">
                <a16:creationId xmlns:p14="http://schemas.microsoft.com/office/powerpoint/2010/main"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33" name="yt_shape_12333"/>
          <p:cNvSpPr txBox="1"/>
          <p:nvPr/>
        </p:nvSpPr>
        <p:spPr>
          <a:xfrm>
            <a:off x="540000" y="1482165"/>
            <a:ext cx="427520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作线段的垂直平分线</a:t>
            </a:r>
          </a:p>
        </p:txBody>
      </p:sp>
      <p:sp>
        <p:nvSpPr>
          <p:cNvPr id="12334" name="yt_shape_12334"/>
          <p:cNvSpPr txBox="1"/>
          <p:nvPr/>
        </p:nvSpPr>
        <p:spPr>
          <a:xfrm>
            <a:off x="540000" y="1977370"/>
            <a:ext cx="45316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如图的尺规作图是作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37" name="yt_table_12337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5162191"/>
              </p:ext>
            </p:extLst>
          </p:nvPr>
        </p:nvGraphicFramePr>
        <p:xfrm>
          <a:off x="539927" y="4174731"/>
          <a:ext cx="3683000" cy="1901952"/>
        </p:xfrm>
        <a:graphic>
          <a:graphicData uri="http://schemas.openxmlformats.org/drawingml/2006/table">
            <a:tbl>
              <a:tblPr/>
              <a:tblGrid>
                <a:gridCol w="3683000">
                  <a:extLst>
                    <a:ext uri="{9D8B030D-6E8A-4147-A177-3AD203B41FA5}">
                      <a16:colId xmlns:a16="http://schemas.microsoft.com/office/drawing/2014/main" val="105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线段的垂直平分线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一个半径为定值的圆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一条直线的平行线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一个角等于已知角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4"/>
                  </a:ext>
                </a:extLst>
              </a:tr>
            </a:tbl>
          </a:graphicData>
        </a:graphic>
      </p:graphicFrame>
      <p:pic>
        <p:nvPicPr>
          <p:cNvPr id="12335" name="yt_image_12335_skip" title="H_131.31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6350" y="2552329"/>
            <a:ext cx="1563750" cy="1667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36" name="yt_image_12336_skip" title="H_131.31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79976" y="2531181"/>
            <a:ext cx="1563750" cy="1667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3004918" title="H_26.259764">
            <a:extLst>
              <a:ext uri="{FF2B5EF4-FFF2-40B4-BE49-F238E27FC236}">
                <a16:creationId xmlns:a16="http://schemas.microsoft.com/office/drawing/2014/main" id="{0D4403E6-B542-4DC7-BAB5-D1EE908FB39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16BB685-888B-4E7E-FB5E-E477F834EA94}"/>
              </a:ext>
            </a:extLst>
          </p:cNvPr>
          <p:cNvSpPr txBox="1"/>
          <p:nvPr/>
        </p:nvSpPr>
        <p:spPr>
          <a:xfrm>
            <a:off x="4107589" y="193056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39" name="yt_shape_12339"/>
          <p:cNvSpPr txBox="1"/>
          <p:nvPr/>
        </p:nvSpPr>
        <p:spPr>
          <a:xfrm>
            <a:off x="540000" y="900000"/>
            <a:ext cx="104756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请你作出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边的垂直平分线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不写作法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保留作图痕迹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340" name="yt_image_12340" title="H_214.6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8288" y="2348880"/>
            <a:ext cx="3172689" cy="1637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42" name="yt_shape_12342"/>
          <p:cNvSpPr txBox="1"/>
          <p:nvPr/>
        </p:nvSpPr>
        <p:spPr>
          <a:xfrm>
            <a:off x="713403" y="1603598"/>
            <a:ext cx="30104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解：直线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即为所求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344" name="yt_shape_12344"/>
          <p:cNvSpPr txBox="1"/>
          <p:nvPr/>
        </p:nvSpPr>
        <p:spPr>
          <a:xfrm>
            <a:off x="713403" y="2235265"/>
            <a:ext cx="1878848" cy="130561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100" b="0" i="0" u="none" spc="-7100">
                <a:solidFill>
                  <a:srgbClr val="1EE3CF"/>
                </a:solidFill>
                <a:effectLst/>
                <a:latin typeface="宋体/Times New Roman" pitchFamily="71"/>
                <a:ea typeface="宋体" pitchFamily="71"/>
              </a:rPr>
              <a:t> </a:t>
            </a:r>
            <a:r>
              <a:rPr lang="en-US" altLang="zh-CN" sz="7100" b="0" i="0" u="none" spc="13051">
                <a:solidFill>
                  <a:srgbClr val="1EE3CF"/>
                </a:solidFill>
                <a:effectLst/>
                <a:latin typeface="宋体/Times New Roman" pitchFamily="71"/>
                <a:ea typeface="宋体" pitchFamily="71"/>
              </a:rPr>
              <a:t> </a:t>
            </a:r>
          </a:p>
        </p:txBody>
      </p:sp>
      <p:pic>
        <p:nvPicPr>
          <p:cNvPr id="12343" name="yt_image_12343" title="H_111.8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3403" y="2235265"/>
            <a:ext cx="1882492" cy="142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FB09C0B-7820-F744-4E94-84A749599037}"/>
              </a:ext>
            </a:extLst>
          </p:cNvPr>
          <p:cNvSpPr txBox="1"/>
          <p:nvPr/>
        </p:nvSpPr>
        <p:spPr>
          <a:xfrm>
            <a:off x="623392" y="1556792"/>
            <a:ext cx="31614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即为所求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6" name="yt_shape_12346"/>
          <p:cNvSpPr txBox="1"/>
          <p:nvPr/>
        </p:nvSpPr>
        <p:spPr>
          <a:xfrm>
            <a:off x="540000" y="900000"/>
            <a:ext cx="489076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过一点作已知直线的垂线</a:t>
            </a:r>
          </a:p>
        </p:txBody>
      </p:sp>
      <p:sp>
        <p:nvSpPr>
          <p:cNvPr id="12347" name="yt_shape_12347"/>
          <p:cNvSpPr txBox="1"/>
          <p:nvPr/>
        </p:nvSpPr>
        <p:spPr>
          <a:xfrm>
            <a:off x="540000" y="1395205"/>
            <a:ext cx="109773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经过已知直线外一点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用尺规作这条直线的垂线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下列作法正确的是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2352" name="yt_shape_12352"/>
          <p:cNvSpPr txBox="1"/>
          <p:nvPr/>
        </p:nvSpPr>
        <p:spPr>
          <a:xfrm>
            <a:off x="540000" y="2026872"/>
            <a:ext cx="5360698" cy="110337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000" b="0" i="0" u="none" spc="-6000">
                <a:solidFill>
                  <a:srgbClr val="1EE3CF"/>
                </a:solidFill>
                <a:effectLst/>
                <a:latin typeface="宋体/Times New Roman" pitchFamily="46"/>
                <a:ea typeface="宋体" pitchFamily="46"/>
              </a:rPr>
              <a:t> </a:t>
            </a:r>
            <a:r>
              <a:rPr lang="en-US" altLang="zh-CN" sz="4550" b="0" i="0" u="none" spc="8137">
                <a:solidFill>
                  <a:srgbClr val="1EE3CF"/>
                </a:solidFill>
                <a:effectLst/>
                <a:latin typeface="宋体/Times New Roman" pitchFamily="46"/>
                <a:ea typeface="宋体" pitchFamily="4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5900" b="0" i="0" u="none" spc="7792">
                <a:solidFill>
                  <a:srgbClr val="1EE3CF"/>
                </a:solidFill>
                <a:effectLst/>
                <a:latin typeface="宋体/Times New Roman" pitchFamily="59"/>
                <a:ea typeface="宋体" pitchFamily="59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5650" b="0" i="0" u="none" spc="6165">
                <a:solidFill>
                  <a:srgbClr val="1EE3CF"/>
                </a:solidFill>
                <a:effectLst/>
                <a:latin typeface="宋体/Times New Roman" pitchFamily="56"/>
                <a:ea typeface="宋体" pitchFamily="5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6000" b="0" i="0" u="none" spc="7508">
                <a:solidFill>
                  <a:srgbClr val="1EE3CF"/>
                </a:solidFill>
                <a:effectLst/>
                <a:latin typeface="宋体/Times New Roman" pitchFamily="60"/>
                <a:ea typeface="宋体" pitchFamily="60"/>
              </a:rPr>
              <a:t> </a:t>
            </a:r>
          </a:p>
        </p:txBody>
      </p:sp>
      <p:pic>
        <p:nvPicPr>
          <p:cNvPr id="12348" name="yt_image_12348" title="H_71.6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312622"/>
            <a:ext cx="1175985" cy="909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49" name="yt_image_12349" title="H_92.4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20717" y="2048589"/>
            <a:ext cx="1176589" cy="1173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50" name="yt_image_12350" title="H_88.9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2038" y="2093166"/>
            <a:ext cx="960570" cy="1129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51" name="yt_image_12351" title="H_94.1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61716" y="2030932"/>
            <a:ext cx="1143714" cy="119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54" name="yt_shape_12354"/>
          <p:cNvSpPr txBox="1"/>
          <p:nvPr/>
        </p:nvSpPr>
        <p:spPr>
          <a:xfrm>
            <a:off x="540000" y="3272974"/>
            <a:ext cx="1069845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 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                     B                C                  D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pic>
        <p:nvPicPr>
          <p:cNvPr id="3" name="yt_shape_1714123005005" title="H_26.259764">
            <a:extLst>
              <a:ext uri="{FF2B5EF4-FFF2-40B4-BE49-F238E27FC236}">
                <a16:creationId xmlns:a16="http://schemas.microsoft.com/office/drawing/2014/main" id="{32A3A97D-5EF6-A775-00D9-8501FFA21AC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216B34E-2BA8-8FAA-0C8E-A3E7BF180F7C}"/>
              </a:ext>
            </a:extLst>
          </p:cNvPr>
          <p:cNvSpPr txBox="1"/>
          <p:nvPr/>
        </p:nvSpPr>
        <p:spPr>
          <a:xfrm>
            <a:off x="10508389" y="134839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5" name="yt_shape_12355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在新农村建设中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公路实现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村村通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是很受欢迎的民生工程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ef354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是一条笔直的公路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现有一个村庄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要修一条公路与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要使其造价最低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4b7d"/>
              </a:rPr>
              <a:t>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在图中画出要修的公路的位置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不写作法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保留作图痕迹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2356" name="yt_image_12356" title="H_182.2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66620" y="2420888"/>
            <a:ext cx="2366414" cy="1521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59" name="yt_shape_12359"/>
          <p:cNvSpPr txBox="1"/>
          <p:nvPr/>
        </p:nvSpPr>
        <p:spPr>
          <a:xfrm>
            <a:off x="540000" y="5009147"/>
            <a:ext cx="1750672" cy="149874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150" b="0" i="0" u="none" spc="-8150">
                <a:solidFill>
                  <a:srgbClr val="1EE3CF"/>
                </a:solidFill>
                <a:effectLst/>
                <a:latin typeface="宋体/Times New Roman" pitchFamily="82"/>
                <a:ea typeface="宋体" pitchFamily="82"/>
              </a:rPr>
              <a:t> </a:t>
            </a:r>
            <a:r>
              <a:rPr lang="en-US" altLang="zh-CN" sz="8150" b="0" i="0" u="none" spc="11814">
                <a:solidFill>
                  <a:srgbClr val="1EE3CF"/>
                </a:solidFill>
                <a:effectLst/>
                <a:latin typeface="宋体/Times New Roman" pitchFamily="82"/>
                <a:ea typeface="宋体" pitchFamily="82"/>
              </a:rPr>
              <a:t> </a:t>
            </a:r>
          </a:p>
        </p:txBody>
      </p:sp>
      <p:pic>
        <p:nvPicPr>
          <p:cNvPr id="12358" name="yt_image_12358" title="H_128.2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40416" y="4581128"/>
            <a:ext cx="1757217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2361"/>
          <p:cNvSpPr txBox="1"/>
          <p:nvPr/>
        </p:nvSpPr>
        <p:spPr>
          <a:xfrm>
            <a:off x="562168" y="2396079"/>
            <a:ext cx="110142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解：过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作直线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垂直于直线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，交直线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于点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，则线段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就是所要修的公路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397ADFD-BEFA-4CA6-E1C4-0975B6955DEB}"/>
              </a:ext>
            </a:extLst>
          </p:cNvPr>
          <p:cNvSpPr txBox="1"/>
          <p:nvPr/>
        </p:nvSpPr>
        <p:spPr>
          <a:xfrm>
            <a:off x="472157" y="2349273"/>
            <a:ext cx="110877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解：过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作直线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垂直于直线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，交直线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kumimoji="0" lang="en-US" altLang="zh-CN" sz="2400" b="0" i="0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/Times New Roman" pitchFamily="24"/>
              <a:ea typeface="楷体" pitchFamily="24"/>
              <a:cs typeface="+mn-cs"/>
            </a:endParaRPr>
          </a:p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线段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PQ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就是所要修的公路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3" name="yt_shape_12363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362" name="yt_image_12362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65" name="yt_shape_12365"/>
          <p:cNvSpPr txBox="1"/>
          <p:nvPr/>
        </p:nvSpPr>
        <p:spPr>
          <a:xfrm>
            <a:off x="540120" y="1482165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表示三个村庄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现要建一座深井水泵站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1aae7"/>
              </a:rPr>
              <a:t>向三个村庄分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别送水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为使三条输水管长度相同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水泵站应建在何处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请画示意图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2d1b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不写作法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保留作图痕迹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2366" name="yt_image_12366" title="H_251.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68408" y="2564904"/>
            <a:ext cx="2088232" cy="2099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2369"/>
          <p:cNvSpPr txBox="1"/>
          <p:nvPr/>
        </p:nvSpPr>
        <p:spPr>
          <a:xfrm>
            <a:off x="540141" y="1055998"/>
            <a:ext cx="1528047" cy="171944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350" b="0" i="0" u="none" spc="-9350">
                <a:solidFill>
                  <a:srgbClr val="1EE3CF"/>
                </a:solidFill>
                <a:effectLst/>
                <a:latin typeface="宋体/Times New Roman" pitchFamily="94"/>
                <a:ea typeface="宋体" pitchFamily="94"/>
              </a:rPr>
              <a:t> </a:t>
            </a:r>
            <a:r>
              <a:rPr lang="en-US" altLang="zh-CN" sz="9350" b="0" i="0" u="none" spc="9803">
                <a:solidFill>
                  <a:srgbClr val="1EE3CF"/>
                </a:solidFill>
                <a:effectLst/>
                <a:latin typeface="宋体/Times New Roman" pitchFamily="94"/>
                <a:ea typeface="宋体" pitchFamily="94"/>
              </a:rPr>
              <a:t> </a:t>
            </a:r>
          </a:p>
        </p:txBody>
      </p:sp>
      <p:pic>
        <p:nvPicPr>
          <p:cNvPr id="7" name="yt_image_12368" title="H_146.8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316749" y="4826896"/>
            <a:ext cx="1539891" cy="18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yt_shape_12371"/>
          <p:cNvSpPr txBox="1"/>
          <p:nvPr/>
        </p:nvSpPr>
        <p:spPr>
          <a:xfrm>
            <a:off x="540141" y="2971750"/>
            <a:ext cx="9318257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解：连接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，分别作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的垂直平分线，两线交于点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点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即为所求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理由：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连接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点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在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的垂直平分线上，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同理：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647CF2B-C3A3-EC0C-381A-B1F61DFDFAA9}"/>
              </a:ext>
            </a:extLst>
          </p:cNvPr>
          <p:cNvSpPr txBox="1"/>
          <p:nvPr/>
        </p:nvSpPr>
        <p:spPr>
          <a:xfrm>
            <a:off x="450130" y="2924944"/>
            <a:ext cx="9408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解：连接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，分别作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的垂直平分线，两线交于点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8271CC0-7DEB-A12E-A4DA-3FECA38F598D}"/>
              </a:ext>
            </a:extLst>
          </p:cNvPr>
          <p:cNvSpPr txBox="1"/>
          <p:nvPr/>
        </p:nvSpPr>
        <p:spPr>
          <a:xfrm>
            <a:off x="450130" y="3400432"/>
            <a:ext cx="30105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即为所求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理由：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F919FC9-1D12-9220-1B64-6748DA8736C1}"/>
              </a:ext>
            </a:extLst>
          </p:cNvPr>
          <p:cNvSpPr txBox="1"/>
          <p:nvPr/>
        </p:nvSpPr>
        <p:spPr>
          <a:xfrm>
            <a:off x="450130" y="3875920"/>
            <a:ext cx="30740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F3F7039-1275-FEFF-DECA-E8483EF6B3E7}"/>
              </a:ext>
            </a:extLst>
          </p:cNvPr>
          <p:cNvSpPr txBox="1"/>
          <p:nvPr/>
        </p:nvSpPr>
        <p:spPr>
          <a:xfrm>
            <a:off x="450130" y="4351408"/>
            <a:ext cx="4315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的垂直平分线上，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51CDB11-54C0-1F7C-EBBF-F1F329FF217F}"/>
              </a:ext>
            </a:extLst>
          </p:cNvPr>
          <p:cNvSpPr txBox="1"/>
          <p:nvPr/>
        </p:nvSpPr>
        <p:spPr>
          <a:xfrm>
            <a:off x="450130" y="4826896"/>
            <a:ext cx="1945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68608DF-7155-13FC-266C-3D2A142FFB55}"/>
              </a:ext>
            </a:extLst>
          </p:cNvPr>
          <p:cNvSpPr txBox="1"/>
          <p:nvPr/>
        </p:nvSpPr>
        <p:spPr>
          <a:xfrm>
            <a:off x="450130" y="5302384"/>
            <a:ext cx="2572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同理：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32B284D-F2C8-9522-B3F1-398EBE2A9FC6}"/>
              </a:ext>
            </a:extLst>
          </p:cNvPr>
          <p:cNvSpPr txBox="1"/>
          <p:nvPr/>
        </p:nvSpPr>
        <p:spPr>
          <a:xfrm>
            <a:off x="450130" y="5777872"/>
            <a:ext cx="27692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74" name="yt_shape_12374"/>
          <p:cNvSpPr txBox="1"/>
          <p:nvPr/>
        </p:nvSpPr>
        <p:spPr>
          <a:xfrm>
            <a:off x="540000" y="900000"/>
            <a:ext cx="659635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边上的高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375" name="yt_image_12375" title="H_220.0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76789" y="3656913"/>
            <a:ext cx="3252332" cy="1743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78" name="yt_shape_12378"/>
          <p:cNvSpPr txBox="1"/>
          <p:nvPr/>
        </p:nvSpPr>
        <p:spPr>
          <a:xfrm>
            <a:off x="540000" y="4528838"/>
            <a:ext cx="2901756" cy="145277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900" b="0" i="0" u="none" spc="-7900">
                <a:solidFill>
                  <a:srgbClr val="1EE3CF"/>
                </a:solidFill>
                <a:effectLst/>
                <a:latin typeface="宋体/Times New Roman" pitchFamily="79"/>
                <a:ea typeface="宋体" pitchFamily="79"/>
              </a:rPr>
              <a:t> </a:t>
            </a:r>
            <a:r>
              <a:rPr lang="en-US" altLang="zh-CN" sz="7900" b="0" i="0" u="none" spc="20840">
                <a:solidFill>
                  <a:srgbClr val="1EE3CF"/>
                </a:solidFill>
                <a:effectLst/>
                <a:latin typeface="宋体/Times New Roman" pitchFamily="79"/>
                <a:ea typeface="宋体" pitchFamily="79"/>
              </a:rPr>
              <a:t> </a:t>
            </a:r>
          </a:p>
        </p:txBody>
      </p:sp>
      <p:pic>
        <p:nvPicPr>
          <p:cNvPr id="12377" name="yt_image_12377" title="H_123.9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7728" y="3802173"/>
            <a:ext cx="2896869" cy="1573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2380"/>
              <p:cNvSpPr txBox="1"/>
              <p:nvPr/>
            </p:nvSpPr>
            <p:spPr>
              <a:xfrm>
                <a:off x="497379" y="1496745"/>
                <a:ext cx="11492915" cy="20667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解：作法：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以点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为圆心，以大于点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到直线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的距离的线段长为半径画弧，交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5690d"/>
                  </a:rPr>
                  <a:t> 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的延长线于点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分别以点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为圆心，以大于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的长为半径画弧，两弧交于点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连接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，交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延长线于点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，则线段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为所求作的高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如图所示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yt_shape_123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1496745"/>
                <a:ext cx="11492915" cy="2066784"/>
              </a:xfrm>
              <a:prstGeom prst="rect">
                <a:avLst/>
              </a:prstGeom>
              <a:blipFill>
                <a:blip r:embed="rId4"/>
                <a:stretch>
                  <a:fillRect l="-1645" t="-2655" b="-8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C6D59CC9-F633-F808-E334-3E5A068A7E73}"/>
              </a:ext>
            </a:extLst>
          </p:cNvPr>
          <p:cNvSpPr txBox="1"/>
          <p:nvPr/>
        </p:nvSpPr>
        <p:spPr>
          <a:xfrm>
            <a:off x="407368" y="1449939"/>
            <a:ext cx="11379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解：作法：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以点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为圆心，以大于点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到直线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的距离的线段长为半径画弧，交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5690d"/>
              </a:rPr>
              <a:t> 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79B99FA-0486-7B3B-79D4-264065365DD4}"/>
              </a:ext>
            </a:extLst>
          </p:cNvPr>
          <p:cNvSpPr txBox="1"/>
          <p:nvPr/>
        </p:nvSpPr>
        <p:spPr>
          <a:xfrm>
            <a:off x="407368" y="1925427"/>
            <a:ext cx="3617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的延长线于点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D33EAE5-4512-3383-FF5D-89DDC062556F}"/>
                  </a:ext>
                </a:extLst>
              </p:cNvPr>
              <p:cNvSpPr txBox="1"/>
              <p:nvPr/>
            </p:nvSpPr>
            <p:spPr>
              <a:xfrm>
                <a:off x="407368" y="2400915"/>
                <a:ext cx="989558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②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分别以点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为圆心，以大于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的长为半径画弧，两弧交于点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D33EAE5-4512-3383-FF5D-89DDC06255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2400915"/>
                <a:ext cx="9895587" cy="765061"/>
              </a:xfrm>
              <a:prstGeom prst="rect">
                <a:avLst/>
              </a:prstGeom>
              <a:blipFill>
                <a:blip r:embed="rId5"/>
                <a:stretch>
                  <a:fillRect l="-986" r="-986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DDB5DE50-1F80-12A7-63BD-F9E9E8FAFADF}"/>
              </a:ext>
            </a:extLst>
          </p:cNvPr>
          <p:cNvSpPr txBox="1"/>
          <p:nvPr/>
        </p:nvSpPr>
        <p:spPr>
          <a:xfrm>
            <a:off x="407368" y="3072364"/>
            <a:ext cx="99495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延长线于点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，则线段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为所求作的高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如图所示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85" name="yt_shape_12385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384" name="yt_image_12384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87" name="yt_shape_12387"/>
          <p:cNvSpPr txBox="1"/>
          <p:nvPr/>
        </p:nvSpPr>
        <p:spPr>
          <a:xfrm>
            <a:off x="540120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新化县期末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7a40"/>
              </a:rPr>
              <a:t>边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388" name="yt_image_12388" title="H_205.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69552" y="2193526"/>
            <a:ext cx="2622448" cy="162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90" name="yt_shape_12390"/>
          <p:cNvSpPr txBox="1"/>
          <p:nvPr/>
        </p:nvSpPr>
        <p:spPr>
          <a:xfrm>
            <a:off x="540000" y="2390812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作直线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交线段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endParaRPr lang="en-US" altLang="zh-CN" sz="1500" b="0" i="1" u="none" dirty="0" smtClean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尺规作图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c35d1"/>
              </a:rPr>
              <a:t>保留作图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c35d1"/>
              </a:rPr>
              <a:t>痕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标明字母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不写作法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</p:txBody>
      </p:sp>
      <p:pic>
        <p:nvPicPr>
          <p:cNvPr id="7" name="yt_image_12392" title="H_109.2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35431" y="4218970"/>
            <a:ext cx="2070478" cy="1387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9D4EEEB9-7FF7-F476-7040-6BCEC4CDB29C}"/>
              </a:ext>
            </a:extLst>
          </p:cNvPr>
          <p:cNvSpPr txBox="1"/>
          <p:nvPr/>
        </p:nvSpPr>
        <p:spPr>
          <a:xfrm>
            <a:off x="348376" y="3405303"/>
            <a:ext cx="54823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解：如图所示，直线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即为所求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1" name="yt_shape_12391"/>
          <p:cNvSpPr txBox="1"/>
          <p:nvPr/>
        </p:nvSpPr>
        <p:spPr>
          <a:xfrm>
            <a:off x="623392" y="-1161031"/>
            <a:ext cx="53540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解：如图所示，直线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即为所求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393" name="yt_shape_12393"/>
          <p:cNvSpPr txBox="1"/>
          <p:nvPr/>
        </p:nvSpPr>
        <p:spPr>
          <a:xfrm>
            <a:off x="623392" y="-529364"/>
            <a:ext cx="2071977" cy="127810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950" b="0" i="0" u="none" spc="-6950">
                <a:solidFill>
                  <a:srgbClr val="1EE3CF"/>
                </a:solidFill>
                <a:effectLst/>
                <a:latin typeface="宋体/Times New Roman" pitchFamily="70"/>
                <a:ea typeface="宋体" pitchFamily="70"/>
              </a:rPr>
              <a:t> </a:t>
            </a:r>
            <a:r>
              <a:rPr lang="en-US" altLang="zh-CN" sz="6950" b="0" i="0" u="none" spc="14582">
                <a:solidFill>
                  <a:srgbClr val="1EE3CF"/>
                </a:solidFill>
                <a:effectLst/>
                <a:latin typeface="宋体/Times New Roman" pitchFamily="70"/>
                <a:ea typeface="宋体" pitchFamily="70"/>
              </a:rPr>
              <a:t> </a:t>
            </a:r>
          </a:p>
        </p:txBody>
      </p:sp>
      <p:sp>
        <p:nvSpPr>
          <p:cNvPr id="12395" name="yt_shape_12395"/>
          <p:cNvSpPr txBox="1"/>
          <p:nvPr/>
        </p:nvSpPr>
        <p:spPr>
          <a:xfrm>
            <a:off x="623392" y="908720"/>
            <a:ext cx="7142981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的条件下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证明：根据尺规作图可知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垂直平分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5BE027E-2C1F-2970-C29E-47A96FAA9AF6}"/>
              </a:ext>
            </a:extLst>
          </p:cNvPr>
          <p:cNvSpPr txBox="1"/>
          <p:nvPr/>
        </p:nvSpPr>
        <p:spPr>
          <a:xfrm>
            <a:off x="533381" y="1337402"/>
            <a:ext cx="6804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证明：根据尺规作图可知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垂直平分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8A11F95-CB15-2DCC-A037-0DB487754FC6}"/>
              </a:ext>
            </a:extLst>
          </p:cNvPr>
          <p:cNvSpPr txBox="1"/>
          <p:nvPr/>
        </p:nvSpPr>
        <p:spPr>
          <a:xfrm>
            <a:off x="533381" y="1812890"/>
            <a:ext cx="2654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3814742-A540-5E54-E10E-9D84B954D7F2}"/>
              </a:ext>
            </a:extLst>
          </p:cNvPr>
          <p:cNvSpPr txBox="1"/>
          <p:nvPr/>
        </p:nvSpPr>
        <p:spPr>
          <a:xfrm>
            <a:off x="533381" y="2288378"/>
            <a:ext cx="2496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7F0F16C-AC70-9A63-281D-126E8E007A11}"/>
              </a:ext>
            </a:extLst>
          </p:cNvPr>
          <p:cNvSpPr txBox="1"/>
          <p:nvPr/>
        </p:nvSpPr>
        <p:spPr>
          <a:xfrm>
            <a:off x="533381" y="2763866"/>
            <a:ext cx="5556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1B77E48-617E-EA63-DEFE-5E910093E95A}"/>
              </a:ext>
            </a:extLst>
          </p:cNvPr>
          <p:cNvSpPr txBox="1"/>
          <p:nvPr/>
        </p:nvSpPr>
        <p:spPr>
          <a:xfrm>
            <a:off x="533381" y="3239354"/>
            <a:ext cx="2654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4E30DC8-36A2-21B5-08F0-9F9A93C8AF6F}"/>
              </a:ext>
            </a:extLst>
          </p:cNvPr>
          <p:cNvSpPr txBox="1"/>
          <p:nvPr/>
        </p:nvSpPr>
        <p:spPr>
          <a:xfrm>
            <a:off x="533381" y="3714842"/>
            <a:ext cx="18929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3" name="yt_image_12388" title="H_205.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60296" y="1896916"/>
            <a:ext cx="2622448" cy="162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847</Words>
  <Application>Microsoft Office PowerPoint</Application>
  <PresentationFormat>宽屏</PresentationFormat>
  <Paragraphs>73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30" baseType="lpstr">
      <vt:lpstr>_⨹_1_5690d</vt:lpstr>
      <vt:lpstr>_⨹_1_62d1b</vt:lpstr>
      <vt:lpstr>_⨹_1_64b7d</vt:lpstr>
      <vt:lpstr>_⨹_1_b7a40</vt:lpstr>
      <vt:lpstr>_⨹_1_ef354</vt:lpstr>
      <vt:lpstr>_⨹_5_c35d1</vt:lpstr>
      <vt:lpstr>_⨹_6_1aae7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2024-04-26T09:09:48Z</dcterms:created>
  <dcterms:modified xsi:type="dcterms:W3CDTF">2024-04-28T01:46:00Z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