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2" r:id="rId7"/>
    <p:sldId id="317" r:id="rId8"/>
    <p:sldId id="318" r:id="rId9"/>
    <p:sldId id="320" r:id="rId10"/>
    <p:sldId id="323" r:id="rId11"/>
    <p:sldId id="326" r:id="rId12"/>
    <p:sldId id="328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17" name="yt_image_1411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9" name="yt_shape_14119"/>
          <p:cNvSpPr txBox="1"/>
          <p:nvPr/>
        </p:nvSpPr>
        <p:spPr>
          <a:xfrm>
            <a:off x="540000" y="1482165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不等式的定义</a:t>
            </a:r>
          </a:p>
        </p:txBody>
      </p:sp>
      <p:sp>
        <p:nvSpPr>
          <p:cNvPr id="14120" name="yt_shape_14120"/>
          <p:cNvSpPr txBox="1"/>
          <p:nvPr/>
        </p:nvSpPr>
        <p:spPr>
          <a:xfrm>
            <a:off x="540000" y="1977370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不是不等式的是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1" name="yt_table_141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57146"/>
              </p:ext>
            </p:extLst>
          </p:nvPr>
        </p:nvGraphicFramePr>
        <p:xfrm>
          <a:off x="540047" y="2456673"/>
          <a:ext cx="5024756" cy="950976"/>
        </p:xfrm>
        <a:graphic>
          <a:graphicData uri="http://schemas.openxmlformats.org/drawingml/2006/table">
            <a:tbl>
              <a:tblPr/>
              <a:tblGrid>
                <a:gridCol w="3168968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1855788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</a:tbl>
          </a:graphicData>
        </a:graphic>
      </p:graphicFrame>
      <p:sp>
        <p:nvSpPr>
          <p:cNvPr id="14123" name="yt_shape_14123"/>
          <p:cNvSpPr txBox="1"/>
          <p:nvPr/>
        </p:nvSpPr>
        <p:spPr>
          <a:xfrm>
            <a:off x="540119" y="34582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某养生钙奶饮料的包装瓶上标注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克内含钙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855"/>
              </a:rPr>
              <a:t>它的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含义是指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4" name="yt_table_141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39513"/>
              </p:ext>
            </p:extLst>
          </p:nvPr>
        </p:nvGraphicFramePr>
        <p:xfrm>
          <a:off x="540047" y="4417662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克内含钙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毫克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克内含钙不低于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毫克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克内含钙高于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毫克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克内含钙不超过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毫克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</a:tbl>
          </a:graphicData>
        </a:graphic>
      </p:graphicFrame>
      <p:pic>
        <p:nvPicPr>
          <p:cNvPr id="3" name="yt_shape_1714123271644" title="H_26.259764">
            <a:extLst>
              <a:ext uri="{FF2B5EF4-FFF2-40B4-BE49-F238E27FC236}">
                <a16:creationId xmlns:a16="http://schemas.microsoft.com/office/drawing/2014/main" id="{21925C5C-E44B-D89C-87B6-B868104D4C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66320D-C6F6-3C7A-03A2-8654E171F848}"/>
              </a:ext>
            </a:extLst>
          </p:cNvPr>
          <p:cNvSpPr txBox="1"/>
          <p:nvPr/>
        </p:nvSpPr>
        <p:spPr>
          <a:xfrm>
            <a:off x="5631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79D030-A1AB-28AE-2FB2-765FE9DFF23A}"/>
              </a:ext>
            </a:extLst>
          </p:cNvPr>
          <p:cNvSpPr txBox="1"/>
          <p:nvPr/>
        </p:nvSpPr>
        <p:spPr>
          <a:xfrm>
            <a:off x="2278908" y="38869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75" name="yt_image_14175" title="H_96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87785"/>
            <a:ext cx="4916556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7" name="yt_shape_14177"/>
          <p:cNvSpPr txBox="1"/>
          <p:nvPr/>
        </p:nvSpPr>
        <p:spPr>
          <a:xfrm>
            <a:off x="540000" y="2173528"/>
            <a:ext cx="61683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5.5t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30km/h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3.5m.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EE644A-5898-8622-09F3-70B039963A1C}"/>
              </a:ext>
            </a:extLst>
          </p:cNvPr>
          <p:cNvSpPr txBox="1"/>
          <p:nvPr/>
        </p:nvSpPr>
        <p:spPr>
          <a:xfrm>
            <a:off x="449989" y="3614507"/>
            <a:ext cx="6288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5.5t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89" y="956345"/>
            <a:ext cx="1131664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在公路上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常看到如图所示的不同的交通标志图形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6_9b6a3,isEnd"/>
              </a:rPr>
              <a:t>它们有着不同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的意义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如果设汽车载重为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速度为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宽度为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高度为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8_90cfd,isEnd"/>
              </a:rPr>
              <a:t>请你用不等式表示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出图中各种标志的意义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8" name="yt_shape_1417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一工厂要将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吨货物运往外地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计划租用某运输公司甲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dd71"/>
              </a:rPr>
              <a:t>乙两种型号的汽车共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辆运送货物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已知每辆甲型汽车最多能装该种货物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867b"/>
              </a:rPr>
              <a:t>每辆乙型汽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车最多能装该货物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设租用甲型汽车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若想一次性把货物运走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若此工厂计划此次租车费用不超过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请再列出关于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9d49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5000.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4C6960-C247-3C20-3414-5751E0B22C95}"/>
              </a:ext>
            </a:extLst>
          </p:cNvPr>
          <p:cNvSpPr txBox="1"/>
          <p:nvPr/>
        </p:nvSpPr>
        <p:spPr>
          <a:xfrm>
            <a:off x="450108" y="2755146"/>
            <a:ext cx="483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7C88D7-F3F9-88B0-D008-ABC4147DDF9A}"/>
              </a:ext>
            </a:extLst>
          </p:cNvPr>
          <p:cNvSpPr txBox="1"/>
          <p:nvPr/>
        </p:nvSpPr>
        <p:spPr>
          <a:xfrm>
            <a:off x="450108" y="4181610"/>
            <a:ext cx="5288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183" name="yt_image_1418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6" name="yt_shape_14186"/>
          <p:cNvSpPr txBox="1"/>
          <p:nvPr/>
        </p:nvSpPr>
        <p:spPr>
          <a:xfrm>
            <a:off x="540000" y="1482165"/>
            <a:ext cx="782265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运算能力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用等号或不等号填空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BA29DF-4BBB-E82B-275C-388F506623FD}"/>
              </a:ext>
            </a:extLst>
          </p:cNvPr>
          <p:cNvSpPr txBox="1"/>
          <p:nvPr/>
        </p:nvSpPr>
        <p:spPr>
          <a:xfrm>
            <a:off x="3043964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15CCE4-6070-35B8-F622-36C5C53C717B}"/>
              </a:ext>
            </a:extLst>
          </p:cNvPr>
          <p:cNvSpPr txBox="1"/>
          <p:nvPr/>
        </p:nvSpPr>
        <p:spPr>
          <a:xfrm>
            <a:off x="3043964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ED2125-0BA2-782E-2733-F406DC57449B}"/>
              </a:ext>
            </a:extLst>
          </p:cNvPr>
          <p:cNvSpPr txBox="1"/>
          <p:nvPr/>
        </p:nvSpPr>
        <p:spPr>
          <a:xfrm>
            <a:off x="3348764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E9C628-3E30-B77B-BCD4-E0CB75C857B8}"/>
              </a:ext>
            </a:extLst>
          </p:cNvPr>
          <p:cNvSpPr txBox="1"/>
          <p:nvPr/>
        </p:nvSpPr>
        <p:spPr>
          <a:xfrm>
            <a:off x="3348764" y="38127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192"/>
          <p:cNvSpPr txBox="1"/>
          <p:nvPr/>
        </p:nvSpPr>
        <p:spPr>
          <a:xfrm>
            <a:off x="540000" y="4478955"/>
            <a:ext cx="6522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推测：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取任意实数时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</a:t>
            </a:r>
          </a:p>
        </p:txBody>
      </p:sp>
      <p:sp>
        <p:nvSpPr>
          <p:cNvPr id="10" name="yt_shape_14193"/>
          <p:cNvSpPr txBox="1"/>
          <p:nvPr/>
        </p:nvSpPr>
        <p:spPr>
          <a:xfrm>
            <a:off x="540000" y="4958258"/>
            <a:ext cx="73321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推广：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取任意实数时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" name="yt_shape_14194"/>
          <p:cNvSpPr txBox="1"/>
          <p:nvPr/>
        </p:nvSpPr>
        <p:spPr>
          <a:xfrm>
            <a:off x="540000" y="5437561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2" name="yt_shape_14195"/>
          <p:cNvSpPr txBox="1"/>
          <p:nvPr/>
        </p:nvSpPr>
        <p:spPr>
          <a:xfrm>
            <a:off x="2347795" y="5901665"/>
            <a:ext cx="7608988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判断一个式子是不是不等式关键看它是否有不等号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2FEF20-FCF2-7370-A881-003801F16094}"/>
              </a:ext>
            </a:extLst>
          </p:cNvPr>
          <p:cNvSpPr txBox="1"/>
          <p:nvPr/>
        </p:nvSpPr>
        <p:spPr>
          <a:xfrm>
            <a:off x="5482364" y="443214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F938E0-F196-5901-2744-F76963D2E1D1}"/>
              </a:ext>
            </a:extLst>
          </p:cNvPr>
          <p:cNvSpPr txBox="1"/>
          <p:nvPr/>
        </p:nvSpPr>
        <p:spPr>
          <a:xfrm>
            <a:off x="6152289" y="49114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26" name="yt_shape_14126"/>
              <p:cNvSpPr txBox="1"/>
              <p:nvPr/>
            </p:nvSpPr>
            <p:spPr>
              <a:xfrm>
                <a:off x="540000" y="900000"/>
                <a:ext cx="6761466" cy="1627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用适当的不等号填空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6" name="yt_shape_14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61466" cy="1627240"/>
              </a:xfrm>
              <a:prstGeom prst="rect">
                <a:avLst/>
              </a:prstGeom>
              <a:blipFill>
                <a:blip r:embed="rId2"/>
                <a:stretch>
                  <a:fillRect l="-2795" t="-3371" r="-1713" b="-10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6E9D99-13CE-2E91-6897-0A059A52651E}"/>
              </a:ext>
            </a:extLst>
          </p:cNvPr>
          <p:cNvSpPr txBox="1"/>
          <p:nvPr/>
        </p:nvSpPr>
        <p:spPr>
          <a:xfrm>
            <a:off x="1897789" y="1328682"/>
            <a:ext cx="789686" cy="76855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32A279-2871-95E9-B806-7B24BE630890}"/>
              </a:ext>
            </a:extLst>
          </p:cNvPr>
          <p:cNvSpPr txBox="1"/>
          <p:nvPr/>
        </p:nvSpPr>
        <p:spPr>
          <a:xfrm>
            <a:off x="5703027" y="1328682"/>
            <a:ext cx="789685" cy="76855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50D66-A5A6-8541-6499-2FA83B9800C7}"/>
              </a:ext>
            </a:extLst>
          </p:cNvPr>
          <p:cNvSpPr txBox="1"/>
          <p:nvPr/>
        </p:nvSpPr>
        <p:spPr>
          <a:xfrm>
            <a:off x="2285266" y="2003624"/>
            <a:ext cx="789686" cy="55468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35732C-EFF2-79D7-1C9E-6E6E67D75EAB}"/>
              </a:ext>
            </a:extLst>
          </p:cNvPr>
          <p:cNvSpPr txBox="1"/>
          <p:nvPr/>
        </p:nvSpPr>
        <p:spPr>
          <a:xfrm>
            <a:off x="5780814" y="2003624"/>
            <a:ext cx="789686" cy="55468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用不等式表示数量关系</a:t>
            </a:r>
          </a:p>
        </p:txBody>
      </p:sp>
      <p:sp>
        <p:nvSpPr>
          <p:cNvPr id="14132" name="yt_shape_14132"/>
          <p:cNvSpPr txBox="1"/>
          <p:nvPr/>
        </p:nvSpPr>
        <p:spPr>
          <a:xfrm>
            <a:off x="540000" y="1395205"/>
            <a:ext cx="63030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用不等式表示为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3" name="yt_table_141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991980"/>
              </p:ext>
            </p:extLst>
          </p:nvPr>
        </p:nvGraphicFramePr>
        <p:xfrm>
          <a:off x="540047" y="1874508"/>
          <a:ext cx="5056315" cy="950976"/>
        </p:xfrm>
        <a:graphic>
          <a:graphicData uri="http://schemas.openxmlformats.org/drawingml/2006/table">
            <a:tbl>
              <a:tblPr/>
              <a:tblGrid>
                <a:gridCol w="3259265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</a:tbl>
          </a:graphicData>
        </a:graphic>
      </p:graphicFrame>
      <p:sp>
        <p:nvSpPr>
          <p:cNvPr id="14135" name="yt_shape_14135"/>
          <p:cNvSpPr txBox="1"/>
          <p:nvPr/>
        </p:nvSpPr>
        <p:spPr>
          <a:xfrm>
            <a:off x="540119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某日岳阳市最高气温是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则当天气温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5dc4"/>
              </a:rPr>
              <a:t>的变化范围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6" name="yt_table_141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94654"/>
              </p:ext>
            </p:extLst>
          </p:nvPr>
        </p:nvGraphicFramePr>
        <p:xfrm>
          <a:off x="540047" y="3835497"/>
          <a:ext cx="5603812" cy="950976"/>
        </p:xfrm>
        <a:graphic>
          <a:graphicData uri="http://schemas.openxmlformats.org/drawingml/2006/table">
            <a:tbl>
              <a:tblPr/>
              <a:tblGrid>
                <a:gridCol w="3259265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  <a:gridCol w="2344547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8"/>
                  </a:ext>
                </a:extLst>
              </a:tr>
            </a:tbl>
          </a:graphicData>
        </a:graphic>
      </p:graphicFrame>
      <p:pic>
        <p:nvPicPr>
          <p:cNvPr id="3" name="yt_shape_1714123271712" title="H_26.259764">
            <a:extLst>
              <a:ext uri="{FF2B5EF4-FFF2-40B4-BE49-F238E27FC236}">
                <a16:creationId xmlns:a16="http://schemas.microsoft.com/office/drawing/2014/main" id="{71932893-2A9A-A960-4041-4C6771D2D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49D9EA-6D84-6369-6AB7-ADB5561E7412}"/>
              </a:ext>
            </a:extLst>
          </p:cNvPr>
          <p:cNvSpPr txBox="1"/>
          <p:nvPr/>
        </p:nvSpPr>
        <p:spPr>
          <a:xfrm>
            <a:off x="5861777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43EBAC-CA0B-BBD5-E738-0195A1638F48}"/>
              </a:ext>
            </a:extLst>
          </p:cNvPr>
          <p:cNvSpPr txBox="1"/>
          <p:nvPr/>
        </p:nvSpPr>
        <p:spPr>
          <a:xfrm>
            <a:off x="1364508" y="3304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8" name="yt_shape_14138"/>
          <p:cNvSpPr txBox="1"/>
          <p:nvPr/>
        </p:nvSpPr>
        <p:spPr>
          <a:xfrm>
            <a:off x="540000" y="90000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39" name="yt_table_14139" title="H_183.2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2108601"/>
                  </p:ext>
                </p:extLst>
              </p:nvPr>
            </p:nvGraphicFramePr>
            <p:xfrm>
              <a:off x="540047" y="1379303"/>
              <a:ext cx="6908800" cy="2495233"/>
            </p:xfrm>
            <a:graphic>
              <a:graphicData uri="http://schemas.openxmlformats.org/drawingml/2006/table">
                <a:tbl>
                  <a:tblPr/>
                  <a:tblGrid>
                    <a:gridCol w="6908800">
                      <a:extLst>
                        <a:ext uri="{9D8B030D-6E8A-4147-A177-3AD203B41FA5}">
                          <a16:colId xmlns:a16="http://schemas.microsoft.com/office/drawing/2014/main" val="109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倍不小于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可表示为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的和是非负数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可表示为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是非负数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可表示为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可表示为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39" name="yt_table_14139" descr="{&quot;rangeId&quot;:8,&quot;type&quot;:&quot;Option&quot;}" title="H_183.2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2108601"/>
                  </p:ext>
                </p:extLst>
              </p:nvPr>
            </p:nvGraphicFramePr>
            <p:xfrm>
              <a:off x="540047" y="1379303"/>
              <a:ext cx="6908800" cy="2327657"/>
            </p:xfrm>
            <a:graphic>
              <a:graphicData uri="http://schemas.openxmlformats.org/drawingml/2006/table">
                <a:tbl>
                  <a:tblPr/>
                  <a:tblGrid>
                    <a:gridCol w="6908800">
                      <a:extLst>
                        <a:ext uri="{9D8B030D-6E8A-4147-A177-3AD203B41FA5}">
                          <a16:colId xmlns:a16="http://schemas.microsoft.com/office/drawing/2014/main" val="1090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84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19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b="-181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是非负数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可表示为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8269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40" name="yt_shape_14140"/>
          <p:cNvSpPr txBox="1"/>
          <p:nvPr/>
        </p:nvSpPr>
        <p:spPr>
          <a:xfrm>
            <a:off x="540119" y="37572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长沙广益中学单元卷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某种品牌的奶粉盒上标明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蛋白质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95d5a"/>
              </a:rPr>
              <a:t>20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它所表示的意思是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1" name="yt_table_1414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25973"/>
              </p:ext>
            </p:extLst>
          </p:nvPr>
        </p:nvGraphicFramePr>
        <p:xfrm>
          <a:off x="540047" y="4716670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蛋白质的含量是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蛋白质的含量不能是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蛋白质的含量高于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蛋白质的含量不低于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50C81D-6598-98B4-3F0E-87814931D949}"/>
              </a:ext>
            </a:extLst>
          </p:cNvPr>
          <p:cNvSpPr txBox="1"/>
          <p:nvPr/>
        </p:nvSpPr>
        <p:spPr>
          <a:xfrm>
            <a:off x="4107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697F4F-4324-0C8C-8B02-97093591125B}"/>
              </a:ext>
            </a:extLst>
          </p:cNvPr>
          <p:cNvSpPr txBox="1"/>
          <p:nvPr/>
        </p:nvSpPr>
        <p:spPr>
          <a:xfrm>
            <a:off x="3573077" y="41478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3" name="yt_shape_14143"/>
              <p:cNvSpPr txBox="1"/>
              <p:nvPr/>
            </p:nvSpPr>
            <p:spPr>
              <a:xfrm>
                <a:off x="540119" y="900000"/>
                <a:ext cx="11492915" cy="25451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一个三角形的一边长为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这边上的高为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如果它的面积不大于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34m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5e0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应满足的不等式为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用不等式表示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情境题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两个砝码的质量分别为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将它们放置在天平上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6ec5,isEnd"/>
                  </a:rPr>
                  <a:t>天平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平衡状况如图所示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请用不等式表示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3" name="yt_shape_14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45184"/>
              </a:xfrm>
              <a:prstGeom prst="rect">
                <a:avLst/>
              </a:prstGeom>
              <a:blipFill>
                <a:blip r:embed="rId2"/>
                <a:stretch>
                  <a:fillRect l="-1645" t="-2158" b="-6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47" name="yt_image_14147" title="H_78.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3633277"/>
            <a:ext cx="2488487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C3954A-9374-0243-73C7-90F3D4C7340A}"/>
                  </a:ext>
                </a:extLst>
              </p:cNvPr>
              <p:cNvSpPr txBox="1"/>
              <p:nvPr/>
            </p:nvSpPr>
            <p:spPr>
              <a:xfrm>
                <a:off x="3423496" y="1247732"/>
                <a:ext cx="1453261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BDC3954A-9374-0243-73C7-90F3D4C73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3496" y="1247732"/>
                <a:ext cx="1453261" cy="763347"/>
              </a:xfrm>
              <a:prstGeom prst="rect">
                <a:avLst/>
              </a:prstGeom>
              <a:blipFill>
                <a:blip r:embed="rId4"/>
                <a:stretch>
                  <a:fillRect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BB18405-0685-F4DA-B0DC-9A20CB00F94A}"/>
              </a:ext>
            </a:extLst>
          </p:cNvPr>
          <p:cNvSpPr txBox="1"/>
          <p:nvPr/>
        </p:nvSpPr>
        <p:spPr>
          <a:xfrm>
            <a:off x="6928696" y="1998417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0F98D9-25BE-6460-DE47-CFA64D24626D}"/>
              </a:ext>
            </a:extLst>
          </p:cNvPr>
          <p:cNvSpPr txBox="1"/>
          <p:nvPr/>
        </p:nvSpPr>
        <p:spPr>
          <a:xfrm>
            <a:off x="7281121" y="2949393"/>
            <a:ext cx="11246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9" name="yt_shape_14149"/>
              <p:cNvSpPr txBox="1"/>
              <p:nvPr/>
            </p:nvSpPr>
            <p:spPr>
              <a:xfrm>
                <a:off x="540000" y="900000"/>
                <a:ext cx="4656724" cy="2748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用不等式表示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的差不小于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9" name="yt_shape_14149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56724" cy="2748381"/>
              </a:xfrm>
              <a:prstGeom prst="rect">
                <a:avLst/>
              </a:prstGeom>
              <a:blipFill>
                <a:blip r:embed="rId2"/>
                <a:stretch>
                  <a:fillRect l="-4063" t="-2000" r="-3145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8E4B5A-6FBD-4FCA-3DB0-E6692BCC13C4}"/>
                  </a:ext>
                </a:extLst>
              </p:cNvPr>
              <p:cNvSpPr txBox="1"/>
              <p:nvPr/>
            </p:nvSpPr>
            <p:spPr>
              <a:xfrm>
                <a:off x="449989" y="2001909"/>
                <a:ext cx="21866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pageBreak': True}">
                <a:extLst>
                  <a:ext uri="{FF2B5EF4-FFF2-40B4-BE49-F238E27FC236}">
                    <a16:creationId xmlns:a16="http://schemas.microsoft.com/office/drawing/2014/main" id="{208E4B5A-6FBD-4FCA-3DB0-E6692BCC1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909"/>
                <a:ext cx="2186686" cy="766839"/>
              </a:xfrm>
              <a:prstGeom prst="rect">
                <a:avLst/>
              </a:prstGeom>
              <a:blipFill>
                <a:blip r:embed="rId3"/>
                <a:stretch>
                  <a:fillRect l="-4457" r="-44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52C03EC-9884-475F-E252-BEC8EFBE3698}"/>
              </a:ext>
            </a:extLst>
          </p:cNvPr>
          <p:cNvSpPr txBox="1"/>
          <p:nvPr/>
        </p:nvSpPr>
        <p:spPr>
          <a:xfrm>
            <a:off x="449989" y="3150624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用不等式表示数量关系出错</a:t>
            </a:r>
          </a:p>
        </p:txBody>
      </p:sp>
      <p:sp>
        <p:nvSpPr>
          <p:cNvPr id="14157" name="yt_shape_14157"/>
          <p:cNvSpPr txBox="1"/>
          <p:nvPr/>
        </p:nvSpPr>
        <p:spPr>
          <a:xfrm>
            <a:off x="540000" y="1395205"/>
            <a:ext cx="62244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下面列出的不等式中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8" name="yt_table_141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390448"/>
              </p:ext>
            </p:extLst>
          </p:nvPr>
        </p:nvGraphicFramePr>
        <p:xfrm>
          <a:off x="540047" y="1874508"/>
          <a:ext cx="6048375" cy="1901952"/>
        </p:xfrm>
        <a:graphic>
          <a:graphicData uri="http://schemas.openxmlformats.org/drawingml/2006/table">
            <a:tbl>
              <a:tblPr/>
              <a:tblGrid>
                <a:gridCol w="6048375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可表示成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的和是非负数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可表示成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可表示成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可表示成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</a:tbl>
          </a:graphicData>
        </a:graphic>
      </p:graphicFrame>
      <p:pic>
        <p:nvPicPr>
          <p:cNvPr id="3" name="yt_shape_1714123271795" title="H_26.259764">
            <a:extLst>
              <a:ext uri="{FF2B5EF4-FFF2-40B4-BE49-F238E27FC236}">
                <a16:creationId xmlns:a16="http://schemas.microsoft.com/office/drawing/2014/main" id="{0ADE62C6-B023-11FC-511A-6DCA7AA3D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AD3EAC-6A71-637A-B465-1C607C817748}"/>
              </a:ext>
            </a:extLst>
          </p:cNvPr>
          <p:cNvSpPr txBox="1"/>
          <p:nvPr/>
        </p:nvSpPr>
        <p:spPr>
          <a:xfrm>
            <a:off x="57839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1" name="yt_shape_1416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160" name="yt_image_1416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63" name="yt_shape_14163"/>
              <p:cNvSpPr txBox="1"/>
              <p:nvPr/>
            </p:nvSpPr>
            <p:spPr>
              <a:xfrm>
                <a:off x="540119" y="1482165"/>
                <a:ext cx="11111999" cy="15892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下列叙述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是非负数，则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减去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不大于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可表示为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510e0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的倒数超过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可表示为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两数的平方和为正数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_2e955"/>
                  </a:rPr>
                  <a:t>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表示为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163" name="yt_shape_1416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589281"/>
              </a:xfrm>
              <a:prstGeom prst="rect">
                <a:avLst/>
              </a:prstGeom>
              <a:blipFill>
                <a:blip r:embed="rId3"/>
                <a:stretch>
                  <a:fillRect l="-1701" t="-3065" r="-76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65" name="yt_table_141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240321"/>
              </p:ext>
            </p:extLst>
          </p:nvPr>
        </p:nvGraphicFramePr>
        <p:xfrm>
          <a:off x="540047" y="3122234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1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1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</a:tbl>
          </a:graphicData>
        </a:graphic>
      </p:graphicFrame>
      <p:sp>
        <p:nvSpPr>
          <p:cNvPr id="14167" name="yt_shape_14167"/>
          <p:cNvSpPr txBox="1"/>
          <p:nvPr/>
        </p:nvSpPr>
        <p:spPr>
          <a:xfrm>
            <a:off x="540120" y="36484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元钱购买了火腿肠和方便面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已知一盒方便面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一根火腿肠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38c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盒方便面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根火腿肠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8" name="yt_table_141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28256"/>
              </p:ext>
            </p:extLst>
          </p:nvPr>
        </p:nvGraphicFramePr>
        <p:xfrm>
          <a:off x="540047" y="4607840"/>
          <a:ext cx="6930073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  <a:gridCol w="2863850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EE0CD72-CDB1-201B-B097-FB608195DF53}"/>
              </a:ext>
            </a:extLst>
          </p:cNvPr>
          <p:cNvSpPr txBox="1"/>
          <p:nvPr/>
        </p:nvSpPr>
        <p:spPr>
          <a:xfrm>
            <a:off x="5853958" y="258490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008091-B365-B2B8-98EC-C2E7518D8F60}"/>
              </a:ext>
            </a:extLst>
          </p:cNvPr>
          <p:cNvSpPr txBox="1"/>
          <p:nvPr/>
        </p:nvSpPr>
        <p:spPr>
          <a:xfrm>
            <a:off x="9597283" y="40770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0" name="yt_shape_14170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27e,isEnd"/>
              </a:rPr>
              <a:t>均填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171" name="yt_image_14171" title="H_21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8495" y="1995319"/>
            <a:ext cx="2935009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3" name="yt_shape_14173"/>
          <p:cNvSpPr txBox="1"/>
          <p:nvPr/>
        </p:nvSpPr>
        <p:spPr>
          <a:xfrm>
            <a:off x="540119" y="232493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益阳赫山区期末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某汽车厂改进生产工艺后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573b3,isEnd"/>
              </a:rPr>
              <a:t>每天生产的汽车比原来每天生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产的汽车多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那么现在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天的产量就超过了原来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天的产量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f8ef,isEnd"/>
              </a:rPr>
              <a:t>请写出原来每天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生产汽车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辆应满足的不等式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98393B-F331-181D-2B09-C85BD45719F0}"/>
              </a:ext>
            </a:extLst>
          </p:cNvPr>
          <p:cNvSpPr txBox="1"/>
          <p:nvPr/>
        </p:nvSpPr>
        <p:spPr>
          <a:xfrm>
            <a:off x="614605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16C654-646F-3DF8-0742-A18B364BC669}"/>
              </a:ext>
            </a:extLst>
          </p:cNvPr>
          <p:cNvSpPr txBox="1"/>
          <p:nvPr/>
        </p:nvSpPr>
        <p:spPr>
          <a:xfrm>
            <a:off x="84130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303F92-B973-67C4-5BE0-9F21572902E1}"/>
              </a:ext>
            </a:extLst>
          </p:cNvPr>
          <p:cNvSpPr txBox="1"/>
          <p:nvPr/>
        </p:nvSpPr>
        <p:spPr>
          <a:xfrm>
            <a:off x="4642696" y="3229107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995</Words>
  <Application>Microsoft Office PowerPoint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4" baseType="lpstr">
      <vt:lpstr>,isEnd</vt:lpstr>
      <vt:lpstr>_⨹_1_238cb</vt:lpstr>
      <vt:lpstr>_⨹_1_2e955</vt:lpstr>
      <vt:lpstr>_⨹_1_69d49</vt:lpstr>
      <vt:lpstr>_⨹_1_95e0a,isEnd</vt:lpstr>
      <vt:lpstr>_⨹_13_573b3,isEnd</vt:lpstr>
      <vt:lpstr>_⨹_2_510e0</vt:lpstr>
      <vt:lpstr>_⨹_2_52855</vt:lpstr>
      <vt:lpstr>_⨹_2_5527e,isEnd</vt:lpstr>
      <vt:lpstr>_⨹_2_95d5a</vt:lpstr>
      <vt:lpstr>_⨹_2_96ec5,isEnd</vt:lpstr>
      <vt:lpstr>_⨹_5_65dc4</vt:lpstr>
      <vt:lpstr>_⨹_5_e867b</vt:lpstr>
      <vt:lpstr>_⨹_6_9b6a3,isEnd</vt:lpstr>
      <vt:lpstr>_⨹_7_af8ef,isEnd</vt:lpstr>
      <vt:lpstr>_⨹_8_90cfd,isEnd</vt:lpstr>
      <vt:lpstr>_⨹_9_3dd71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2024-04-28T05:03:17Z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