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0" r:id="rId8"/>
    <p:sldId id="313" r:id="rId9"/>
    <p:sldId id="314" r:id="rId10"/>
    <p:sldId id="315" r:id="rId11"/>
    <p:sldId id="317" r:id="rId12"/>
    <p:sldId id="319" r:id="rId13"/>
    <p:sldId id="320" r:id="rId14"/>
    <p:sldId id="321" r:id="rId15"/>
    <p:sldId id="322" r:id="rId16"/>
    <p:sldId id="323" r:id="rId17"/>
    <p:sldId id="324" r:id="rId18"/>
    <p:sldId id="325" r:id="rId19"/>
    <p:sldId id="326" r:id="rId20"/>
    <p:sldId id="256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1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35" name="yt_image_12435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37" name="yt_shape_12437"/>
          <p:cNvSpPr txBox="1"/>
          <p:nvPr/>
        </p:nvSpPr>
        <p:spPr>
          <a:xfrm>
            <a:off x="540000" y="1482165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全等图形</a:t>
            </a:r>
          </a:p>
        </p:txBody>
      </p:sp>
      <p:sp>
        <p:nvSpPr>
          <p:cNvPr id="12438" name="yt_shape_12438"/>
          <p:cNvSpPr txBox="1"/>
          <p:nvPr/>
        </p:nvSpPr>
        <p:spPr>
          <a:xfrm>
            <a:off x="540000" y="1977370"/>
            <a:ext cx="6052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下列图形中与已知图形全等的是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441" name="yt_shape_12441"/>
          <p:cNvSpPr txBox="1"/>
          <p:nvPr/>
        </p:nvSpPr>
        <p:spPr>
          <a:xfrm>
            <a:off x="540000" y="2609037"/>
            <a:ext cx="4636077" cy="85517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650" b="0" i="0" u="none" spc="-4650">
                <a:solidFill>
                  <a:srgbClr val="1EE3CF"/>
                </a:solidFill>
                <a:effectLst/>
                <a:latin typeface="宋体/Times New Roman" pitchFamily="34"/>
                <a:ea typeface="宋体" pitchFamily="34"/>
              </a:rPr>
              <a:t> </a:t>
            </a:r>
            <a:r>
              <a:rPr lang="en-US" altLang="zh-CN" sz="3350" b="0" i="0" u="none" spc="4486">
                <a:solidFill>
                  <a:srgbClr val="1EE3CF"/>
                </a:solidFill>
                <a:effectLst/>
                <a:latin typeface="宋体/Times New Roman" pitchFamily="34"/>
                <a:ea typeface="宋体" pitchFamily="3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4650" b="0" i="0" u="none" spc="27453">
                <a:solidFill>
                  <a:srgbClr val="1EE3CF"/>
                </a:solidFill>
                <a:effectLst/>
                <a:latin typeface="宋体/Times New Roman" pitchFamily="46"/>
                <a:ea typeface="宋体" pitchFamily="46"/>
              </a:rPr>
              <a:t> </a:t>
            </a:r>
          </a:p>
        </p:txBody>
      </p:sp>
      <p:pic>
        <p:nvPicPr>
          <p:cNvPr id="12439" name="yt_image_12439" title="H_53.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861640"/>
            <a:ext cx="674370" cy="674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40" name="yt_image_12440" title="H_72.9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19102" y="2609037"/>
            <a:ext cx="3631777" cy="92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3022854" title="H_26.259764">
            <a:extLst>
              <a:ext uri="{FF2B5EF4-FFF2-40B4-BE49-F238E27FC236}">
                <a16:creationId xmlns:a16="http://schemas.microsoft.com/office/drawing/2014/main" id="{38D18DB6-7040-EACC-6F12-C30AEAF4C8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39F9A9-94DB-2F5C-1115-D53B5EA43E2F}"/>
              </a:ext>
            </a:extLst>
          </p:cNvPr>
          <p:cNvSpPr txBox="1"/>
          <p:nvPr/>
        </p:nvSpPr>
        <p:spPr>
          <a:xfrm>
            <a:off x="56315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6" name="yt_shape_1249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495" name="yt_image_12495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98" name="yt_shape_12498"/>
          <p:cNvSpPr txBox="1"/>
          <p:nvPr/>
        </p:nvSpPr>
        <p:spPr>
          <a:xfrm>
            <a:off x="540000" y="1482165"/>
            <a:ext cx="89654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将如图所示的图形分割成两个全等的图形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503" name="yt_shape_12503"/>
          <p:cNvSpPr txBox="1"/>
          <p:nvPr/>
        </p:nvSpPr>
        <p:spPr>
          <a:xfrm>
            <a:off x="540000" y="2113832"/>
            <a:ext cx="3628686" cy="8367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550" b="0" i="0" u="none" spc="-4550">
                <a:solidFill>
                  <a:srgbClr val="1EE3CF"/>
                </a:solidFill>
                <a:effectLst/>
                <a:latin typeface="宋体/Times New Roman" pitchFamily="46"/>
                <a:ea typeface="宋体" pitchFamily="46"/>
              </a:rPr>
              <a:t> </a:t>
            </a:r>
            <a:r>
              <a:rPr lang="en-US" altLang="zh-CN" sz="4550" b="0" i="0" u="none" spc="4228">
                <a:solidFill>
                  <a:srgbClr val="1EE3CF"/>
                </a:solidFill>
                <a:effectLst/>
                <a:latin typeface="宋体/Times New Roman" pitchFamily="46"/>
                <a:ea typeface="宋体" pitchFamily="4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4550" b="0" i="0" u="none" spc="4249">
                <a:solidFill>
                  <a:srgbClr val="1EE3CF"/>
                </a:solidFill>
                <a:effectLst/>
                <a:latin typeface="宋体/Times New Roman" pitchFamily="46"/>
                <a:ea typeface="宋体" pitchFamily="4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4550" b="0" i="0" u="none" spc="4249">
                <a:solidFill>
                  <a:srgbClr val="1EE3CF"/>
                </a:solidFill>
                <a:effectLst/>
                <a:latin typeface="宋体/Times New Roman" pitchFamily="46"/>
                <a:ea typeface="宋体" pitchFamily="4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4550" b="0" i="0" u="none" spc="4270">
                <a:solidFill>
                  <a:srgbClr val="1EE3CF"/>
                </a:solidFill>
                <a:effectLst/>
                <a:latin typeface="宋体/Times New Roman" pitchFamily="46"/>
                <a:ea typeface="宋体" pitchFamily="46"/>
              </a:rPr>
              <a:t> </a:t>
            </a:r>
          </a:p>
        </p:txBody>
      </p:sp>
      <p:pic>
        <p:nvPicPr>
          <p:cNvPr id="12499" name="yt_image_12499" title="H_71.2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113832"/>
            <a:ext cx="679620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00" name="yt_image_12500" title="H_71.2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352" y="2113832"/>
            <a:ext cx="682338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01" name="yt_image_12501" title="H_71.2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1422" y="2113832"/>
            <a:ext cx="682338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02" name="yt_image_12502" title="H_71.2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8492" y="2113832"/>
            <a:ext cx="685058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05" name="yt_shape_12505"/>
          <p:cNvSpPr txBox="1"/>
          <p:nvPr/>
        </p:nvSpPr>
        <p:spPr>
          <a:xfrm>
            <a:off x="-242562" y="2753971"/>
            <a:ext cx="2702663" cy="9365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200" b="0" i="0" u="none" dirty="0">
                <a:solidFill>
                  <a:srgbClr val="1EE3CF"/>
                </a:solidFill>
                <a:effectLst/>
                <a:latin typeface="Times New Roman" pitchFamily="52"/>
                <a:ea typeface="Times New Roman" pitchFamily="52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1500" b="0" i="0" u="none" dirty="0">
                <a:solidFill>
                  <a:srgbClr val="1EE3CF"/>
                </a:solidFill>
                <a:effectLst/>
                <a:latin typeface="Times New Roman" pitchFamily="15"/>
                <a:ea typeface="宋体" pitchFamily="15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pic>
        <p:nvPicPr>
          <p:cNvPr id="3" name="yt_shape_1714123023210" title="H_54.082836">
            <a:extLst>
              <a:ext uri="{FF2B5EF4-FFF2-40B4-BE49-F238E27FC236}">
                <a16:creationId xmlns:a16="http://schemas.microsoft.com/office/drawing/2014/main" id="{845D1828-D880-CDC9-1C37-4F97C5A51FB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60" y="2194596"/>
            <a:ext cx="1242927" cy="164898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0FD2B7-C693-0C11-3397-12804BBB5958}"/>
              </a:ext>
            </a:extLst>
          </p:cNvPr>
          <p:cNvSpPr txBox="1"/>
          <p:nvPr/>
        </p:nvSpPr>
        <p:spPr>
          <a:xfrm>
            <a:off x="8515886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6" name="yt_shape_1250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长沙县校级月考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如图是两个全等三角形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图中的字母表示三角形的边长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4613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10" name="yt_table_1251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953114"/>
              </p:ext>
            </p:extLst>
          </p:nvPr>
        </p:nvGraphicFramePr>
        <p:xfrm>
          <a:off x="540047" y="1859435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524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1"/>
                  </a:ext>
                </a:extLst>
              </a:tr>
            </a:tbl>
          </a:graphicData>
        </a:graphic>
      </p:graphicFrame>
      <p:grpSp>
        <p:nvGrpSpPr>
          <p:cNvPr id="12507" name="yt_shape_12507_skip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41425" y="1859435"/>
            <a:ext cx="2008501" cy="1679589"/>
            <a:chOff x="0" y="0"/>
            <a:chExt cx="2008501" cy="1679589"/>
          </a:xfrm>
        </p:grpSpPr>
        <p:pic>
          <p:nvPicPr>
            <p:cNvPr id="2" name="yt_image_1250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08501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09" name="yt_shape_12509"/>
            <p:cNvSpPr txBox="1"/>
            <p:nvPr/>
          </p:nvSpPr>
          <p:spPr>
            <a:xfrm>
              <a:off x="394786" y="131958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596F3AF-AE01-7F7F-7EE1-5A9533EF95D7}"/>
              </a:ext>
            </a:extLst>
          </p:cNvPr>
          <p:cNvSpPr txBox="1"/>
          <p:nvPr/>
        </p:nvSpPr>
        <p:spPr>
          <a:xfrm>
            <a:off x="30409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2" name="yt_shape_1251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16a8,isEnd"/>
              </a:rPr>
              <a:t>给出以下结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080b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其中正确结论的序号是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516" name="yt_shape_12516"/>
          <p:cNvSpPr txBox="1"/>
          <p:nvPr/>
        </p:nvSpPr>
        <p:spPr>
          <a:xfrm>
            <a:off x="540000" y="448476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13" name="yt_shape_12513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0017" y="2491930"/>
            <a:ext cx="1971964" cy="1942479"/>
            <a:chOff x="0" y="0"/>
            <a:chExt cx="1971964" cy="1942479"/>
          </a:xfrm>
        </p:grpSpPr>
        <p:pic>
          <p:nvPicPr>
            <p:cNvPr id="2" name="yt_image_1251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1964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15" name="yt_shape_12515"/>
            <p:cNvSpPr txBox="1"/>
            <p:nvPr/>
          </p:nvSpPr>
          <p:spPr>
            <a:xfrm>
              <a:off x="376518" y="158247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6FC39B3-34B5-CBF8-87BF-F5E70ED525AA}"/>
              </a:ext>
            </a:extLst>
          </p:cNvPr>
          <p:cNvSpPr txBox="1"/>
          <p:nvPr/>
        </p:nvSpPr>
        <p:spPr>
          <a:xfrm>
            <a:off x="4845896" y="1804170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7" name="yt_shape_1251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翻折后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65ae,isEnd"/>
              </a:rPr>
              <a:t>边上的点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518" name="yt_image_12518" title="H_124.8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5840" y="2060848"/>
            <a:ext cx="1708340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D6B5E76-7DC5-1454-8347-0254223B532C}"/>
              </a:ext>
            </a:extLst>
          </p:cNvPr>
          <p:cNvSpPr txBox="1"/>
          <p:nvPr/>
        </p:nvSpPr>
        <p:spPr>
          <a:xfrm>
            <a:off x="6768357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0" name="yt_shape_12520"/>
          <p:cNvSpPr txBox="1"/>
          <p:nvPr/>
        </p:nvSpPr>
        <p:spPr>
          <a:xfrm>
            <a:off x="540000" y="900000"/>
            <a:ext cx="68287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521" name="yt_image_12521" title="H_120.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1904" y="1560868"/>
            <a:ext cx="1489723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23" name="yt_shape_12523"/>
          <p:cNvSpPr txBox="1"/>
          <p:nvPr/>
        </p:nvSpPr>
        <p:spPr>
          <a:xfrm>
            <a:off x="540000" y="3118308"/>
            <a:ext cx="383278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9980753-9C58-D845-BB1F-ADCCFC76AFDC}"/>
              </a:ext>
            </a:extLst>
          </p:cNvPr>
          <p:cNvSpPr txBox="1"/>
          <p:nvPr/>
        </p:nvSpPr>
        <p:spPr>
          <a:xfrm>
            <a:off x="449989" y="3071502"/>
            <a:ext cx="3975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42A66A-8B86-775D-98CA-A5CF46A18B56}"/>
              </a:ext>
            </a:extLst>
          </p:cNvPr>
          <p:cNvSpPr txBox="1"/>
          <p:nvPr/>
        </p:nvSpPr>
        <p:spPr>
          <a:xfrm>
            <a:off x="449989" y="3546990"/>
            <a:ext cx="3470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D504B1-236A-D6B3-BE72-FC0736454198}"/>
              </a:ext>
            </a:extLst>
          </p:cNvPr>
          <p:cNvSpPr txBox="1"/>
          <p:nvPr/>
        </p:nvSpPr>
        <p:spPr>
          <a:xfrm>
            <a:off x="449989" y="4022479"/>
            <a:ext cx="3623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5232AD-1A13-0126-F06A-E536CD8B8C6D}"/>
              </a:ext>
            </a:extLst>
          </p:cNvPr>
          <p:cNvSpPr txBox="1"/>
          <p:nvPr/>
        </p:nvSpPr>
        <p:spPr>
          <a:xfrm>
            <a:off x="449989" y="4497966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4" name="yt_shape_1252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9f5e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25" name="yt_image_12525" title="H_93.2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1211" y="2011799"/>
            <a:ext cx="2169576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27" name="yt_shape_12527"/>
          <p:cNvSpPr txBox="1"/>
          <p:nvPr/>
        </p:nvSpPr>
        <p:spPr>
          <a:xfrm>
            <a:off x="540000" y="3246474"/>
            <a:ext cx="7377019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在同一直线上，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E16DB9F-9A66-0739-528C-780AF3094656}"/>
              </a:ext>
            </a:extLst>
          </p:cNvPr>
          <p:cNvSpPr txBox="1"/>
          <p:nvPr/>
        </p:nvSpPr>
        <p:spPr>
          <a:xfrm>
            <a:off x="449989" y="3199668"/>
            <a:ext cx="6692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在同一直线上，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084975-3C34-6751-00E7-69791F4BD0AA}"/>
              </a:ext>
            </a:extLst>
          </p:cNvPr>
          <p:cNvSpPr txBox="1"/>
          <p:nvPr/>
        </p:nvSpPr>
        <p:spPr>
          <a:xfrm>
            <a:off x="449989" y="3675156"/>
            <a:ext cx="2420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761E7C-43C7-78D8-B555-0E2EE966B937}"/>
              </a:ext>
            </a:extLst>
          </p:cNvPr>
          <p:cNvSpPr txBox="1"/>
          <p:nvPr/>
        </p:nvSpPr>
        <p:spPr>
          <a:xfrm>
            <a:off x="449989" y="4150644"/>
            <a:ext cx="336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2BF031-0C74-6F6B-0D48-8EE4720B0416}"/>
              </a:ext>
            </a:extLst>
          </p:cNvPr>
          <p:cNvSpPr txBox="1"/>
          <p:nvPr/>
        </p:nvSpPr>
        <p:spPr>
          <a:xfrm>
            <a:off x="449989" y="4626132"/>
            <a:ext cx="371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1E2F83-6E70-6613-FCA9-5E24FA1B7AD8}"/>
              </a:ext>
            </a:extLst>
          </p:cNvPr>
          <p:cNvSpPr txBox="1"/>
          <p:nvPr/>
        </p:nvSpPr>
        <p:spPr>
          <a:xfrm>
            <a:off x="449989" y="5101620"/>
            <a:ext cx="6195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3DFBEC8-9C7E-6137-59BC-A97644C1CAF0}"/>
              </a:ext>
            </a:extLst>
          </p:cNvPr>
          <p:cNvSpPr txBox="1"/>
          <p:nvPr/>
        </p:nvSpPr>
        <p:spPr>
          <a:xfrm>
            <a:off x="449989" y="5577108"/>
            <a:ext cx="7485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8" name="yt_shape_1252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在同一条直线上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0c0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29" name="yt_image_12529" title="H_109.7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8978" y="2011799"/>
            <a:ext cx="1814043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31" name="yt_shape_12531"/>
          <p:cNvSpPr txBox="1"/>
          <p:nvPr/>
        </p:nvSpPr>
        <p:spPr>
          <a:xfrm>
            <a:off x="540000" y="3455596"/>
            <a:ext cx="8091959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4cm.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1C7EC59-5E92-0B7B-456A-7679A3443C4B}"/>
              </a:ext>
            </a:extLst>
          </p:cNvPr>
          <p:cNvSpPr txBox="1"/>
          <p:nvPr/>
        </p:nvSpPr>
        <p:spPr>
          <a:xfrm>
            <a:off x="449989" y="3408790"/>
            <a:ext cx="3670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3AE011-2FA8-31E4-5354-7D10B87E6658}"/>
              </a:ext>
            </a:extLst>
          </p:cNvPr>
          <p:cNvSpPr txBox="1"/>
          <p:nvPr/>
        </p:nvSpPr>
        <p:spPr>
          <a:xfrm>
            <a:off x="449989" y="3884278"/>
            <a:ext cx="8193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714240-605B-669F-8CE9-7089A0D07500}"/>
              </a:ext>
            </a:extLst>
          </p:cNvPr>
          <p:cNvSpPr txBox="1"/>
          <p:nvPr/>
        </p:nvSpPr>
        <p:spPr>
          <a:xfrm>
            <a:off x="449989" y="4359766"/>
            <a:ext cx="425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DA39A15-EF24-6091-3DFC-43C73E543193}"/>
              </a:ext>
            </a:extLst>
          </p:cNvPr>
          <p:cNvSpPr txBox="1"/>
          <p:nvPr/>
        </p:nvSpPr>
        <p:spPr>
          <a:xfrm>
            <a:off x="449989" y="4835254"/>
            <a:ext cx="2267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3DD8052-DA38-495B-B655-F2AD7897B166}"/>
              </a:ext>
            </a:extLst>
          </p:cNvPr>
          <p:cNvSpPr txBox="1"/>
          <p:nvPr/>
        </p:nvSpPr>
        <p:spPr>
          <a:xfrm>
            <a:off x="449989" y="5310743"/>
            <a:ext cx="4226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4" name="yt_shape_12534"/>
          <p:cNvSpPr txBox="1"/>
          <p:nvPr/>
        </p:nvSpPr>
        <p:spPr>
          <a:xfrm>
            <a:off x="551384" y="1531035"/>
            <a:ext cx="10259219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逆向思维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537" name="yt_image_12537" title="H_90.7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563" y="2642005"/>
            <a:ext cx="1782820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4180A6-E0B8-1781-AC10-0DAD650BAB94}"/>
              </a:ext>
            </a:extLst>
          </p:cNvPr>
          <p:cNvSpPr txBox="1"/>
          <p:nvPr/>
        </p:nvSpPr>
        <p:spPr>
          <a:xfrm>
            <a:off x="461373" y="2435205"/>
            <a:ext cx="4737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60D6D5-FE4C-60E9-CDDF-EAFEFEF6EBF4}"/>
              </a:ext>
            </a:extLst>
          </p:cNvPr>
          <p:cNvSpPr txBox="1"/>
          <p:nvPr/>
        </p:nvSpPr>
        <p:spPr>
          <a:xfrm>
            <a:off x="461373" y="2910693"/>
            <a:ext cx="3505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D2CDAD-9FDA-0B43-DDD2-8B272A4B336E}"/>
              </a:ext>
            </a:extLst>
          </p:cNvPr>
          <p:cNvSpPr txBox="1"/>
          <p:nvPr/>
        </p:nvSpPr>
        <p:spPr>
          <a:xfrm>
            <a:off x="461373" y="3386181"/>
            <a:ext cx="2869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72E703-CF1F-8839-1417-2BB4C1B023AD}"/>
              </a:ext>
            </a:extLst>
          </p:cNvPr>
          <p:cNvSpPr txBox="1"/>
          <p:nvPr/>
        </p:nvSpPr>
        <p:spPr>
          <a:xfrm>
            <a:off x="461373" y="3861669"/>
            <a:ext cx="2734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2532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384" y="90872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2540"/>
          <p:cNvSpPr txBox="1"/>
          <p:nvPr/>
        </p:nvSpPr>
        <p:spPr>
          <a:xfrm>
            <a:off x="569387" y="1648870"/>
            <a:ext cx="7123745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解：当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满足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易知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541" name="yt_image_12541" title="H_90.7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8566" y="1648870"/>
            <a:ext cx="1782820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FB8BBC-FCBF-6D56-52B3-BCBBF0D92DF6}"/>
              </a:ext>
            </a:extLst>
          </p:cNvPr>
          <p:cNvSpPr txBox="1"/>
          <p:nvPr/>
        </p:nvSpPr>
        <p:spPr>
          <a:xfrm>
            <a:off x="479376" y="1602064"/>
            <a:ext cx="7234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满足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CE3185-98D6-85D9-8087-2682C7C54ED7}"/>
              </a:ext>
            </a:extLst>
          </p:cNvPr>
          <p:cNvSpPr txBox="1"/>
          <p:nvPr/>
        </p:nvSpPr>
        <p:spPr>
          <a:xfrm>
            <a:off x="479376" y="2077552"/>
            <a:ext cx="3975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D57893-0945-BF60-89B8-FFB551F9FBE9}"/>
              </a:ext>
            </a:extLst>
          </p:cNvPr>
          <p:cNvSpPr txBox="1"/>
          <p:nvPr/>
        </p:nvSpPr>
        <p:spPr>
          <a:xfrm>
            <a:off x="479376" y="2553040"/>
            <a:ext cx="356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1D4F17-07BD-9A61-89FE-F2CB206B64E7}"/>
              </a:ext>
            </a:extLst>
          </p:cNvPr>
          <p:cNvSpPr txBox="1"/>
          <p:nvPr/>
        </p:nvSpPr>
        <p:spPr>
          <a:xfrm>
            <a:off x="479376" y="3028528"/>
            <a:ext cx="2818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易知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8261C3-A8BD-8D9E-649B-9423A00CFD44}"/>
              </a:ext>
            </a:extLst>
          </p:cNvPr>
          <p:cNvSpPr txBox="1"/>
          <p:nvPr/>
        </p:nvSpPr>
        <p:spPr>
          <a:xfrm>
            <a:off x="479376" y="3504016"/>
            <a:ext cx="356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6312CE-9DF9-2F34-705C-B30A69F15698}"/>
              </a:ext>
            </a:extLst>
          </p:cNvPr>
          <p:cNvSpPr txBox="1"/>
          <p:nvPr/>
        </p:nvSpPr>
        <p:spPr>
          <a:xfrm>
            <a:off x="479376" y="3979504"/>
            <a:ext cx="192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539"/>
          <p:cNvSpPr txBox="1"/>
          <p:nvPr/>
        </p:nvSpPr>
        <p:spPr>
          <a:xfrm>
            <a:off x="479376" y="1052736"/>
            <a:ext cx="77681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满足什么条件时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3" name="yt_shape_12443"/>
          <p:cNvSpPr txBox="1"/>
          <p:nvPr/>
        </p:nvSpPr>
        <p:spPr>
          <a:xfrm>
            <a:off x="540000" y="900000"/>
            <a:ext cx="63607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下列各组图形中不是全等图形的是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444" name="yt_image_1244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1496289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45" name="yt_image_1244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96289" y="1619678"/>
            <a:ext cx="1504657" cy="570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48" name="yt_shape_12448"/>
          <p:cNvSpPr txBox="1"/>
          <p:nvPr/>
        </p:nvSpPr>
        <p:spPr>
          <a:xfrm>
            <a:off x="1088110" y="219003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2449" name="yt_shape_12449"/>
          <p:cNvSpPr txBox="1"/>
          <p:nvPr/>
        </p:nvSpPr>
        <p:spPr>
          <a:xfrm>
            <a:off x="2956990" y="219003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pic>
        <p:nvPicPr>
          <p:cNvPr id="12450" name="yt_image_1245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3102006"/>
            <a:ext cx="1510180" cy="47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51" name="yt_image_1245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0180" y="2855118"/>
            <a:ext cx="1541646" cy="717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54" name="yt_shape_12454"/>
          <p:cNvSpPr txBox="1"/>
          <p:nvPr/>
        </p:nvSpPr>
        <p:spPr>
          <a:xfrm>
            <a:off x="1103463" y="357292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2455" name="yt_shape_12455"/>
          <p:cNvSpPr txBox="1"/>
          <p:nvPr/>
        </p:nvSpPr>
        <p:spPr>
          <a:xfrm>
            <a:off x="2980969" y="3572922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80958A3-4F5E-63C3-0B33-F913466EEFAA}"/>
              </a:ext>
            </a:extLst>
          </p:cNvPr>
          <p:cNvSpPr txBox="1"/>
          <p:nvPr/>
        </p:nvSpPr>
        <p:spPr>
          <a:xfrm>
            <a:off x="59363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6" name="yt_shape_12456"/>
          <p:cNvSpPr txBox="1"/>
          <p:nvPr/>
        </p:nvSpPr>
        <p:spPr>
          <a:xfrm>
            <a:off x="540000" y="900000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全等三角形的对应元素</a:t>
            </a:r>
          </a:p>
        </p:txBody>
      </p:sp>
      <p:sp>
        <p:nvSpPr>
          <p:cNvPr id="12457" name="yt_shape_12457"/>
          <p:cNvSpPr txBox="1"/>
          <p:nvPr/>
        </p:nvSpPr>
        <p:spPr>
          <a:xfrm>
            <a:off x="540000" y="1395205"/>
            <a:ext cx="105189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是全等三角形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则一定是一组对应边的是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61" name="yt_table_1246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283052"/>
              </p:ext>
            </p:extLst>
          </p:nvPr>
        </p:nvGraphicFramePr>
        <p:xfrm>
          <a:off x="540047" y="1874508"/>
          <a:ext cx="5253355" cy="950976"/>
        </p:xfrm>
        <a:graphic>
          <a:graphicData uri="http://schemas.openxmlformats.org/drawingml/2006/table">
            <a:tbl>
              <a:tblPr/>
              <a:tblGrid>
                <a:gridCol w="3075305">
                  <a:extLst>
                    <a:ext uri="{9D8B030D-6E8A-4147-A177-3AD203B41FA5}">
                      <a16:colId xmlns:a16="http://schemas.microsoft.com/office/drawing/2014/main" val="10510"/>
                    </a:ext>
                  </a:extLst>
                </a:gridCol>
                <a:gridCol w="2178050">
                  <a:extLst>
                    <a:ext uri="{9D8B030D-6E8A-4147-A177-3AD203B41FA5}">
                      <a16:colId xmlns:a16="http://schemas.microsoft.com/office/drawing/2014/main" val="105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7"/>
                  </a:ext>
                </a:extLst>
              </a:tr>
            </a:tbl>
          </a:graphicData>
        </a:graphic>
      </p:graphicFrame>
      <p:grpSp>
        <p:nvGrpSpPr>
          <p:cNvPr id="12458" name="yt_shape_12458_skip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32689" y="1874508"/>
            <a:ext cx="2017238" cy="1558431"/>
            <a:chOff x="0" y="0"/>
            <a:chExt cx="2017238" cy="1558431"/>
          </a:xfrm>
        </p:grpSpPr>
        <p:pic>
          <p:nvPicPr>
            <p:cNvPr id="2" name="yt_image_1245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17238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60" name="yt_shape_12460"/>
            <p:cNvSpPr txBox="1"/>
            <p:nvPr/>
          </p:nvSpPr>
          <p:spPr>
            <a:xfrm>
              <a:off x="475338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3022933">
            <a:extLst>
              <a:ext uri="{FF2B5EF4-FFF2-40B4-BE49-F238E27FC236}">
                <a16:creationId xmlns:a16="http://schemas.microsoft.com/office/drawing/2014/main" id="{33AD77DD-8A68-3222-971A-6CBD5E23B3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B5C8F57-6CA2-46A9-C434-27FF193E2B55}"/>
              </a:ext>
            </a:extLst>
          </p:cNvPr>
          <p:cNvSpPr txBox="1"/>
          <p:nvPr/>
        </p:nvSpPr>
        <p:spPr>
          <a:xfrm>
            <a:off x="10054364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3" name="yt_shape_1246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所在的直线平移到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70c2,isEnd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是对应角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467" name="yt_shape_12467"/>
          <p:cNvSpPr txBox="1"/>
          <p:nvPr/>
        </p:nvSpPr>
        <p:spPr>
          <a:xfrm>
            <a:off x="540000" y="368124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64" name="yt_shape_12464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90116" y="2011799"/>
            <a:ext cx="2211766" cy="1619010"/>
            <a:chOff x="0" y="0"/>
            <a:chExt cx="2211766" cy="1619010"/>
          </a:xfrm>
        </p:grpSpPr>
        <p:pic>
          <p:nvPicPr>
            <p:cNvPr id="2" name="yt_image_1246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11766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66" name="yt_shape_12466"/>
            <p:cNvSpPr txBox="1"/>
            <p:nvPr/>
          </p:nvSpPr>
          <p:spPr>
            <a:xfrm>
              <a:off x="572602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91FCAF6-5351-0684-9DAE-3A13EA136324}"/>
              </a:ext>
            </a:extLst>
          </p:cNvPr>
          <p:cNvSpPr txBox="1"/>
          <p:nvPr/>
        </p:nvSpPr>
        <p:spPr>
          <a:xfrm>
            <a:off x="9140082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BA60A3-F842-5877-D67B-0EE18A5C68EC}"/>
              </a:ext>
            </a:extLst>
          </p:cNvPr>
          <p:cNvSpPr txBox="1"/>
          <p:nvPr/>
        </p:nvSpPr>
        <p:spPr>
          <a:xfrm>
            <a:off x="1950296" y="1328682"/>
            <a:ext cx="1040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5DD78FB-3DD3-B4A0-5DB4-27AF8D6A675C}"/>
              </a:ext>
            </a:extLst>
          </p:cNvPr>
          <p:cNvSpPr txBox="1"/>
          <p:nvPr/>
        </p:nvSpPr>
        <p:spPr>
          <a:xfrm>
            <a:off x="4310908" y="1328682"/>
            <a:ext cx="1559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A'B'C'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9F9D6BE-BBC7-D108-84BB-AC809257EA57}"/>
              </a:ext>
            </a:extLst>
          </p:cNvPr>
          <p:cNvSpPr txBox="1"/>
          <p:nvPr/>
        </p:nvSpPr>
        <p:spPr>
          <a:xfrm>
            <a:off x="7579571" y="1328682"/>
            <a:ext cx="10579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8" name="yt_shape_1246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是对应角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60542"/>
              </a:rPr>
              <a:t>请指出这两个全等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三角形中其他的对应角和对应边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69" name="yt_image_12469" title="H_98.0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4419" y="2011799"/>
            <a:ext cx="1743161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71" name="yt_shape_12471"/>
          <p:cNvSpPr txBox="1"/>
          <p:nvPr/>
        </p:nvSpPr>
        <p:spPr>
          <a:xfrm>
            <a:off x="540000" y="3307039"/>
            <a:ext cx="102287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是对应角；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是对应边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13260A-1D10-8D91-4B52-43622B37E0A5}"/>
              </a:ext>
            </a:extLst>
          </p:cNvPr>
          <p:cNvSpPr txBox="1"/>
          <p:nvPr/>
        </p:nvSpPr>
        <p:spPr>
          <a:xfrm>
            <a:off x="449989" y="3260233"/>
            <a:ext cx="103099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是对应角；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是对应边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2" name="yt_shape_12472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全等三角形的性质</a:t>
            </a:r>
          </a:p>
        </p:txBody>
      </p:sp>
      <p:sp>
        <p:nvSpPr>
          <p:cNvPr id="12473" name="yt_shape_12473"/>
          <p:cNvSpPr txBox="1"/>
          <p:nvPr/>
        </p:nvSpPr>
        <p:spPr>
          <a:xfrm>
            <a:off x="540000" y="1395205"/>
            <a:ext cx="71093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75" name="yt_table_1247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879312"/>
              </p:ext>
            </p:extLst>
          </p:nvPr>
        </p:nvGraphicFramePr>
        <p:xfrm>
          <a:off x="540047" y="3185240"/>
          <a:ext cx="84512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512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13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14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5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8"/>
                  </a:ext>
                </a:extLst>
              </a:tr>
            </a:tbl>
          </a:graphicData>
        </a:graphic>
      </p:graphicFrame>
      <p:pic>
        <p:nvPicPr>
          <p:cNvPr id="12474" name="yt_image_12474_skip" title="H_103.2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4103" y="1874508"/>
            <a:ext cx="3982222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77" name="yt_shape_12477"/>
          <p:cNvSpPr txBox="1"/>
          <p:nvPr/>
        </p:nvSpPr>
        <p:spPr>
          <a:xfrm>
            <a:off x="540000" y="3711411"/>
            <a:ext cx="95058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81" name="yt_table_1248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6621079"/>
              </p:ext>
            </p:extLst>
          </p:nvPr>
        </p:nvGraphicFramePr>
        <p:xfrm>
          <a:off x="540047" y="4190714"/>
          <a:ext cx="8024179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516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17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9"/>
                  </a:ext>
                </a:extLst>
              </a:tr>
            </a:tbl>
          </a:graphicData>
        </a:graphic>
      </p:graphicFrame>
      <p:grpSp>
        <p:nvGrpSpPr>
          <p:cNvPr id="12478" name="yt_shape_12478_skip" title="H_154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57756" y="4190714"/>
            <a:ext cx="1692100" cy="1959624"/>
            <a:chOff x="0" y="0"/>
            <a:chExt cx="1692100" cy="1959624"/>
          </a:xfrm>
        </p:grpSpPr>
        <p:pic>
          <p:nvPicPr>
            <p:cNvPr id="2" name="yt_image_1247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92100" cy="1563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80" name="yt_shape_12480"/>
            <p:cNvSpPr txBox="1"/>
            <p:nvPr/>
          </p:nvSpPr>
          <p:spPr>
            <a:xfrm>
              <a:off x="312769" y="15996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3023023">
            <a:extLst>
              <a:ext uri="{FF2B5EF4-FFF2-40B4-BE49-F238E27FC236}">
                <a16:creationId xmlns:a16="http://schemas.microsoft.com/office/drawing/2014/main" id="{833F736F-1D2B-F288-BBC9-0E2D7A80A5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73E4685-A948-34CF-C790-E58A160276BB}"/>
              </a:ext>
            </a:extLst>
          </p:cNvPr>
          <p:cNvSpPr txBox="1"/>
          <p:nvPr/>
        </p:nvSpPr>
        <p:spPr>
          <a:xfrm>
            <a:off x="666028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8FB5B2-281E-05C6-19A4-8BC408F70F3A}"/>
              </a:ext>
            </a:extLst>
          </p:cNvPr>
          <p:cNvSpPr txBox="1"/>
          <p:nvPr/>
        </p:nvSpPr>
        <p:spPr>
          <a:xfrm>
            <a:off x="9033601" y="36646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3" name="yt_shape_1248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新化县期末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f3fe,isEnd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°.</a:t>
            </a:r>
          </a:p>
        </p:txBody>
      </p:sp>
      <p:sp>
        <p:nvSpPr>
          <p:cNvPr id="12487" name="yt_shape_12487"/>
          <p:cNvSpPr txBox="1"/>
          <p:nvPr/>
        </p:nvSpPr>
        <p:spPr>
          <a:xfrm>
            <a:off x="540000" y="366524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84" name="yt_shape_12484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4687" y="2011799"/>
            <a:ext cx="2042625" cy="1603008"/>
            <a:chOff x="0" y="0"/>
            <a:chExt cx="2042625" cy="1603008"/>
          </a:xfrm>
        </p:grpSpPr>
        <p:pic>
          <p:nvPicPr>
            <p:cNvPr id="2" name="yt_image_1248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42625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86" name="yt_shape_12486"/>
            <p:cNvSpPr txBox="1"/>
            <p:nvPr/>
          </p:nvSpPr>
          <p:spPr>
            <a:xfrm>
              <a:off x="488031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C7AF073-3623-34B3-72E9-FD2E649E1E1B}"/>
              </a:ext>
            </a:extLst>
          </p:cNvPr>
          <p:cNvSpPr txBox="1"/>
          <p:nvPr/>
        </p:nvSpPr>
        <p:spPr>
          <a:xfrm>
            <a:off x="1703512" y="130182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8" name="yt_shape_1248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是对应边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0d88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489" name="yt_image_12489" title="H_87.2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0321" y="2011799"/>
            <a:ext cx="1691357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91" name="yt_shape_12491"/>
          <p:cNvSpPr txBox="1"/>
          <p:nvPr/>
        </p:nvSpPr>
        <p:spPr>
          <a:xfrm>
            <a:off x="540000" y="3169909"/>
            <a:ext cx="551112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B4D885-F443-6013-7B79-8B3DD0600291}"/>
              </a:ext>
            </a:extLst>
          </p:cNvPr>
          <p:cNvSpPr txBox="1"/>
          <p:nvPr/>
        </p:nvSpPr>
        <p:spPr>
          <a:xfrm>
            <a:off x="449989" y="3123103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D41E56-048C-4F1C-3859-9C7B5DFF95F1}"/>
              </a:ext>
            </a:extLst>
          </p:cNvPr>
          <p:cNvSpPr txBox="1"/>
          <p:nvPr/>
        </p:nvSpPr>
        <p:spPr>
          <a:xfrm>
            <a:off x="449989" y="3598591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02581A-3CAE-164E-25E4-CD094D2BF574}"/>
              </a:ext>
            </a:extLst>
          </p:cNvPr>
          <p:cNvSpPr txBox="1"/>
          <p:nvPr/>
        </p:nvSpPr>
        <p:spPr>
          <a:xfrm>
            <a:off x="449989" y="4074079"/>
            <a:ext cx="5637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B27237-E296-95ED-AC9F-47D179D5E25C}"/>
              </a:ext>
            </a:extLst>
          </p:cNvPr>
          <p:cNvSpPr txBox="1"/>
          <p:nvPr/>
        </p:nvSpPr>
        <p:spPr>
          <a:xfrm>
            <a:off x="449989" y="4549567"/>
            <a:ext cx="2926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" name="yt_shape_12492"/>
          <p:cNvSpPr txBox="1"/>
          <p:nvPr/>
        </p:nvSpPr>
        <p:spPr>
          <a:xfrm>
            <a:off x="540000" y="900000"/>
            <a:ext cx="673742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对应边不确定，分类讨论后没取舍致错</a:t>
            </a:r>
          </a:p>
        </p:txBody>
      </p:sp>
      <p:sp>
        <p:nvSpPr>
          <p:cNvPr id="12493" name="yt_shape_12493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bfcb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若这两个三角形全等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94" name="yt_table_12494" title="H_49.8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3742027"/>
                  </p:ext>
                </p:extLst>
              </p:nvPr>
            </p:nvGraphicFramePr>
            <p:xfrm>
              <a:off x="540047" y="2354640"/>
              <a:ext cx="7666990" cy="672148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20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21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22"/>
                        </a:ext>
                      </a:extLst>
                    </a:gridCol>
                    <a:gridCol w="1609725">
                      <a:extLst>
                        <a:ext uri="{9D8B030D-6E8A-4147-A177-3AD203B41FA5}">
                          <a16:colId xmlns:a16="http://schemas.microsoft.com/office/drawing/2014/main" val="1052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494" name="yt_table_12494" descr="{&quot;rangeId&quot;:14,&quot;type&quot;:&quot;Option&quot;}" title="H_49.8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3742027"/>
                  </p:ext>
                </p:extLst>
              </p:nvPr>
            </p:nvGraphicFramePr>
            <p:xfrm>
              <a:off x="540047" y="2354640"/>
              <a:ext cx="7666990" cy="63341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20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21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22"/>
                        </a:ext>
                      </a:extLst>
                    </a:gridCol>
                    <a:gridCol w="1609725">
                      <a:extLst>
                        <a:ext uri="{9D8B030D-6E8A-4147-A177-3AD203B41FA5}">
                          <a16:colId xmlns:a16="http://schemas.microsoft.com/office/drawing/2014/main" val="10523"/>
                        </a:ext>
                      </a:extLst>
                    </a:gridCol>
                  </a:tblGrid>
                  <a:tr h="63341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81515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376894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3023104" title="H_26.259764">
            <a:extLst>
              <a:ext uri="{FF2B5EF4-FFF2-40B4-BE49-F238E27FC236}">
                <a16:creationId xmlns:a16="http://schemas.microsoft.com/office/drawing/2014/main" id="{BC6CCDF3-C5B3-8B98-3F97-A09A1193B2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4D5D9C-0B18-2CD7-4C65-28BBBE560FE1}"/>
              </a:ext>
            </a:extLst>
          </p:cNvPr>
          <p:cNvSpPr txBox="1"/>
          <p:nvPr/>
        </p:nvSpPr>
        <p:spPr>
          <a:xfrm>
            <a:off x="5480896" y="182388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1384</Words>
  <Application>Microsoft Office PowerPoint</Application>
  <PresentationFormat>宽屏</PresentationFormat>
  <Paragraphs>140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45" baseType="lpstr">
      <vt:lpstr>,isEnd</vt:lpstr>
      <vt:lpstr>_⨹_1_14613</vt:lpstr>
      <vt:lpstr>_⨹_1_20d88</vt:lpstr>
      <vt:lpstr>_⨹_1_3f3fe,isEnd</vt:lpstr>
      <vt:lpstr>_⨹_1_670c2,isEnd</vt:lpstr>
      <vt:lpstr>_⨹_1_80c09</vt:lpstr>
      <vt:lpstr>_⨹_1_99f5e</vt:lpstr>
      <vt:lpstr>_⨹_1_9bfcb</vt:lpstr>
      <vt:lpstr>_⨹_1_e080b,isEnd</vt:lpstr>
      <vt:lpstr>_⨹_4_465ae,isEnd</vt:lpstr>
      <vt:lpstr>_⨹_5_c16a8,isEnd</vt:lpstr>
      <vt:lpstr>_⨹_8_60542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2024-04-26T09:09:48Z</dcterms:created>
  <dcterms:modified xsi:type="dcterms:W3CDTF">2024-04-28T01:48:11Z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