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09" r:id="rId5"/>
    <p:sldId id="313" r:id="rId6"/>
    <p:sldId id="315" r:id="rId7"/>
    <p:sldId id="317" r:id="rId8"/>
    <p:sldId id="318" r:id="rId9"/>
    <p:sldId id="320" r:id="rId10"/>
    <p:sldId id="322" r:id="rId11"/>
    <p:sldId id="323" r:id="rId12"/>
    <p:sldId id="324" r:id="rId13"/>
    <p:sldId id="328" r:id="rId14"/>
    <p:sldId id="326" r:id="rId15"/>
    <p:sldId id="329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png"/><Relationship Id="rId7" Type="http://schemas.openxmlformats.org/officeDocument/2006/relationships/image" Target="../media/image4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09" name="yt_image_10809" title="H_41.85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11" name="yt_shape_10811"/>
          <p:cNvSpPr txBox="1"/>
          <p:nvPr/>
        </p:nvSpPr>
        <p:spPr>
          <a:xfrm>
            <a:off x="540000" y="1482165"/>
            <a:ext cx="304410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最简公分母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12" name="yt_shape_10812"/>
              <p:cNvSpPr txBox="1"/>
              <p:nvPr/>
            </p:nvSpPr>
            <p:spPr>
              <a:xfrm>
                <a:off x="540000" y="1977370"/>
                <a:ext cx="6392391" cy="7420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𝑥𝑦𝑧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的最简公分母是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0812" name="yt_shape_10812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77370"/>
                <a:ext cx="6392391" cy="742063"/>
              </a:xfrm>
              <a:prstGeom prst="rect">
                <a:avLst/>
              </a:prstGeom>
              <a:blipFill>
                <a:blip r:embed="rId3"/>
                <a:stretch>
                  <a:fillRect l="-2958" r="-2004" b="-73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814" name="yt_table_1081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6099606"/>
              </p:ext>
            </p:extLst>
          </p:nvPr>
        </p:nvGraphicFramePr>
        <p:xfrm>
          <a:off x="540047" y="2770221"/>
          <a:ext cx="7021830" cy="950976"/>
        </p:xfrm>
        <a:graphic>
          <a:graphicData uri="http://schemas.openxmlformats.org/drawingml/2006/table">
            <a:tbl>
              <a:tblPr/>
              <a:tblGrid>
                <a:gridCol w="5154930">
                  <a:extLst>
                    <a:ext uri="{9D8B030D-6E8A-4147-A177-3AD203B41FA5}">
                      <a16:colId xmlns:a16="http://schemas.microsoft.com/office/drawing/2014/main" val="10260"/>
                    </a:ext>
                  </a:extLst>
                </a:gridCol>
                <a:gridCol w="1866900">
                  <a:extLst>
                    <a:ext uri="{9D8B030D-6E8A-4147-A177-3AD203B41FA5}">
                      <a16:colId xmlns:a16="http://schemas.microsoft.com/office/drawing/2014/main" val="10261"/>
                    </a:ext>
                  </a:extLst>
                </a:gridCol>
              </a:tblGrid>
              <a:tr h="402336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xyz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yz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8"/>
                  </a:ext>
                </a:extLst>
              </a:tr>
              <a:tr h="402336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xyz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yz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816" name="yt_shape_10816"/>
              <p:cNvSpPr txBox="1"/>
              <p:nvPr/>
            </p:nvSpPr>
            <p:spPr>
              <a:xfrm>
                <a:off x="540000" y="3771775"/>
                <a:ext cx="6552563" cy="7956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的最简公分母是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0816" name="yt_shape_10816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71775"/>
                <a:ext cx="6552563" cy="795667"/>
              </a:xfrm>
              <a:prstGeom prst="rect">
                <a:avLst/>
              </a:prstGeom>
              <a:blipFill>
                <a:blip r:embed="rId4"/>
                <a:stretch>
                  <a:fillRect l="-2886" r="-1955" b="-69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818" name="yt_table_1081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358699"/>
              </p:ext>
            </p:extLst>
          </p:nvPr>
        </p:nvGraphicFramePr>
        <p:xfrm>
          <a:off x="540047" y="4618230"/>
          <a:ext cx="9547543" cy="950976"/>
        </p:xfrm>
        <a:graphic>
          <a:graphicData uri="http://schemas.openxmlformats.org/drawingml/2006/table">
            <a:tbl>
              <a:tblPr/>
              <a:tblGrid>
                <a:gridCol w="5154930">
                  <a:extLst>
                    <a:ext uri="{9D8B030D-6E8A-4147-A177-3AD203B41FA5}">
                      <a16:colId xmlns:a16="http://schemas.microsoft.com/office/drawing/2014/main" val="10262"/>
                    </a:ext>
                  </a:extLst>
                </a:gridCol>
                <a:gridCol w="4392613">
                  <a:extLst>
                    <a:ext uri="{9D8B030D-6E8A-4147-A177-3AD203B41FA5}">
                      <a16:colId xmlns:a16="http://schemas.microsoft.com/office/drawing/2014/main" val="10263"/>
                    </a:ext>
                  </a:extLst>
                </a:gridCol>
              </a:tblGrid>
              <a:tr h="402336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0"/>
                  </a:ext>
                </a:extLst>
              </a:tr>
              <a:tr h="402336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820" name="yt_shape_10820"/>
              <p:cNvSpPr txBox="1"/>
              <p:nvPr/>
            </p:nvSpPr>
            <p:spPr>
              <a:xfrm>
                <a:off x="540000" y="5619784"/>
                <a:ext cx="6918369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的最简公分母是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0820" name="yt_shape_108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619784"/>
                <a:ext cx="6918369" cy="642292"/>
              </a:xfrm>
              <a:prstGeom prst="rect">
                <a:avLst/>
              </a:prstGeom>
              <a:blipFill>
                <a:blip r:embed="rId5"/>
                <a:stretch>
                  <a:fillRect l="-2734" r="-176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2787282" title="H_26.259764">
            <a:extLst>
              <a:ext uri="{FF2B5EF4-FFF2-40B4-BE49-F238E27FC236}">
                <a16:creationId xmlns:a16="http://schemas.microsoft.com/office/drawing/2014/main" id="{13792ADA-5CC2-E697-55BB-12DF877B751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7B5583E-6E56-D6BF-408A-4291A2C539E4}"/>
              </a:ext>
            </a:extLst>
          </p:cNvPr>
          <p:cNvSpPr txBox="1"/>
          <p:nvPr/>
        </p:nvSpPr>
        <p:spPr>
          <a:xfrm>
            <a:off x="5967758" y="1930564"/>
            <a:ext cx="383286" cy="82849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18BBCEE-692A-E5B5-021D-07C4B3E42ADB}"/>
              </a:ext>
            </a:extLst>
          </p:cNvPr>
          <p:cNvSpPr txBox="1"/>
          <p:nvPr/>
        </p:nvSpPr>
        <p:spPr>
          <a:xfrm>
            <a:off x="6126381" y="3724969"/>
            <a:ext cx="383286" cy="88158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CDCB917-BA56-F926-ED3F-9047363CD4A3}"/>
              </a:ext>
            </a:extLst>
          </p:cNvPr>
          <p:cNvSpPr txBox="1"/>
          <p:nvPr/>
        </p:nvSpPr>
        <p:spPr>
          <a:xfrm>
            <a:off x="6164799" y="5572978"/>
            <a:ext cx="1240536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62" name="yt_shape_10862"/>
              <p:cNvSpPr txBox="1"/>
              <p:nvPr/>
            </p:nvSpPr>
            <p:spPr>
              <a:xfrm>
                <a:off x="540000" y="900000"/>
                <a:ext cx="8176597" cy="56317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的最简公分母是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注重过程学习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求分式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的最简公分母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小明的解答过程如下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①</a:t>
                </a:r>
              </a:p>
              <a:p>
                <a:pPr eaLnBrk="1" latinLnBrk="0" hangingPunct="0">
                  <a:lnSpc>
                    <a:spcPct val="129999"/>
                  </a:lnSpc>
                  <a:tabLst>
                    <a:tab pos="2622236" algn="l"/>
                  </a:tabLst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②</a:t>
                </a:r>
              </a:p>
              <a:p>
                <a:pPr eaLnBrk="1" latinLnBrk="0" hangingPunct="0">
                  <a:lnSpc>
                    <a:spcPct val="129999"/>
                  </a:lnSpc>
                  <a:tabLst>
                    <a:tab pos="2622236" algn="l"/>
                  </a:tabLst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③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请你完成下列学习任务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找错：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从第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步开始出现错误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  <a:sym typeface=",isEnd"/>
                  </a:rPr>
                  <a:t>纠错：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所以最简公分母是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62" name="yt_shape_108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176597" cy="5631798"/>
              </a:xfrm>
              <a:prstGeom prst="rect">
                <a:avLst/>
              </a:prstGeom>
              <a:blipFill>
                <a:blip r:embed="rId2"/>
                <a:stretch>
                  <a:fillRect l="-2312" r="-1268" b="-24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0E1ACB5-754D-2BCC-BA87-71164C363402}"/>
              </a:ext>
            </a:extLst>
          </p:cNvPr>
          <p:cNvSpPr txBox="1"/>
          <p:nvPr/>
        </p:nvSpPr>
        <p:spPr>
          <a:xfrm>
            <a:off x="5572534" y="853194"/>
            <a:ext cx="3078861" cy="76861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5524A41-9DC9-DCAB-519A-E671CE18CCBD}"/>
              </a:ext>
            </a:extLst>
          </p:cNvPr>
          <p:cNvSpPr txBox="1"/>
          <p:nvPr/>
        </p:nvSpPr>
        <p:spPr>
          <a:xfrm>
            <a:off x="3040789" y="457969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757EAA2-EBCD-78B3-5F37-0633DE1B001D}"/>
              </a:ext>
            </a:extLst>
          </p:cNvPr>
          <p:cNvSpPr txBox="1"/>
          <p:nvPr/>
        </p:nvSpPr>
        <p:spPr>
          <a:xfrm>
            <a:off x="449989" y="5530668"/>
            <a:ext cx="4577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5097C09-32E9-3825-7000-D1BC0A77206E}"/>
              </a:ext>
            </a:extLst>
          </p:cNvPr>
          <p:cNvSpPr txBox="1"/>
          <p:nvPr/>
        </p:nvSpPr>
        <p:spPr>
          <a:xfrm>
            <a:off x="449989" y="6006156"/>
            <a:ext cx="44091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所以最简公分母是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74" name="yt_shape_10874"/>
              <p:cNvSpPr txBox="1"/>
              <p:nvPr/>
            </p:nvSpPr>
            <p:spPr>
              <a:xfrm>
                <a:off x="540000" y="900000"/>
                <a:ext cx="7645491" cy="57079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若分式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的最简公分母的值是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解：由题意可知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的值为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通分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解：最简公分母是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74" name="yt_shape_10874" descr="{&quot;rangeId&quot;:16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645491" cy="5707909"/>
              </a:xfrm>
              <a:prstGeom prst="rect">
                <a:avLst/>
              </a:prstGeom>
              <a:blipFill>
                <a:blip r:embed="rId2"/>
                <a:stretch>
                  <a:fillRect l="-2472" r="-1515" b="-8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7FED1BB-952E-7BBD-FA0A-B3B9ABC3B378}"/>
              </a:ext>
            </a:extLst>
          </p:cNvPr>
          <p:cNvSpPr txBox="1"/>
          <p:nvPr/>
        </p:nvSpPr>
        <p:spPr>
          <a:xfrm>
            <a:off x="449989" y="1527628"/>
            <a:ext cx="412800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解：由题意可知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1849EB2-6974-469E-B5A0-68EF8A1867CF}"/>
              </a:ext>
            </a:extLst>
          </p:cNvPr>
          <p:cNvSpPr txBox="1"/>
          <p:nvPr/>
        </p:nvSpPr>
        <p:spPr>
          <a:xfrm>
            <a:off x="449989" y="2003116"/>
            <a:ext cx="3396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4CC5A52-9B1E-3BDE-1113-F7114595F7BA}"/>
              </a:ext>
            </a:extLst>
          </p:cNvPr>
          <p:cNvSpPr txBox="1"/>
          <p:nvPr/>
        </p:nvSpPr>
        <p:spPr>
          <a:xfrm>
            <a:off x="449989" y="2478604"/>
            <a:ext cx="3342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6B35D86-E58E-6BBA-4553-7F70906C6C1B}"/>
              </a:ext>
            </a:extLst>
          </p:cNvPr>
          <p:cNvSpPr txBox="1"/>
          <p:nvPr/>
        </p:nvSpPr>
        <p:spPr>
          <a:xfrm>
            <a:off x="449989" y="2954092"/>
            <a:ext cx="2942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E2EDDE0-F840-5C2D-463D-92E78F09BB1D}"/>
              </a:ext>
            </a:extLst>
          </p:cNvPr>
          <p:cNvSpPr txBox="1"/>
          <p:nvPr/>
        </p:nvSpPr>
        <p:spPr>
          <a:xfrm>
            <a:off x="449989" y="4589915"/>
            <a:ext cx="3966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解：最简公分母是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9C78A89-0B75-059D-1ED9-2B90F560AFF3}"/>
                  </a:ext>
                </a:extLst>
              </p:cNvPr>
              <p:cNvSpPr txBox="1"/>
              <p:nvPr/>
            </p:nvSpPr>
            <p:spPr>
              <a:xfrm>
                <a:off x="497614" y="5065403"/>
                <a:ext cx="2343214" cy="8352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6, 'hasSerialNum': 1}">
                <a:extLst>
                  <a:ext uri="{FF2B5EF4-FFF2-40B4-BE49-F238E27FC236}">
                    <a16:creationId xmlns:a16="http://schemas.microsoft.com/office/drawing/2014/main" id="{C9C78A89-0B75-059D-1ED9-2B90F560AF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5065403"/>
                <a:ext cx="2343214" cy="835229"/>
              </a:xfrm>
              <a:prstGeom prst="rect">
                <a:avLst/>
              </a:prstGeom>
              <a:blipFill>
                <a:blip r:embed="rId3"/>
                <a:stretch>
                  <a:fillRect r="-3906" b="-14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F32B04F-0619-8CF3-8CA3-354D62E90EA7}"/>
                  </a:ext>
                </a:extLst>
              </p:cNvPr>
              <p:cNvSpPr txBox="1"/>
              <p:nvPr/>
            </p:nvSpPr>
            <p:spPr>
              <a:xfrm>
                <a:off x="497614" y="5807020"/>
                <a:ext cx="2125790" cy="7924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16, 'hasSerialNum': 1}">
                <a:extLst>
                  <a:ext uri="{FF2B5EF4-FFF2-40B4-BE49-F238E27FC236}">
                    <a16:creationId xmlns:a16="http://schemas.microsoft.com/office/drawing/2014/main" id="{9F32B04F-0619-8CF3-8CA3-354D62E90E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5807020"/>
                <a:ext cx="2125790" cy="792493"/>
              </a:xfrm>
              <a:prstGeom prst="rect">
                <a:avLst/>
              </a:prstGeom>
              <a:blipFill>
                <a:blip r:embed="rId4"/>
                <a:stretch>
                  <a:fillRect r="-4598" b="-69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82" name="yt_shape_10882"/>
              <p:cNvSpPr txBox="1"/>
              <p:nvPr/>
            </p:nvSpPr>
            <p:spPr>
              <a:xfrm>
                <a:off x="540000" y="900000"/>
                <a:ext cx="5629746" cy="36458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解：最简公分母是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82" name="yt_shape_10882" descr="{&quot;rangeId&quot;:2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629746" cy="3645806"/>
              </a:xfrm>
              <a:prstGeom prst="rect">
                <a:avLst/>
              </a:prstGeom>
              <a:blipFill>
                <a:blip r:embed="rId2"/>
                <a:stretch>
                  <a:fillRect l="-3359" r="-2384" b="-10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2BE1F78-E7EB-6DB8-91CA-867F26FDA809}"/>
              </a:ext>
            </a:extLst>
          </p:cNvPr>
          <p:cNvSpPr txBox="1"/>
          <p:nvPr/>
        </p:nvSpPr>
        <p:spPr>
          <a:xfrm>
            <a:off x="449989" y="1527247"/>
            <a:ext cx="575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解：最简公分母是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393513C-7E5A-1A50-31A3-723A3CD18F58}"/>
                  </a:ext>
                </a:extLst>
              </p:cNvPr>
              <p:cNvSpPr txBox="1"/>
              <p:nvPr/>
            </p:nvSpPr>
            <p:spPr>
              <a:xfrm>
                <a:off x="497614" y="2002735"/>
                <a:ext cx="4250436" cy="9300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2}">
                <a:extLst>
                  <a:ext uri="{FF2B5EF4-FFF2-40B4-BE49-F238E27FC236}">
                    <a16:creationId xmlns:a16="http://schemas.microsoft.com/office/drawing/2014/main" id="{7393513C-7E5A-1A50-31A3-723A3CD18F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2002735"/>
                <a:ext cx="4250436" cy="930034"/>
              </a:xfrm>
              <a:prstGeom prst="rect">
                <a:avLst/>
              </a:prstGeom>
              <a:blipFill>
                <a:blip r:embed="rId3"/>
                <a:stretch>
                  <a:fillRect r="-2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FDC1778-3109-4230-3A30-4FD812D9B78D}"/>
                  </a:ext>
                </a:extLst>
              </p:cNvPr>
              <p:cNvSpPr txBox="1"/>
              <p:nvPr/>
            </p:nvSpPr>
            <p:spPr>
              <a:xfrm>
                <a:off x="497614" y="2839157"/>
                <a:ext cx="3814826" cy="9300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2}">
                <a:extLst>
                  <a:ext uri="{FF2B5EF4-FFF2-40B4-BE49-F238E27FC236}">
                    <a16:creationId xmlns:a16="http://schemas.microsoft.com/office/drawing/2014/main" id="{1FDC1778-3109-4230-3A30-4FD812D9B7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2839157"/>
                <a:ext cx="3814826" cy="930034"/>
              </a:xfrm>
              <a:prstGeom prst="rect">
                <a:avLst/>
              </a:prstGeom>
              <a:blipFill>
                <a:blip r:embed="rId4"/>
                <a:stretch>
                  <a:fillRect r="-25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42F6956-12AF-1D37-069E-2A256889A197}"/>
                  </a:ext>
                </a:extLst>
              </p:cNvPr>
              <p:cNvSpPr txBox="1"/>
              <p:nvPr/>
            </p:nvSpPr>
            <p:spPr>
              <a:xfrm>
                <a:off x="497614" y="3675580"/>
                <a:ext cx="4021836" cy="8817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2}">
                <a:extLst>
                  <a:ext uri="{FF2B5EF4-FFF2-40B4-BE49-F238E27FC236}">
                    <a16:creationId xmlns:a16="http://schemas.microsoft.com/office/drawing/2014/main" id="{F42F6956-12AF-1D37-069E-2A256889A1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3675580"/>
                <a:ext cx="4021836" cy="881774"/>
              </a:xfrm>
              <a:prstGeom prst="rect">
                <a:avLst/>
              </a:prstGeom>
              <a:blipFill>
                <a:blip r:embed="rId5"/>
                <a:stretch>
                  <a:fillRect r="-2428" b="-27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7" name="yt_shape_10887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886" name="yt_image_10886" title="H_41.85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890" name="yt_shape_10890"/>
              <p:cNvSpPr txBox="1"/>
              <p:nvPr/>
            </p:nvSpPr>
            <p:spPr>
              <a:xfrm>
                <a:off x="540000" y="1482165"/>
                <a:ext cx="9874498" cy="122527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运算能力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先约分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再通分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并求两分式之和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0890" name="yt_shape_10890" descr="{&quot;rangeId&quot;:2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9874498" cy="1225272"/>
              </a:xfrm>
              <a:prstGeom prst="rect">
                <a:avLst/>
              </a:prstGeom>
              <a:blipFill>
                <a:blip r:embed="rId3"/>
                <a:stretch>
                  <a:fillRect l="-1915" t="-3980" r="-988" b="-69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5A6D08C-88F3-8313-633B-259CFEA41AAA}"/>
                  </a:ext>
                </a:extLst>
              </p:cNvPr>
              <p:cNvSpPr txBox="1"/>
              <p:nvPr/>
            </p:nvSpPr>
            <p:spPr>
              <a:xfrm>
                <a:off x="540000" y="2636912"/>
                <a:ext cx="6158611" cy="96756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解：约分：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5A6D08C-88F3-8313-633B-259CFEA41A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36912"/>
                <a:ext cx="6158611" cy="967563"/>
              </a:xfrm>
              <a:prstGeom prst="rect">
                <a:avLst/>
              </a:prstGeom>
              <a:blipFill>
                <a:blip r:embed="rId4"/>
                <a:stretch>
                  <a:fillRect l="-1584" r="-16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AC9323C-F4B9-EDC6-16A9-D89CF9F2653E}"/>
                  </a:ext>
                </a:extLst>
              </p:cNvPr>
              <p:cNvSpPr txBox="1"/>
              <p:nvPr/>
            </p:nvSpPr>
            <p:spPr>
              <a:xfrm>
                <a:off x="587625" y="3510863"/>
                <a:ext cx="6162103" cy="8310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AC9323C-F4B9-EDC6-16A9-D89CF9F265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625" y="3510863"/>
                <a:ext cx="6162103" cy="831037"/>
              </a:xfrm>
              <a:prstGeom prst="rect">
                <a:avLst/>
              </a:prstGeom>
              <a:blipFill>
                <a:blip r:embed="rId5"/>
                <a:stretch>
                  <a:fillRect r="-15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CCC315B6-70A3-7835-89CE-DC72683B0B5B}"/>
              </a:ext>
            </a:extLst>
          </p:cNvPr>
          <p:cNvSpPr txBox="1"/>
          <p:nvPr/>
        </p:nvSpPr>
        <p:spPr>
          <a:xfrm>
            <a:off x="540000" y="4314812"/>
            <a:ext cx="4807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通分：最简公分母是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66E8619-3354-54A1-D284-AA9813E2D96F}"/>
                  </a:ext>
                </a:extLst>
              </p:cNvPr>
              <p:cNvSpPr txBox="1"/>
              <p:nvPr/>
            </p:nvSpPr>
            <p:spPr>
              <a:xfrm>
                <a:off x="587625" y="4790300"/>
                <a:ext cx="6005576" cy="80957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66E8619-3354-54A1-D284-AA9813E2D9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625" y="4790300"/>
                <a:ext cx="6005576" cy="809575"/>
              </a:xfrm>
              <a:prstGeom prst="rect">
                <a:avLst/>
              </a:prstGeom>
              <a:blipFill>
                <a:blip r:embed="rId6"/>
                <a:stretch>
                  <a:fillRect r="-16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DF56C34-4310-0B6D-E14A-198A33247678}"/>
                  </a:ext>
                </a:extLst>
              </p:cNvPr>
              <p:cNvSpPr txBox="1"/>
              <p:nvPr/>
            </p:nvSpPr>
            <p:spPr>
              <a:xfrm>
                <a:off x="587625" y="5506263"/>
                <a:ext cx="5776976" cy="87015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DF56C34-4310-0B6D-E14A-198A332476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625" y="5506263"/>
                <a:ext cx="5776976" cy="870153"/>
              </a:xfrm>
              <a:prstGeom prst="rect">
                <a:avLst/>
              </a:prstGeom>
              <a:blipFill>
                <a:blip r:embed="rId7"/>
                <a:stretch>
                  <a:fillRect r="-1793" b="-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892" name="yt_shape_10892"/>
              <p:cNvSpPr txBox="1"/>
              <p:nvPr/>
            </p:nvSpPr>
            <p:spPr>
              <a:xfrm>
                <a:off x="551265" y="-2717279"/>
                <a:ext cx="6088526" cy="16271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解：约分：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0892" name="yt_shape_108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265" y="-2717279"/>
                <a:ext cx="6088526" cy="1627112"/>
              </a:xfrm>
              <a:prstGeom prst="rect">
                <a:avLst/>
              </a:prstGeom>
              <a:blipFill>
                <a:blip r:embed="rId2"/>
                <a:stretch>
                  <a:fillRect l="-3003" r="-2102" b="-22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894" name="yt_shape_10894"/>
              <p:cNvSpPr txBox="1"/>
              <p:nvPr/>
            </p:nvSpPr>
            <p:spPr>
              <a:xfrm>
                <a:off x="551265" y="-1039379"/>
                <a:ext cx="5930470" cy="19872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通分：最简公分母是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894" name="yt_shape_108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265" y="-1039379"/>
                <a:ext cx="5930470" cy="1987211"/>
              </a:xfrm>
              <a:prstGeom prst="rect">
                <a:avLst/>
              </a:prstGeom>
              <a:blipFill>
                <a:blip r:embed="rId3"/>
                <a:stretch>
                  <a:fillRect l="-3083" t="-2454" r="-2158" b="-27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896" name="yt_shape_10896"/>
          <p:cNvSpPr txBox="1"/>
          <p:nvPr/>
        </p:nvSpPr>
        <p:spPr>
          <a:xfrm>
            <a:off x="551265" y="998620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学霸笔记</a:t>
            </a:r>
          </a:p>
        </p:txBody>
      </p:sp>
      <p:sp>
        <p:nvSpPr>
          <p:cNvPr id="10897" name="yt_shape_10897"/>
          <p:cNvSpPr txBox="1"/>
          <p:nvPr/>
        </p:nvSpPr>
        <p:spPr>
          <a:xfrm>
            <a:off x="695400" y="1497484"/>
            <a:ext cx="11017224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通分的关键是确定分式的最简公分母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17_68d68"/>
              </a:rPr>
              <a:t>然后利用分式的基本性质，把各分式的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分子、分母都乘相应的整式，化为同分母的分式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22" name="yt_shape_10822"/>
              <p:cNvSpPr txBox="1"/>
              <p:nvPr/>
            </p:nvSpPr>
            <p:spPr>
              <a:xfrm>
                <a:off x="540119" y="900000"/>
                <a:ext cx="11492915" cy="112851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永州市蓝山县期末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的最简公分母是</a:t>
                </a:r>
                <a:r>
                  <a:rPr sz="3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W:12.00504,H:54.58504"/>
                  </a:rPr>
                  <a:t/>
                </a:r>
                <a:b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W:12.00504,H:54.58504"/>
                  </a:rPr>
                </a:b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22" name="yt_shape_108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28514"/>
              </a:xfrm>
              <a:prstGeom prst="rect">
                <a:avLst/>
              </a:prstGeom>
              <a:blipFill>
                <a:blip r:embed="rId2"/>
                <a:stretch>
                  <a:fillRect l="-1645" b="-156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20FA928-9706-9AE3-4493-6C8021DC539D}"/>
              </a:ext>
            </a:extLst>
          </p:cNvPr>
          <p:cNvSpPr txBox="1"/>
          <p:nvPr/>
        </p:nvSpPr>
        <p:spPr>
          <a:xfrm>
            <a:off x="9696400" y="1018573"/>
            <a:ext cx="1894586" cy="7868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31314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A4343D0-1546-2A78-6397-06ABA2259F9E}"/>
              </a:ext>
            </a:extLst>
          </p:cNvPr>
          <p:cNvSpPr txBox="1"/>
          <p:nvPr/>
        </p:nvSpPr>
        <p:spPr>
          <a:xfrm>
            <a:off x="450108" y="1546424"/>
            <a:ext cx="18945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4" name="yt_shape_10824"/>
          <p:cNvSpPr txBox="1"/>
          <p:nvPr/>
        </p:nvSpPr>
        <p:spPr>
          <a:xfrm>
            <a:off x="540000" y="900000"/>
            <a:ext cx="212077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通分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25" name="yt_shape_10825"/>
              <p:cNvSpPr txBox="1"/>
              <p:nvPr/>
            </p:nvSpPr>
            <p:spPr>
              <a:xfrm>
                <a:off x="540000" y="1395205"/>
                <a:ext cx="8378576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通分时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的分子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分母要同乘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825" name="yt_shape_10825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8378576" cy="642292"/>
              </a:xfrm>
              <a:prstGeom prst="rect">
                <a:avLst/>
              </a:prstGeom>
              <a:blipFill>
                <a:blip r:embed="rId2"/>
                <a:stretch>
                  <a:fillRect l="-2256" r="-116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827" name="yt_table_1082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5481099"/>
              </p:ext>
            </p:extLst>
          </p:nvPr>
        </p:nvGraphicFramePr>
        <p:xfrm>
          <a:off x="540047" y="2088285"/>
          <a:ext cx="9291955" cy="475488"/>
        </p:xfrm>
        <a:graphic>
          <a:graphicData uri="http://schemas.openxmlformats.org/drawingml/2006/table">
            <a:tbl>
              <a:tblPr/>
              <a:tblGrid>
                <a:gridCol w="2630794">
                  <a:extLst>
                    <a:ext uri="{9D8B030D-6E8A-4147-A177-3AD203B41FA5}">
                      <a16:colId xmlns:a16="http://schemas.microsoft.com/office/drawing/2014/main" val="10264"/>
                    </a:ext>
                  </a:extLst>
                </a:gridCol>
                <a:gridCol w="2612423">
                  <a:extLst>
                    <a:ext uri="{9D8B030D-6E8A-4147-A177-3AD203B41FA5}">
                      <a16:colId xmlns:a16="http://schemas.microsoft.com/office/drawing/2014/main" val="10265"/>
                    </a:ext>
                  </a:extLst>
                </a:gridCol>
                <a:gridCol w="2341862">
                  <a:extLst>
                    <a:ext uri="{9D8B030D-6E8A-4147-A177-3AD203B41FA5}">
                      <a16:colId xmlns:a16="http://schemas.microsoft.com/office/drawing/2014/main" val="10266"/>
                    </a:ext>
                  </a:extLst>
                </a:gridCol>
                <a:gridCol w="1706876">
                  <a:extLst>
                    <a:ext uri="{9D8B030D-6E8A-4147-A177-3AD203B41FA5}">
                      <a16:colId xmlns:a16="http://schemas.microsoft.com/office/drawing/2014/main" val="102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829" name="yt_shape_10829"/>
              <p:cNvSpPr txBox="1"/>
              <p:nvPr/>
            </p:nvSpPr>
            <p:spPr>
              <a:xfrm>
                <a:off x="540120" y="2614456"/>
                <a:ext cx="11492915" cy="11394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的分母经过通分后变成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6a5a4"/>
                  </a:rPr>
                  <a:t>那么分子应变成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829" name="yt_shape_10829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614456"/>
                <a:ext cx="11492915" cy="1139479"/>
              </a:xfrm>
              <a:prstGeom prst="rect">
                <a:avLst/>
              </a:prstGeom>
              <a:blipFill>
                <a:blip r:embed="rId3"/>
                <a:stretch>
                  <a:fillRect l="-1645" b="-155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831" name="yt_table_1083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4451111"/>
              </p:ext>
            </p:extLst>
          </p:nvPr>
        </p:nvGraphicFramePr>
        <p:xfrm>
          <a:off x="540047" y="3804723"/>
          <a:ext cx="9291956" cy="950976"/>
        </p:xfrm>
        <a:graphic>
          <a:graphicData uri="http://schemas.openxmlformats.org/drawingml/2006/table">
            <a:tbl>
              <a:tblPr/>
              <a:tblGrid>
                <a:gridCol w="5286693">
                  <a:extLst>
                    <a:ext uri="{9D8B030D-6E8A-4147-A177-3AD203B41FA5}">
                      <a16:colId xmlns:a16="http://schemas.microsoft.com/office/drawing/2014/main" val="10268"/>
                    </a:ext>
                  </a:extLst>
                </a:gridCol>
                <a:gridCol w="4005263">
                  <a:extLst>
                    <a:ext uri="{9D8B030D-6E8A-4147-A177-3AD203B41FA5}">
                      <a16:colId xmlns:a16="http://schemas.microsoft.com/office/drawing/2014/main" val="102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833" name="yt_shape_10833"/>
              <p:cNvSpPr txBox="1"/>
              <p:nvPr/>
            </p:nvSpPr>
            <p:spPr>
              <a:xfrm>
                <a:off x="540000" y="4806277"/>
                <a:ext cx="9829807" cy="735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将分式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通分后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它们分别变为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𝑥𝑦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6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𝑥𝑦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𝑥𝑦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833" name="yt_shape_10833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06277"/>
                <a:ext cx="9829807" cy="735201"/>
              </a:xfrm>
              <a:prstGeom prst="rect">
                <a:avLst/>
              </a:prstGeom>
              <a:blipFill>
                <a:blip r:embed="rId4"/>
                <a:stretch>
                  <a:fillRect l="-1923" r="-1055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2787353" title="H_26.259764">
            <a:extLst>
              <a:ext uri="{FF2B5EF4-FFF2-40B4-BE49-F238E27FC236}">
                <a16:creationId xmlns:a16="http://schemas.microsoft.com/office/drawing/2014/main" id="{8B5CCBF7-73F6-345F-EBF0-0D7A95AB519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525E531-B01F-28DD-06E7-801419B8D4CD}"/>
              </a:ext>
            </a:extLst>
          </p:cNvPr>
          <p:cNvSpPr txBox="1"/>
          <p:nvPr/>
        </p:nvSpPr>
        <p:spPr>
          <a:xfrm>
            <a:off x="7934734" y="1348399"/>
            <a:ext cx="383286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165A8EF-6A29-ECA8-DC80-0A524208B353}"/>
              </a:ext>
            </a:extLst>
          </p:cNvPr>
          <p:cNvSpPr txBox="1"/>
          <p:nvPr/>
        </p:nvSpPr>
        <p:spPr>
          <a:xfrm>
            <a:off x="1059709" y="327173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385C04C-CC55-63EA-6620-2E15D81E16C7}"/>
                  </a:ext>
                </a:extLst>
              </p:cNvPr>
              <p:cNvSpPr txBox="1"/>
              <p:nvPr/>
            </p:nvSpPr>
            <p:spPr>
              <a:xfrm>
                <a:off x="6515699" y="4759472"/>
                <a:ext cx="939546" cy="8217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5" name="文本框 4" descr="{'rangeId': 8, 'hasSerialNum': 1, 'mathAnswerShape': 1}">
                <a:extLst>
                  <a:ext uri="{FF2B5EF4-FFF2-40B4-BE49-F238E27FC236}">
                    <a16:creationId xmlns:a16="http://schemas.microsoft.com/office/drawing/2014/main" id="{D385C04C-CC55-63EA-6620-2E15D81E16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15699" y="4759472"/>
                <a:ext cx="939546" cy="82170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CDAAD43E-3F15-7A65-1239-A5FDB530B198}"/>
              </a:ext>
            </a:extLst>
          </p:cNvPr>
          <p:cNvCxnSpPr/>
          <p:nvPr/>
        </p:nvCxnSpPr>
        <p:spPr>
          <a:xfrm>
            <a:off x="6253286" y="5553418"/>
            <a:ext cx="111194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51892B5-45B8-2D9F-8D5C-009A19F58742}"/>
                  </a:ext>
                </a:extLst>
              </p:cNvPr>
              <p:cNvSpPr txBox="1"/>
              <p:nvPr/>
            </p:nvSpPr>
            <p:spPr>
              <a:xfrm>
                <a:off x="7932385" y="4759472"/>
                <a:ext cx="939546" cy="8217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7" name="文本框 6" descr="{'rangeId': 8, 'hasSerialNum': 1, 'mathAnswerShape': 1}">
                <a:extLst>
                  <a:ext uri="{FF2B5EF4-FFF2-40B4-BE49-F238E27FC236}">
                    <a16:creationId xmlns:a16="http://schemas.microsoft.com/office/drawing/2014/main" id="{251892B5-45B8-2D9F-8D5C-009A19F587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32385" y="4759472"/>
                <a:ext cx="939546" cy="82170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F6B0816B-CCDD-6546-B29D-A8B71D908506}"/>
              </a:ext>
            </a:extLst>
          </p:cNvPr>
          <p:cNvCxnSpPr/>
          <p:nvPr/>
        </p:nvCxnSpPr>
        <p:spPr>
          <a:xfrm>
            <a:off x="7669971" y="5553418"/>
            <a:ext cx="111194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28BFCA6-C380-244A-E394-53F8CDD0954C}"/>
                  </a:ext>
                </a:extLst>
              </p:cNvPr>
              <p:cNvSpPr txBox="1"/>
              <p:nvPr/>
            </p:nvSpPr>
            <p:spPr>
              <a:xfrm>
                <a:off x="9349070" y="4759472"/>
                <a:ext cx="939546" cy="8217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9" name="文本框 8" descr="{'rangeId': 8, 'hasSerialNum': 1, 'mathAnswerShape': 1}">
                <a:extLst>
                  <a:ext uri="{FF2B5EF4-FFF2-40B4-BE49-F238E27FC236}">
                    <a16:creationId xmlns:a16="http://schemas.microsoft.com/office/drawing/2014/main" id="{D28BFCA6-C380-244A-E394-53F8CDD095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49070" y="4759472"/>
                <a:ext cx="939546" cy="821703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30F1F24D-320A-CC99-165D-D82221F9C534}"/>
              </a:ext>
            </a:extLst>
          </p:cNvPr>
          <p:cNvCxnSpPr/>
          <p:nvPr/>
        </p:nvCxnSpPr>
        <p:spPr>
          <a:xfrm>
            <a:off x="9086656" y="5553418"/>
            <a:ext cx="111194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7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835" name="yt_shape_10835"/>
              <p:cNvSpPr txBox="1"/>
              <p:nvPr/>
            </p:nvSpPr>
            <p:spPr>
              <a:xfrm>
                <a:off x="540119" y="900000"/>
                <a:ext cx="11492915" cy="206941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将分式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进行通分时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可因式分解为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</a:t>
                </a:r>
                <a:r>
                  <a:rPr sz="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W:12.00496,H:53.07504"/>
                  </a:rPr>
                  <a:t/>
                </a:r>
                <a:b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W:12.00496,H:53.07504"/>
                  </a:rPr>
                </a:b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可因式分解为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</a:t>
                </a:r>
                <a:r>
                  <a:rPr sz="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因此它们的最简公分母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endParaRPr lang="en-US" altLang="zh-CN" sz="2400" b="0" i="0" u="none" dirty="0" smtClean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endParaRP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sz="2400" u="sng" dirty="0" smtClean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 smtClean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</a:t>
                </a:r>
                <a:r>
                  <a:rPr sz="100" u="sng" dirty="0" smtClean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 smtClean="0">
                    <a:latin typeface="Times New Roman"/>
                  </a:rPr>
                  <a:t>⁠</a:t>
                </a:r>
                <a:r>
                  <a:rPr sz="2000" u="sng" dirty="0" smtClean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</a:t>
                </a:r>
                <a:r>
                  <a:rPr sz="100" u="sng" dirty="0" smtClean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sym typeface=",isEnd"/>
                </a:endParaRPr>
              </a:p>
            </p:txBody>
          </p:sp>
        </mc:Choice>
        <mc:Fallback>
          <p:sp>
            <p:nvSpPr>
              <p:cNvPr id="10835" name="yt_shape_108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069413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FAABCE9-A6D9-61ED-1AC0-D95AAD2204E8}"/>
              </a:ext>
            </a:extLst>
          </p:cNvPr>
          <p:cNvSpPr txBox="1"/>
          <p:nvPr/>
        </p:nvSpPr>
        <p:spPr>
          <a:xfrm>
            <a:off x="8607016" y="1044132"/>
            <a:ext cx="2504186" cy="7676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70144"/>
              </a:rPr>
              <a:t>－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2EC98F1-97E8-ED31-A00D-DA7552C4FE7B}"/>
              </a:ext>
            </a:extLst>
          </p:cNvPr>
          <p:cNvSpPr txBox="1"/>
          <p:nvPr/>
        </p:nvSpPr>
        <p:spPr>
          <a:xfrm>
            <a:off x="450108" y="1527247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1EF4C16-6E8B-F752-C0C3-E5789C4367FB}"/>
              </a:ext>
            </a:extLst>
          </p:cNvPr>
          <p:cNvSpPr txBox="1"/>
          <p:nvPr/>
        </p:nvSpPr>
        <p:spPr>
          <a:xfrm>
            <a:off x="5117358" y="1527247"/>
            <a:ext cx="2256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3866DD3-8BB6-DB57-216F-FB6C9EA77467}"/>
              </a:ext>
            </a:extLst>
          </p:cNvPr>
          <p:cNvSpPr txBox="1"/>
          <p:nvPr/>
        </p:nvSpPr>
        <p:spPr>
          <a:xfrm>
            <a:off x="648779" y="1963780"/>
            <a:ext cx="40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  <a:sym typeface="_⨹_1_22710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291E57C-DC63-0032-FF8F-CC8E864374CC}"/>
              </a:ext>
            </a:extLst>
          </p:cNvPr>
          <p:cNvSpPr txBox="1"/>
          <p:nvPr/>
        </p:nvSpPr>
        <p:spPr>
          <a:xfrm>
            <a:off x="771328" y="1963780"/>
            <a:ext cx="311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838" name="yt_shape_10838"/>
              <p:cNvSpPr txBox="1"/>
              <p:nvPr/>
            </p:nvSpPr>
            <p:spPr>
              <a:xfrm>
                <a:off x="551384" y="1069396"/>
                <a:ext cx="5915081" cy="549362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𝑏𝑐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解：最简公分母是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𝑎𝑐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𝑎𝑐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𝑎𝑐𝑥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𝑏𝑐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𝑏𝑐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解：最简公分母为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838" name="yt_shape_108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069396"/>
                <a:ext cx="5915081" cy="5493620"/>
              </a:xfrm>
              <a:prstGeom prst="rect">
                <a:avLst/>
              </a:prstGeom>
              <a:blipFill>
                <a:blip r:embed="rId2"/>
                <a:stretch>
                  <a:fillRect l="-3090" r="-21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F47F2B2-C34E-D313-14E0-821C44EC0547}"/>
              </a:ext>
            </a:extLst>
          </p:cNvPr>
          <p:cNvSpPr txBox="1"/>
          <p:nvPr/>
        </p:nvSpPr>
        <p:spPr>
          <a:xfrm>
            <a:off x="461373" y="1659305"/>
            <a:ext cx="4061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解：最简公分母是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32809C8-0CFC-3CCA-567A-DFFE0D95ADA2}"/>
                  </a:ext>
                </a:extLst>
              </p:cNvPr>
              <p:cNvSpPr txBox="1"/>
              <p:nvPr/>
            </p:nvSpPr>
            <p:spPr>
              <a:xfrm>
                <a:off x="508998" y="2134793"/>
                <a:ext cx="3784600" cy="7693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𝑎𝑐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𝑎𝑐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𝑎𝑐𝑥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32809C8-0CFC-3CCA-567A-DFFE0D95AD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998" y="2134793"/>
                <a:ext cx="3784600" cy="769315"/>
              </a:xfrm>
              <a:prstGeom prst="rect">
                <a:avLst/>
              </a:prstGeom>
              <a:blipFill>
                <a:blip r:embed="rId3"/>
                <a:stretch>
                  <a:fillRect r="-2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3BCE3B6-8207-5461-2B18-29D36C84650C}"/>
                  </a:ext>
                </a:extLst>
              </p:cNvPr>
              <p:cNvSpPr txBox="1"/>
              <p:nvPr/>
            </p:nvSpPr>
            <p:spPr>
              <a:xfrm>
                <a:off x="508998" y="2810496"/>
                <a:ext cx="3643693" cy="77909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𝑏𝑐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𝑏𝑐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3BCE3B6-8207-5461-2B18-29D36C8465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998" y="2810496"/>
                <a:ext cx="3643693" cy="779095"/>
              </a:xfrm>
              <a:prstGeom prst="rect">
                <a:avLst/>
              </a:prstGeom>
              <a:blipFill>
                <a:blip r:embed="rId4"/>
                <a:stretch>
                  <a:fillRect r="-2676" b="-1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A04D03B-AB7A-0A9F-48E5-29C88997BEB8}"/>
              </a:ext>
            </a:extLst>
          </p:cNvPr>
          <p:cNvSpPr txBox="1"/>
          <p:nvPr/>
        </p:nvSpPr>
        <p:spPr>
          <a:xfrm>
            <a:off x="461373" y="4214926"/>
            <a:ext cx="6037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解：最简公分母为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C58294D-E5A1-A751-DC72-D80F2EBF3139}"/>
                  </a:ext>
                </a:extLst>
              </p:cNvPr>
              <p:cNvSpPr txBox="1"/>
              <p:nvPr/>
            </p:nvSpPr>
            <p:spPr>
              <a:xfrm>
                <a:off x="508998" y="4690414"/>
                <a:ext cx="4342765" cy="9799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C58294D-E5A1-A751-DC72-D80F2EBF31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998" y="4690414"/>
                <a:ext cx="4342765" cy="979945"/>
              </a:xfrm>
              <a:prstGeom prst="rect">
                <a:avLst/>
              </a:prstGeom>
              <a:blipFill>
                <a:blip r:embed="rId5"/>
                <a:stretch>
                  <a:fillRect r="-21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19349DE-1BBD-85F5-82F4-3B1508B99ECF}"/>
                  </a:ext>
                </a:extLst>
              </p:cNvPr>
              <p:cNvSpPr txBox="1"/>
              <p:nvPr/>
            </p:nvSpPr>
            <p:spPr>
              <a:xfrm>
                <a:off x="508998" y="5576747"/>
                <a:ext cx="3986784" cy="9799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19349DE-1BBD-85F5-82F4-3B1508B99E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998" y="5576747"/>
                <a:ext cx="3986784" cy="979945"/>
              </a:xfrm>
              <a:prstGeom prst="rect">
                <a:avLst/>
              </a:prstGeom>
              <a:blipFill>
                <a:blip r:embed="rId6"/>
                <a:stretch>
                  <a:fillRect r="-25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/>
          <p:cNvSpPr/>
          <p:nvPr/>
        </p:nvSpPr>
        <p:spPr>
          <a:xfrm>
            <a:off x="551384" y="620688"/>
            <a:ext cx="1415772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通分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846" name="yt_shape_10846"/>
              <p:cNvSpPr txBox="1"/>
              <p:nvPr/>
            </p:nvSpPr>
            <p:spPr>
              <a:xfrm>
                <a:off x="569387" y="640561"/>
                <a:ext cx="5674630" cy="59457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解：最简公分母为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846" name="yt_shape_108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640561"/>
                <a:ext cx="5674630" cy="5945795"/>
              </a:xfrm>
              <a:prstGeom prst="rect">
                <a:avLst/>
              </a:prstGeom>
              <a:blipFill>
                <a:blip r:embed="rId2"/>
                <a:stretch>
                  <a:fillRect l="-3222" r="-23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758BCF8-99C5-762F-2466-A5CA2ED94C34}"/>
              </a:ext>
            </a:extLst>
          </p:cNvPr>
          <p:cNvSpPr txBox="1"/>
          <p:nvPr/>
        </p:nvSpPr>
        <p:spPr>
          <a:xfrm>
            <a:off x="479376" y="1268760"/>
            <a:ext cx="5799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解：最简公分母为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4F16065-6766-1E37-9D16-B0AB4B10F212}"/>
                  </a:ext>
                </a:extLst>
              </p:cNvPr>
              <p:cNvSpPr txBox="1"/>
              <p:nvPr/>
            </p:nvSpPr>
            <p:spPr>
              <a:xfrm>
                <a:off x="527001" y="1744248"/>
                <a:ext cx="2512124" cy="80957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4F16065-6766-1E37-9D16-B0AB4B10F2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001" y="1744248"/>
                <a:ext cx="2512124" cy="8095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51CC5C6-D4B1-1448-84A9-7E783FB1B632}"/>
                  </a:ext>
                </a:extLst>
              </p:cNvPr>
              <p:cNvSpPr txBox="1"/>
              <p:nvPr/>
            </p:nvSpPr>
            <p:spPr>
              <a:xfrm>
                <a:off x="1300851" y="2491170"/>
                <a:ext cx="2911857" cy="9300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51CC5C6-D4B1-1448-84A9-7E783FB1B6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00851" y="2491170"/>
                <a:ext cx="2911857" cy="930034"/>
              </a:xfrm>
              <a:prstGeom prst="rect">
                <a:avLst/>
              </a:prstGeom>
              <a:blipFill>
                <a:blip r:embed="rId4"/>
                <a:stretch>
                  <a:fillRect l="-31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4F63072-D6DB-28F2-829A-D43E64A9CA55}"/>
                  </a:ext>
                </a:extLst>
              </p:cNvPr>
              <p:cNvSpPr txBox="1"/>
              <p:nvPr/>
            </p:nvSpPr>
            <p:spPr>
              <a:xfrm>
                <a:off x="1300851" y="3327592"/>
                <a:ext cx="2689607" cy="9799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4F63072-D6DB-28F2-829A-D43E64A9CA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00851" y="3327592"/>
                <a:ext cx="2689607" cy="979945"/>
              </a:xfrm>
              <a:prstGeom prst="rect">
                <a:avLst/>
              </a:prstGeom>
              <a:blipFill>
                <a:blip r:embed="rId5"/>
                <a:stretch>
                  <a:fillRect l="-3394" r="-36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B8B7681-5536-3AE2-B456-493F9B41FD21}"/>
                  </a:ext>
                </a:extLst>
              </p:cNvPr>
              <p:cNvSpPr txBox="1"/>
              <p:nvPr/>
            </p:nvSpPr>
            <p:spPr>
              <a:xfrm>
                <a:off x="527001" y="4182966"/>
                <a:ext cx="2840736" cy="8208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B8B7681-5536-3AE2-B456-493F9B41FD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001" y="4182966"/>
                <a:ext cx="2840736" cy="82081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5AEF2F5-7D1A-4EE7-B4F0-830FA89F5305}"/>
                  </a:ext>
                </a:extLst>
              </p:cNvPr>
              <p:cNvSpPr txBox="1"/>
              <p:nvPr/>
            </p:nvSpPr>
            <p:spPr>
              <a:xfrm>
                <a:off x="1117260" y="4901154"/>
                <a:ext cx="2486407" cy="8329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5AEF2F5-7D1A-4EE7-B4F0-830FA89F53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7260" y="4901154"/>
                <a:ext cx="2486407" cy="832942"/>
              </a:xfrm>
              <a:prstGeom prst="rect">
                <a:avLst/>
              </a:prstGeom>
              <a:blipFill>
                <a:blip r:embed="rId7"/>
                <a:stretch>
                  <a:fillRect l="-36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2257082-9CD7-0550-5567-5F75FBE59AE4}"/>
                  </a:ext>
                </a:extLst>
              </p:cNvPr>
              <p:cNvSpPr txBox="1"/>
              <p:nvPr/>
            </p:nvSpPr>
            <p:spPr>
              <a:xfrm>
                <a:off x="1117260" y="5640484"/>
                <a:ext cx="2461007" cy="926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2257082-9CD7-0550-5567-5F75FBE59A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7260" y="5640484"/>
                <a:ext cx="2461007" cy="926161"/>
              </a:xfrm>
              <a:prstGeom prst="rect">
                <a:avLst/>
              </a:prstGeom>
              <a:blipFill>
                <a:blip r:embed="rId8"/>
                <a:stretch>
                  <a:fillRect l="-3713" r="-42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0" name="yt_shape_10850"/>
          <p:cNvSpPr txBox="1"/>
          <p:nvPr/>
        </p:nvSpPr>
        <p:spPr>
          <a:xfrm>
            <a:off x="540000" y="900000"/>
            <a:ext cx="673742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不能正确找出最简公分母导致计算繁琐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51" name="yt_shape_10851"/>
              <p:cNvSpPr txBox="1"/>
              <p:nvPr/>
            </p:nvSpPr>
            <p:spPr>
              <a:xfrm>
                <a:off x="540000" y="1395205"/>
                <a:ext cx="10910679" cy="7229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的最简公分母为</a:t>
                </a:r>
                <a:r>
                  <a:rPr sz="3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51" name="yt_shape_108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10910679" cy="722955"/>
              </a:xfrm>
              <a:prstGeom prst="rect">
                <a:avLst/>
              </a:prstGeom>
              <a:blipFill>
                <a:blip r:embed="rId2"/>
                <a:stretch>
                  <a:fillRect l="-1733" r="-727" b="-93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2787433" title="H_26.259764">
            <a:extLst>
              <a:ext uri="{FF2B5EF4-FFF2-40B4-BE49-F238E27FC236}">
                <a16:creationId xmlns:a16="http://schemas.microsoft.com/office/drawing/2014/main" id="{A2A90BBE-E967-3DC8-04EB-F3B17317B7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1617D86-B639-A97C-0AC1-2011C8C1E10F}"/>
              </a:ext>
            </a:extLst>
          </p:cNvPr>
          <p:cNvSpPr txBox="1"/>
          <p:nvPr/>
        </p:nvSpPr>
        <p:spPr>
          <a:xfrm>
            <a:off x="7894411" y="1348399"/>
            <a:ext cx="3464623" cy="80957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" name="yt_shape_10854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853" name="yt_image_10853" title="H_41.85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56" name="yt_shape_10856"/>
          <p:cNvSpPr txBox="1"/>
          <p:nvPr/>
        </p:nvSpPr>
        <p:spPr>
          <a:xfrm>
            <a:off x="540000" y="1482165"/>
            <a:ext cx="498194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857" name="yt_table_10857" title="H_208.1500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04502713"/>
                  </p:ext>
                </p:extLst>
              </p:nvPr>
            </p:nvGraphicFramePr>
            <p:xfrm>
              <a:off x="540047" y="1961468"/>
              <a:ext cx="9091867" cy="2761235"/>
            </p:xfrm>
            <a:graphic>
              <a:graphicData uri="http://schemas.openxmlformats.org/drawingml/2006/table">
                <a:tbl>
                  <a:tblPr/>
                  <a:tblGrid>
                    <a:gridCol w="9091867">
                      <a:extLst>
                        <a:ext uri="{9D8B030D-6E8A-4147-A177-3AD203B41FA5}">
                          <a16:colId xmlns:a16="http://schemas.microsoft.com/office/drawing/2014/main" val="1027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𝑎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𝑏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的最简公分母是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18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（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）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（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）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的最简公分母是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的最简公分母是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1+2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的最简公分母是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8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0857" name="yt_table_10857" descr="{&quot;rangeId&quot;:13,&quot;type&quot;:&quot;Option&quot;}" title="H_208.1500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04502713"/>
                  </p:ext>
                </p:extLst>
              </p:nvPr>
            </p:nvGraphicFramePr>
            <p:xfrm>
              <a:off x="540047" y="1961468"/>
              <a:ext cx="9091867" cy="2643506"/>
            </p:xfrm>
            <a:graphic>
              <a:graphicData uri="http://schemas.openxmlformats.org/drawingml/2006/table">
                <a:tbl>
                  <a:tblPr/>
                  <a:tblGrid>
                    <a:gridCol w="9091867">
                      <a:extLst>
                        <a:ext uri="{9D8B030D-6E8A-4147-A177-3AD203B41FA5}">
                          <a16:colId xmlns:a16="http://schemas.microsoft.com/office/drawing/2014/main" val="10270"/>
                        </a:ext>
                      </a:extLst>
                    </a:gridCol>
                  </a:tblGrid>
                  <a:tr h="6360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b="-32761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95"/>
                      </a:ext>
                    </a:extLst>
                  </a:tr>
                  <a:tr h="71894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88983" b="-19152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96"/>
                      </a:ext>
                    </a:extLst>
                  </a:tr>
                  <a:tr h="6351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14423" b="-1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97"/>
                      </a:ext>
                    </a:extLst>
                  </a:tr>
                  <a:tr h="65328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02778" b="-1296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9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D28ED54-D41E-FDFF-FEA4-9065DEC929DB}"/>
              </a:ext>
            </a:extLst>
          </p:cNvPr>
          <p:cNvSpPr txBox="1"/>
          <p:nvPr/>
        </p:nvSpPr>
        <p:spPr>
          <a:xfrm>
            <a:off x="4553486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58" name="yt_shape_10858"/>
              <p:cNvSpPr txBox="1"/>
              <p:nvPr/>
            </p:nvSpPr>
            <p:spPr>
              <a:xfrm>
                <a:off x="540120" y="900000"/>
                <a:ext cx="11492915" cy="155863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若将分式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与分式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通分后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的分母变为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a08eb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则分式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的分子应变为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858" name="yt_shape_10858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492915" cy="1558632"/>
              </a:xfrm>
              <a:prstGeom prst="rect">
                <a:avLst/>
              </a:prstGeom>
              <a:blipFill>
                <a:blip r:embed="rId2"/>
                <a:stretch>
                  <a:fillRect l="-1645" b="-31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860" name="yt_table_1086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173331"/>
              </p:ext>
            </p:extLst>
          </p:nvPr>
        </p:nvGraphicFramePr>
        <p:xfrm>
          <a:off x="540047" y="2509420"/>
          <a:ext cx="6621780" cy="950976"/>
        </p:xfrm>
        <a:graphic>
          <a:graphicData uri="http://schemas.openxmlformats.org/drawingml/2006/table">
            <a:tbl>
              <a:tblPr/>
              <a:tblGrid>
                <a:gridCol w="3776980">
                  <a:extLst>
                    <a:ext uri="{9D8B030D-6E8A-4147-A177-3AD203B41FA5}">
                      <a16:colId xmlns:a16="http://schemas.microsoft.com/office/drawing/2014/main" val="10271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102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FB70A3C-B5FD-A41C-C494-9DFC75FDFCA3}"/>
              </a:ext>
            </a:extLst>
          </p:cNvPr>
          <p:cNvSpPr txBox="1"/>
          <p:nvPr/>
        </p:nvSpPr>
        <p:spPr>
          <a:xfrm>
            <a:off x="6269122" y="1647897"/>
            <a:ext cx="383286" cy="84246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659</Words>
  <Application>Microsoft Office PowerPoint</Application>
  <PresentationFormat>宽屏</PresentationFormat>
  <Paragraphs>150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9" baseType="lpstr">
      <vt:lpstr>,isEnd</vt:lpstr>
      <vt:lpstr>_⨹_1_22710</vt:lpstr>
      <vt:lpstr>_⨹_1_31314</vt:lpstr>
      <vt:lpstr>_⨹_1_70144</vt:lpstr>
      <vt:lpstr>_⨹_1_a08eb</vt:lpstr>
      <vt:lpstr>_⨹_17_68d68</vt:lpstr>
      <vt:lpstr>_⨹_7_6a5a4</vt:lpstr>
      <vt:lpstr>Finished</vt:lpstr>
      <vt:lpstr>IsAddLine</vt:lpstr>
      <vt:lpstr>W:12.00496,H:53.07504</vt:lpstr>
      <vt:lpstr>W:12.00504,H:54.58504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2024-04-26T09:09:48Z</dcterms:created>
  <dcterms:modified xsi:type="dcterms:W3CDTF">2024-04-28T01:06:17Z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